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1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2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3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4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6"/>
    <p:sldMasterId id="2147483676" r:id="rId7"/>
    <p:sldMasterId id="2147483690" r:id="rId8"/>
    <p:sldMasterId id="2147483704" r:id="rId9"/>
    <p:sldMasterId id="2147483718" r:id="rId10"/>
    <p:sldMasterId id="2147483732" r:id="rId11"/>
    <p:sldMasterId id="2147483746" r:id="rId12"/>
    <p:sldMasterId id="2147483760" r:id="rId13"/>
    <p:sldMasterId id="2147483776" r:id="rId14"/>
    <p:sldMasterId id="2147483792" r:id="rId15"/>
    <p:sldMasterId id="2147483806" r:id="rId16"/>
    <p:sldMasterId id="2147483815" r:id="rId17"/>
    <p:sldMasterId id="2147483829" r:id="rId18"/>
    <p:sldMasterId id="2147483843" r:id="rId19"/>
    <p:sldMasterId id="2147483855" r:id="rId20"/>
  </p:sldMasterIdLst>
  <p:notesMasterIdLst>
    <p:notesMasterId r:id="rId50"/>
  </p:notesMasterIdLst>
  <p:handoutMasterIdLst>
    <p:handoutMasterId r:id="rId51"/>
  </p:handoutMasterIdLst>
  <p:sldIdLst>
    <p:sldId id="3480" r:id="rId21"/>
    <p:sldId id="3497" r:id="rId22"/>
    <p:sldId id="3299" r:id="rId23"/>
    <p:sldId id="3300" r:id="rId24"/>
    <p:sldId id="3301" r:id="rId25"/>
    <p:sldId id="3304" r:id="rId26"/>
    <p:sldId id="3498" r:id="rId27"/>
    <p:sldId id="3494" r:id="rId28"/>
    <p:sldId id="3496" r:id="rId29"/>
    <p:sldId id="3487" r:id="rId30"/>
    <p:sldId id="3373" r:id="rId31"/>
    <p:sldId id="3374" r:id="rId32"/>
    <p:sldId id="3376" r:id="rId33"/>
    <p:sldId id="3377" r:id="rId34"/>
    <p:sldId id="3400" r:id="rId35"/>
    <p:sldId id="3488" r:id="rId36"/>
    <p:sldId id="3499" r:id="rId37"/>
    <p:sldId id="3481" r:id="rId38"/>
    <p:sldId id="3489" r:id="rId39"/>
    <p:sldId id="3482" r:id="rId40"/>
    <p:sldId id="3490" r:id="rId41"/>
    <p:sldId id="3483" r:id="rId42"/>
    <p:sldId id="3484" r:id="rId43"/>
    <p:sldId id="3485" r:id="rId44"/>
    <p:sldId id="3491" r:id="rId45"/>
    <p:sldId id="3492" r:id="rId46"/>
    <p:sldId id="3486" r:id="rId47"/>
    <p:sldId id="3372" r:id="rId48"/>
    <p:sldId id="3407" r:id="rId49"/>
  </p:sldIdLst>
  <p:sldSz cx="12192000" cy="6858000"/>
  <p:notesSz cx="7315200" cy="9601200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151" userDrawn="1">
          <p15:clr>
            <a:srgbClr val="A4A3A4"/>
          </p15:clr>
        </p15:guide>
        <p15:guide id="5" orient="horz" pos="258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  <p15:guide id="7" orient="horz" userDrawn="1">
          <p15:clr>
            <a:srgbClr val="A4A3A4"/>
          </p15:clr>
        </p15:guide>
        <p15:guide id="8" pos="329" userDrawn="1">
          <p15:clr>
            <a:srgbClr val="A4A3A4"/>
          </p15:clr>
        </p15:guide>
        <p15:guide id="9" pos="7407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53" userDrawn="1">
          <p15:clr>
            <a:srgbClr val="A4A3A4"/>
          </p15:clr>
        </p15:guide>
        <p15:guide id="12" pos="5112" userDrawn="1">
          <p15:clr>
            <a:srgbClr val="A4A3A4"/>
          </p15:clr>
        </p15:guide>
        <p15:guide id="13" pos="72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yn Gross" initials="TG" lastIdx="2" clrIdx="6"/>
  <p:cmAuthor id="2" name="Melanie Couton" initials="MAC" lastIdx="4" clrIdx="3"/>
  <p:cmAuthor id="3" name="ralfieri" initials="ra" lastIdx="2" clrIdx="8"/>
  <p:cmAuthor id="4" name="Megan Capel" initials="MC" lastIdx="11" clrIdx="0"/>
  <p:cmAuthor id="5" name="Andrew Bowser" initials="AB" lastIdx="8" clrIdx="2"/>
  <p:cmAuthor id="6" name="mcalloway" initials="mc" lastIdx="1" clrIdx="4"/>
  <p:cmAuthor id="7" name="agoldman" initials="a" lastIdx="4" clrIdx="9"/>
  <p:cmAuthor id="8" name="Devin Overbey" initials="DO" lastIdx="6" clrIdx="7"/>
  <p:cmAuthor id="9" name="Erik Brady" initials="EB" lastIdx="2" clrIdx="5"/>
  <p:cmAuthor id="10" name=" " initials="MAC" lastIdx="21" clrIdx="1"/>
  <p:cmAuthor id="11" name="Elaine Seeskin" initials="ES" lastIdx="2" clrIdx="10"/>
  <p:cmAuthor id="12" name="Gordon Kelley" initials="GK" lastIdx="6" clrIdx="11"/>
  <p:cmAuthor id="13" name="Terrence Fagan" initials="TF" lastIdx="8" clrIdx="12"/>
  <p:cmAuthor id="14" name="Timothy Quill" initials="TQ" lastIdx="18" clrIdx="13"/>
  <p:cmAuthor id="15" name="Andrea Boecler" initials="AB" lastIdx="27" clrIdx="14"/>
  <p:cmAuthor id="16" name="Jennifer Eimers" initials="JE" lastIdx="28" clrIdx="15"/>
  <p:cmAuthor id="17" name="Tanja Link" initials="TL" lastIdx="2" clrIdx="16"/>
  <p:cmAuthor id="21" name="Kristen Rosenthal" initials="KR" lastIdx="56" clrIdx="20"/>
  <p:cmAuthor id="22" name="John Burke" initials="JB" lastIdx="27" clrIdx="21"/>
  <p:cmAuthor id="23" name="Ashley Bohn" initials="AB" lastIdx="1" clrIdx="22"/>
  <p:cmAuthor id="24" name="Kevin Obholz" initials="KO" lastIdx="3" clrIdx="2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71D"/>
    <a:srgbClr val="013763"/>
    <a:srgbClr val="046376"/>
    <a:srgbClr val="00823B"/>
    <a:srgbClr val="015873"/>
    <a:srgbClr val="F2F2F2"/>
    <a:srgbClr val="7F7F7F"/>
    <a:srgbClr val="B8B8BB"/>
    <a:srgbClr val="CDCDCF"/>
    <a:srgbClr val="15C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2" autoAdjust="0"/>
    <p:restoredTop sz="94454" autoAdjust="0"/>
  </p:normalViewPr>
  <p:slideViewPr>
    <p:cSldViewPr snapToGrid="0" showGuides="1">
      <p:cViewPr varScale="1">
        <p:scale>
          <a:sx n="70" d="100"/>
          <a:sy n="70" d="100"/>
        </p:scale>
        <p:origin x="966" y="72"/>
      </p:cViewPr>
      <p:guideLst>
        <p:guide orient="horz" pos="4128"/>
        <p:guide orient="horz" pos="1008"/>
        <p:guide orient="horz" pos="4032"/>
        <p:guide orient="horz" pos="151"/>
        <p:guide orient="horz" pos="258"/>
        <p:guide orient="horz" pos="3912"/>
        <p:guide orient="horz"/>
        <p:guide pos="329"/>
        <p:guide pos="7407"/>
        <p:guide pos="3840"/>
        <p:guide pos="453"/>
        <p:guide pos="5112"/>
        <p:guide pos="7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27450"/>
    </p:cViewPr>
  </p:sorterViewPr>
  <p:notesViewPr>
    <p:cSldViewPr snapToGrid="0" showGuides="1">
      <p:cViewPr varScale="1">
        <p:scale>
          <a:sx n="88" d="100"/>
          <a:sy n="88" d="100"/>
        </p:scale>
        <p:origin x="-3750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8.xml"/><Relationship Id="rId18" Type="http://schemas.openxmlformats.org/officeDocument/2006/relationships/slideMaster" Target="slideMasters/slideMaster13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notesMaster" Target="notesMasters/notesMaster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Master" Target="slideMasters/slideMaster7.xml"/><Relationship Id="rId17" Type="http://schemas.openxmlformats.org/officeDocument/2006/relationships/slideMaster" Target="slideMasters/slideMaster12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1.xml"/><Relationship Id="rId20" Type="http://schemas.openxmlformats.org/officeDocument/2006/relationships/slideMaster" Target="slideMasters/slideMaster15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10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5.xml"/><Relationship Id="rId19" Type="http://schemas.openxmlformats.org/officeDocument/2006/relationships/slideMaster" Target="slideMasters/slideMaster14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Master" Target="slideMasters/slideMaster9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56" tIns="48328" rIns="96656" bIns="48328" numCol="1" anchor="b" anchorCtr="0" compatLnSpc="1"/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A101DA4B-1035-4FD7-BAE8-D36163A25DF6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3219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56" tIns="48328" rIns="96656" bIns="48328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56" tIns="48328" rIns="96656" bIns="48328" numCol="1" anchor="t" anchorCtr="0" compatLnSpc="1"/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56" tIns="48328" rIns="96656" bIns="48328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503613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56" tIns="48328" rIns="96656" bIns="48328" numCol="1" anchor="b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0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©2012 Clinical Care Options, LLC. All rights reserved</a:t>
            </a:r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6656" tIns="48328" rIns="96656" bIns="48328" numCol="1" anchor="b" anchorCtr="0" compatLnSpc="1"/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2FB72F01-6714-4A31-8C22-8E0F1B091B56}" type="slidenum">
              <a:rPr lang="en-US" altLang="en-US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652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0A0ABB-2941-458E-B74F-DC38624A09FE}" type="slidenum">
              <a:rPr lang="en-US" b="0" smtClean="0">
                <a:solidFill>
                  <a:srgbClr val="000000"/>
                </a:solidFill>
                <a:latin typeface="Times" panose="02020603050405020304" pitchFamily="18" charset="0"/>
                <a:ea typeface="Osaka"/>
                <a:cs typeface="Osaka"/>
              </a:rPr>
              <a:t>1</a:t>
            </a:fld>
            <a:endParaRPr lang="en-US" b="0" smtClean="0">
              <a:solidFill>
                <a:srgbClr val="000000"/>
              </a:solidFill>
              <a:latin typeface="Times" panose="02020603050405020304" pitchFamily="18" charset="0"/>
              <a:ea typeface="Osaka"/>
              <a:cs typeface="Osaka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anose="02020603050405020304" pitchFamily="18" charset="0"/>
              <a:ea typeface="Osaka"/>
              <a:cs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088405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CNS, central nervous system; MCL, mantle cell lymphoma; R/R, relapsed/refractory.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89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ASCT, autologous stem cell transplant; ECOG, Eastern Cooperative Oncology Group; FFS, failure-free survival; I, </a:t>
            </a:r>
            <a:r>
              <a:rPr lang="en-US" i="1" dirty="0" err="1"/>
              <a:t>ibrutinib</a:t>
            </a:r>
            <a:r>
              <a:rPr lang="en-US" i="1" dirty="0"/>
              <a:t>; MCL, mantle cell lymphoma; OS, overall survival; PS, performance status; </a:t>
            </a:r>
            <a:r>
              <a:rPr lang="en-US" sz="1000" b="0" i="1" dirty="0"/>
              <a:t>R-CHOP, rituximab plus cyclophosphamide/doxorubicin/vincristine/prednisone; </a:t>
            </a:r>
            <a:r>
              <a:rPr lang="en-US" i="1" dirty="0"/>
              <a:t>R-DHAP</a:t>
            </a:r>
            <a:r>
              <a:rPr lang="en-US" b="0" i="1" dirty="0"/>
              <a:t>, </a:t>
            </a:r>
            <a:r>
              <a:rPr lang="en-US" b="0" i="1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rituximab plus cisplatin/dexamethasone/high‐dose cytarabine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charset="0"/>
              </a:rPr>
              <a:t>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srgbClr val="000000"/>
                </a:solidFill>
              </a:rPr>
              <a:t>12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61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A, acalabrutinib; ASCT, autologous stem cell transplant; I, </a:t>
            </a:r>
            <a:r>
              <a:rPr lang="en-US" i="1" dirty="0" err="1"/>
              <a:t>ibrutinib</a:t>
            </a:r>
            <a:r>
              <a:rPr lang="en-US" i="1" dirty="0"/>
              <a:t>; </a:t>
            </a:r>
            <a:r>
              <a:rPr lang="en-US" sz="1200" b="0" i="1" dirty="0"/>
              <a:t>R-CHOP, rituximab plus cyclophosphamide/doxorubicin/vincristine/prednisone; </a:t>
            </a:r>
            <a:r>
              <a:rPr lang="en-US" i="1" dirty="0"/>
              <a:t>R-DHAP</a:t>
            </a:r>
            <a:r>
              <a:rPr lang="en-US" b="0" i="1" dirty="0"/>
              <a:t>, </a:t>
            </a:r>
            <a:r>
              <a:rPr lang="en-US" b="0" i="1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rituximab plus cisplatin/dexamethasone/high‐dose cytarabine</a:t>
            </a:r>
            <a:r>
              <a:rPr lang="en-US" b="0" i="1" dirty="0">
                <a:solidFill>
                  <a:srgbClr val="000000"/>
                </a:solidFill>
                <a:effectLst/>
                <a:latin typeface="Times New Roman" panose="0202060305040502030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BD08641-3E79-493C-92D0-36FCA0FAC82A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t>13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5858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BR, bendamustine/rituximab; CR, complete response; ITT, intention-to-treat; MCL, mantle cell lymphoma; MIPI, Mantle Cell Lymphoma International Prognostic Index; ORR, objective response rate; OS, overall survival; PD, progressive disease; PFS, progression-free survival; PR, partial response; R, rituximab; SCT, stem cell transplant.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BD08641-3E79-493C-92D0-36FCA0FAC82A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t>14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634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ASCT</a:t>
            </a:r>
            <a:r>
              <a:rPr lang="en-US" i="1" dirty="0"/>
              <a:t>, autologous stem cell transplant; BR, bendamustine/rituximab; MCL, mantle cell lymphoma; PFS, progression-free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0ABAA2-6C4E-466F-9BAE-1C454D0B2418}" type="slidenum">
              <a:rPr lang="en-US" smtClean="0">
                <a:solidFill>
                  <a:prstClr val="black"/>
                </a:solidFill>
              </a:r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48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1200" b="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ASCT, autologous stem cell transplant; </a:t>
            </a:r>
            <a:r>
              <a:rPr lang="en-US" sz="1200" b="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BR, bendamustine plus rituximab; BTKi, BTK inhibitor; HD, high-dose; </a:t>
            </a:r>
            <a:r>
              <a:rPr lang="en-US" sz="1200" b="0" i="1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HDT, high-dose therapy; </a:t>
            </a:r>
            <a:r>
              <a:rPr lang="en-US" sz="1200" b="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hyperCVAD, hyperfractionated cyclophosphamide/vincristine/doxorubicin/dexamethasone; </a:t>
            </a:r>
            <a:r>
              <a:rPr lang="en-US" altLang="en-US" sz="1200" b="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MCL, mantle cell lymphoma; NCCN, National Comprehensive Cancer Network; R, rituximab; R-BAC, rituximab plus bendamustine/cytarabine; </a:t>
            </a:r>
            <a:r>
              <a:rPr lang="en-US" sz="1200" b="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R-CHOP, rituximab plus cyclophosphamide/doxorubicin/vincristine/prednisone; R-DHA, rituximab plus dexamethasone/cytarabine; VR-CAP, bortezomib plus rituximab/cyclophosphamide/doxorubicin/prednisone.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31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latin typeface="+mn-lt"/>
              </a:rPr>
              <a:t>GemOx, gemcitabine/oxaliplatin; MCL, mantle cell lymphoma; R, rituximab; </a:t>
            </a:r>
            <a:r>
              <a:rPr lang="en-US" sz="1000" b="0" i="1" dirty="0">
                <a:latin typeface="+mn-lt"/>
                <a:cs typeface="Arial" panose="020B0604020202020204" pitchFamily="34" charset="0"/>
              </a:rPr>
              <a:t>R-DHAP, </a:t>
            </a:r>
            <a:r>
              <a:rPr lang="en-US" sz="1000" b="0" i="1" dirty="0">
                <a:solidFill>
                  <a:srgbClr val="54B948"/>
                </a:solidFill>
                <a:effectLst/>
                <a:latin typeface="+mn-lt"/>
                <a:cs typeface="Arial" panose="020B0604020202020204" pitchFamily="34" charset="0"/>
              </a:rPr>
              <a:t>rituximab plus dexamethasone/cytarabine/cisplatin.</a:t>
            </a:r>
            <a:endParaRPr lang="en-US" sz="1000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B72F01-6714-4A31-8C22-8E0F1B091B5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12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98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Acala, acalabrutinib; BR, bendamustine/rituximab; ECOG, Eastern Cooperative Oncology Group; Pbo, placebo; PS, performance status; sMIPI, simplified Mantle Cell Lymphoma International Prognostic Index.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7142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7327-669C-4F6E-9F43-F6AFB107AA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25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i="1" dirty="0"/>
              <a:t>MCL, mantle cell lymphoma.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37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Acala, acalabrutinib; BR, bendamustine/rituximab; CR, complete response; Pbo, placebo; PR, partial response.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413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7327-669C-4F6E-9F43-F6AFB107AA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5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ABR, acalabrutinib + BR;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PBR, placebo + BR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7327-669C-4F6E-9F43-F6AFB107AA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96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Acala, acalabrutinib; AE, adverse event; BR, bendamustine/rituximab; d/c, discontinuation; Pbo, placebo; PD, progressive disease; TEAE, treatment-emergent adverse event; tx, treatment.</a:t>
            </a:r>
          </a:p>
          <a:p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1846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Acala, acalabrutinib; AE, adverse event; BR, bendamustine/rituximab; d/c, discontinuation; Pbo, placebo.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72772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ABR, acalabrutinib + BR;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PBR, placebo + BR; MCL, mantle cell lymphoma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7327-669C-4F6E-9F43-F6AFB107AA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59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0" i="1" dirty="0"/>
              <a:t>ECOG, Eastern Cooperative Oncology Group; int, intermediate; LDH, lactate dehydrogenase; MCL, mantle cell lymphoma; MIPI, Mantle Cell Lymphoma International Prognostic Index; NR, not reached; OS, overall survival; PS, performance status; ULN, upper limit of normal; WBC, white blood cell.</a:t>
            </a:r>
          </a:p>
        </p:txBody>
      </p:sp>
    </p:spTree>
    <p:extLst>
      <p:ext uri="{BB962C8B-B14F-4D97-AF65-F5344CB8AC3E}">
        <p14:creationId xmlns:p14="http://schemas.microsoft.com/office/powerpoint/2010/main" val="3845621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i="1" dirty="0"/>
              <a:t>MCL, mantle cell lymphoma.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7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i="1" dirty="0"/>
              <a:t>ASCT, autologous stem cell transplant; del, deletion; H, high; HI, high-intermediate; L, low; LI, low-intermediate; MIPI-c, Mantle Cell Lymphoma International Prognostic Index combined; mut, mutation; OS, overall survival; PFS, progression-free survival.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17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LDH, lactate dehydrogenase; MCL, mantle cell lymphoma; MIPI, Mantle Cell Lymphoma International Prognostic Index; OS, overall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512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20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BD08641-3E79-493C-92D0-36FCA0FAC82A}" type="slidenum">
              <a:rPr 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8</a:t>
            </a:fld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6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>
                <a:solidFill>
                  <a:srgbClr val="000000"/>
                </a:solidFill>
              </a:rPr>
              <a:t>9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9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2.GI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2.GIF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6583851"/>
            <a:ext cx="1328890" cy="166199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8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8" y="409576"/>
            <a:ext cx="11032823" cy="2882265"/>
          </a:xfrm>
        </p:spPr>
        <p:txBody>
          <a:bodyPr/>
          <a:lstStyle>
            <a:lvl1pPr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6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8B3D9A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7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9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33" y="2223348"/>
            <a:ext cx="103632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3" y="4691832"/>
            <a:ext cx="8534400" cy="1306986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71932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/>
            <a:r>
              <a:rPr lang="en-US" smtClean="0">
                <a:latin typeface="Arial" panose="020B0604020202020204"/>
              </a:rPr>
              <a:t>Date or Reference</a:t>
            </a:r>
            <a:endParaRPr lang="en-US" dirty="0">
              <a:latin typeface="Arial" panose="020B0604020202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  <p:pic>
        <p:nvPicPr>
          <p:cNvPr id="12" name="Picture 11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02166"/>
            <a:ext cx="2158312" cy="664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9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6625401"/>
            <a:ext cx="982641" cy="124650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685800"/>
            <a:endParaRPr lang="en-US" dirty="0">
              <a:latin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4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6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3"/>
            <a:ext cx="10363200" cy="1470025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9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3306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93068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73316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13078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932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685800"/>
            <a:endParaRPr lang="en-US" dirty="0">
              <a:latin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5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4" y="3657602"/>
            <a:ext cx="6105525" cy="32099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2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Optimizing the Use of BTK Inhibitors in B-Cell Malignancies: Insights for the Multidisciplinary Team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90" y="328615"/>
            <a:ext cx="1740839" cy="938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06375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2550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32293"/>
            <a:ext cx="10972800" cy="4548402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0" y="5906265"/>
            <a:ext cx="10972800" cy="431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825"/>
            </a:lvl1pPr>
            <a:lvl2pPr marL="457200" indent="0">
              <a:buNone/>
              <a:defRPr sz="750"/>
            </a:lvl2pPr>
            <a:lvl3pPr marL="914400" indent="0">
              <a:buNone/>
              <a:defRPr sz="750"/>
            </a:lvl3pPr>
            <a:lvl4pPr marL="1371600" indent="0">
              <a:buNone/>
              <a:defRPr sz="750"/>
            </a:lvl4pPr>
            <a:lvl5pPr marL="1828800" indent="0">
              <a:buNone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382244" y="6581001"/>
            <a:ext cx="2845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Byrd, J et al. ASH 2017, Abstract #498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8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8" y="409576"/>
            <a:ext cx="11032823" cy="2882265"/>
          </a:xfrm>
        </p:spPr>
        <p:txBody>
          <a:bodyPr/>
          <a:lstStyle>
            <a:lvl1pPr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65746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9" cy="467873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6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8B3D9A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7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292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9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33" y="2223348"/>
            <a:ext cx="103632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3" y="4691832"/>
            <a:ext cx="8534400" cy="1306986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71932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/>
            <a:r>
              <a:rPr lang="en-US" smtClean="0">
                <a:latin typeface="Arial" panose="020B0604020202020204"/>
              </a:rPr>
              <a:t>Date or Reference</a:t>
            </a:r>
            <a:endParaRPr lang="en-US" dirty="0">
              <a:latin typeface="Arial" panose="020B0604020202020204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  <p:pic>
        <p:nvPicPr>
          <p:cNvPr id="12" name="Picture 11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02166"/>
            <a:ext cx="2158312" cy="664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9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6625401"/>
            <a:ext cx="982641" cy="124650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685800"/>
            <a:endParaRPr lang="en-US" dirty="0">
              <a:latin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4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6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3"/>
            <a:ext cx="10363200" cy="1470025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9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3306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93068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73316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13078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932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defTabSz="685800"/>
            <a:endParaRPr lang="en-US" dirty="0">
              <a:latin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00084" y="6356353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 defTabSz="685800"/>
            <a:fld id="{D9DADDD7-F6DB-DE43-84D3-BDE65D6DBA61}" type="slidenum">
              <a:rPr lang="en-US" smtClean="0">
                <a:latin typeface="Arial" panose="020B0604020202020204"/>
              </a:rPr>
              <a:t>‹#›</a:t>
            </a:fld>
            <a:endParaRPr lang="en-US" dirty="0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5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4" y="3657602"/>
            <a:ext cx="6105525" cy="32099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2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2925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Optimizing the Use of BTK Inhibitors in B-Cell Malignancies: Insights for the Multidisciplinary Team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90" y="328615"/>
            <a:ext cx="1740839" cy="9386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06375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2550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32293"/>
            <a:ext cx="10972800" cy="4548402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 sz="1350">
                <a:solidFill>
                  <a:schemeClr val="tx1"/>
                </a:solidFill>
              </a:defRPr>
            </a:lvl4pPr>
            <a:lvl5pPr>
              <a:defRPr sz="13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0" y="5906265"/>
            <a:ext cx="10972800" cy="431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825"/>
            </a:lvl1pPr>
            <a:lvl2pPr marL="457200" indent="0">
              <a:buNone/>
              <a:defRPr sz="750"/>
            </a:lvl2pPr>
            <a:lvl3pPr marL="914400" indent="0">
              <a:buNone/>
              <a:defRPr sz="750"/>
            </a:lvl3pPr>
            <a:lvl4pPr marL="1371600" indent="0">
              <a:buNone/>
              <a:defRPr sz="750"/>
            </a:lvl4pPr>
            <a:lvl5pPr marL="1828800" indent="0">
              <a:buNone/>
              <a:defRPr sz="7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382244" y="6581001"/>
            <a:ext cx="2845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900" dirty="0">
                <a:solidFill>
                  <a:srgbClr val="FFFFFF"/>
                </a:solidFill>
                <a:latin typeface="Arial" panose="020B0604020202020204"/>
              </a:rPr>
              <a:t>Byrd, J et al. ASH 2017, Abstract #498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8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0" name="Straight Connector 19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1" name="Picture 20" descr="Icon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30" y="5754237"/>
            <a:ext cx="2307156" cy="798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5" name="Picture 4" descr="Icon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4" name="Picture 3" descr="Icon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3" name="Picture 2" descr="Icon&#10;&#10;Description automatically generate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6" descr="A picture containing graphical user interface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32" y="5361711"/>
            <a:ext cx="2307155" cy="1231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0"/>
          <a:stretch>
            <a:fillRect/>
          </a:stretch>
        </p:blipFill>
        <p:spPr>
          <a:xfrm>
            <a:off x="9034667" y="5560297"/>
            <a:ext cx="3157333" cy="10294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F15D22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Picture 11" descr="A picture containing icon&#10;&#10;Description automatically generate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90"/>
          <a:stretch>
            <a:fillRect/>
          </a:stretch>
        </p:blipFill>
        <p:spPr>
          <a:xfrm>
            <a:off x="9034667" y="5560297"/>
            <a:ext cx="3157333" cy="102941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6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1"/>
            <a:ext cx="103632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8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E134-0E70-4BF7-A466-37ED918245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B3B9D-1357-43B6-BC4A-59D429F98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xmlns="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227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0180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1949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272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05881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59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87000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5332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5406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892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2790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4572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569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xmlns="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26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6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1"/>
            <a:ext cx="103632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8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3" y="161668"/>
            <a:ext cx="11394276" cy="68523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B_eDetail_Chart W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229" y="190801"/>
            <a:ext cx="8160000" cy="97631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Content Placeholder 2"/>
          <p:cNvSpPr>
            <a:spLocks noGrp="1"/>
          </p:cNvSpPr>
          <p:nvPr>
            <p:ph idx="13"/>
          </p:nvPr>
        </p:nvSpPr>
        <p:spPr>
          <a:xfrm>
            <a:off x="605748" y="1733461"/>
            <a:ext cx="8423667" cy="670671"/>
          </a:xfrm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1400" b="1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Content Placeholder 2"/>
          <p:cNvSpPr>
            <a:spLocks noGrp="1"/>
          </p:cNvSpPr>
          <p:nvPr>
            <p:ph idx="29"/>
          </p:nvPr>
        </p:nvSpPr>
        <p:spPr>
          <a:xfrm>
            <a:off x="605748" y="5499660"/>
            <a:ext cx="6859179" cy="310442"/>
          </a:xfrm>
        </p:spPr>
        <p:txBody>
          <a:bodyPr lIns="144000" tIns="72000" rIns="144000" bIns="144000" anchor="b">
            <a:spAutoFit/>
          </a:bodyPr>
          <a:lstStyle>
            <a:lvl1pPr marL="0" indent="0">
              <a:buNone/>
              <a:defRPr sz="6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0956" y="6200727"/>
            <a:ext cx="1473592" cy="4110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33" y="2223346"/>
            <a:ext cx="103632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3" y="4691832"/>
            <a:ext cx="8534400" cy="130698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71932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1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 descr="MSKCC_logo_hor_s_rev_rgb_15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02166"/>
            <a:ext cx="2158312" cy="664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>
            <a:fillRect/>
          </a:stretch>
        </p:blipFill>
        <p:spPr>
          <a:xfrm>
            <a:off x="5878833" y="1630036"/>
            <a:ext cx="6321778" cy="5227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anose="05000000000000000000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/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" y="674353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eaLnBrk="1" fontAlgn="auto" hangingPunct="1">
              <a:spcBef>
                <a:spcPts val="0"/>
              </a:spcBef>
              <a:spcAft>
                <a:spcPts val="0"/>
              </a:spcAft>
            </a:pPr>
            <a:fld id="{34FDE134-0E70-4BF7-A466-37ED9182456E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12/3/2025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eaLnBrk="1" fontAlgn="auto" hangingPunct="1">
              <a:spcBef>
                <a:spcPts val="0"/>
              </a:spcBef>
              <a:spcAft>
                <a:spcPts val="0"/>
              </a:spcAft>
            </a:pPr>
            <a:fld id="{0E5B3B9D-1357-43B6-BC4A-59D429F98C81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xmlns="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xmlns="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4690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530" indent="-21463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/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 userDrawn="1"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625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530" indent="-21463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950">
          <a:solidFill>
            <a:schemeClr val="bg1"/>
          </a:solidFill>
          <a:latin typeface="Calibri" panose="020F0502020204030204" pitchFamily="34" charset="0"/>
        </a:defRPr>
      </a:lvl2pPr>
      <a:lvl3pPr marL="8572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2001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650">
          <a:solidFill>
            <a:schemeClr val="bg1"/>
          </a:solidFill>
          <a:latin typeface="Calibri" panose="020F0502020204030204" pitchFamily="34" charset="0"/>
        </a:defRPr>
      </a:lvl4pPr>
      <a:lvl5pPr marL="1543050" indent="-17145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9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panose="020B0604020202020204" pitchFamily="34" charset="0"/>
        <a:buChar char="–"/>
        <a:defRPr sz="10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833438" y="496888"/>
            <a:ext cx="10941050" cy="175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49" tIns="45477" rIns="90949" bIns="4547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</a:pPr>
            <a:r>
              <a:rPr lang="en-US" altLang="en-US" sz="5400" dirty="0" smtClean="0">
                <a:solidFill>
                  <a:srgbClr val="002060"/>
                </a:solidFill>
              </a:rPr>
              <a:t>New Data on </a:t>
            </a:r>
            <a:r>
              <a:rPr lang="en-US" altLang="en-US" sz="6000" dirty="0" smtClean="0">
                <a:solidFill>
                  <a:srgbClr val="002060"/>
                </a:solidFill>
              </a:rPr>
              <a:t>BTK </a:t>
            </a:r>
            <a:r>
              <a:rPr lang="en-US" altLang="en-US" sz="6000" dirty="0" smtClean="0">
                <a:solidFill>
                  <a:srgbClr val="002060"/>
                </a:solidFill>
              </a:rPr>
              <a:t>Inhibitors </a:t>
            </a:r>
            <a:r>
              <a:rPr lang="en-US" altLang="en-US" sz="6000" dirty="0" smtClean="0">
                <a:solidFill>
                  <a:srgbClr val="002060"/>
                </a:solidFill>
              </a:rPr>
              <a:t>for MCL :EHA 2025 ECHO Trial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8195" name="مربع نص 1"/>
          <p:cNvSpPr txBox="1">
            <a:spLocks noChangeArrowheads="1"/>
          </p:cNvSpPr>
          <p:nvPr/>
        </p:nvSpPr>
        <p:spPr bwMode="auto">
          <a:xfrm>
            <a:off x="2558195" y="4098681"/>
            <a:ext cx="65373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Dr.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</a:rPr>
              <a:t>Firas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HUSSEIN</a:t>
            </a: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Hematology/Oncology</a:t>
            </a: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Chef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of  the department of Hematology</a:t>
            </a: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Lattakia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University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rgbClr val="682E74"/>
                </a:solidFill>
                <a:latin typeface="Arial" panose="020B0604020202020204" pitchFamily="34" charset="0"/>
              </a:rPr>
              <a:t>Syrian association of oncology meeting</a:t>
            </a: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rgbClr val="682E74"/>
                </a:solidFill>
                <a:latin typeface="Arial" panose="020B0604020202020204" pitchFamily="34" charset="0"/>
              </a:rPr>
              <a:t>Damascus  </a:t>
            </a:r>
          </a:p>
          <a:p>
            <a:pPr algn="ctr" rtl="1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dirty="0" smtClean="0">
                <a:solidFill>
                  <a:srgbClr val="682E74"/>
                </a:solidFill>
                <a:latin typeface="Arial" panose="020B0604020202020204" pitchFamily="34" charset="0"/>
              </a:rPr>
              <a:t>4-6/12/2025</a:t>
            </a:r>
            <a:r>
              <a:rPr lang="en-US" sz="2000" dirty="0" smtClean="0">
                <a:solidFill>
                  <a:prstClr val="white"/>
                </a:solidFill>
                <a:latin typeface="Arial" panose="020B0604020202020204" pitchFamily="34" charset="0"/>
              </a:rPr>
              <a:t>  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09759" y="1164751"/>
            <a:ext cx="10877529" cy="67863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 is important to ensure that therapy is personalized by accounting for individual patient characteristics and clinical scenarios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759" y="238127"/>
            <a:ext cx="11141055" cy="1103313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2060"/>
                </a:solidFill>
              </a:rPr>
              <a:t>Covalent BTK Inhibitors in R/R MCL: Summary </a:t>
            </a:r>
          </a:p>
        </p:txBody>
      </p:sp>
      <p:sp>
        <p:nvSpPr>
          <p:cNvPr id="4" name="Rectangle 49"/>
          <p:cNvSpPr>
            <a:spLocks noChangeArrowheads="1"/>
          </p:cNvSpPr>
          <p:nvPr/>
        </p:nvSpPr>
        <p:spPr bwMode="auto">
          <a:xfrm>
            <a:off x="1663150" y="1800280"/>
            <a:ext cx="9034272" cy="9106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R/R MCL: Selection of Covalent BTKi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Currently, combination therapy is not recommended because of no clear benefit 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and potential for increased toxicity and financial burden</a:t>
            </a:r>
          </a:p>
        </p:txBody>
      </p:sp>
      <p:sp>
        <p:nvSpPr>
          <p:cNvPr id="5" name="Rectangle: Rounded Corners 4"/>
          <p:cNvSpPr/>
          <p:nvPr/>
        </p:nvSpPr>
        <p:spPr bwMode="auto">
          <a:xfrm>
            <a:off x="772784" y="3956573"/>
            <a:ext cx="2950538" cy="472071"/>
          </a:xfrm>
          <a:prstGeom prst="roundRect">
            <a:avLst/>
          </a:prstGeom>
          <a:solidFill>
            <a:schemeClr val="accent4"/>
          </a:solidFill>
          <a:ln w="0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Acalabrutinib</a:t>
            </a: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772784" y="2916305"/>
            <a:ext cx="2950538" cy="472071"/>
          </a:xfrm>
          <a:prstGeom prst="roundRect">
            <a:avLst/>
          </a:prstGeom>
          <a:solidFill>
            <a:srgbClr val="E1471D"/>
          </a:solidFill>
          <a:ln w="0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Ibrutinib</a:t>
            </a:r>
          </a:p>
        </p:txBody>
      </p:sp>
      <p:sp>
        <p:nvSpPr>
          <p:cNvPr id="7" name="Rectangle: Rounded Corners 6"/>
          <p:cNvSpPr/>
          <p:nvPr/>
        </p:nvSpPr>
        <p:spPr bwMode="auto">
          <a:xfrm>
            <a:off x="772784" y="4941351"/>
            <a:ext cx="2950538" cy="472071"/>
          </a:xfrm>
          <a:prstGeom prst="roundRect">
            <a:avLst/>
          </a:prstGeom>
          <a:solidFill>
            <a:srgbClr val="682E74"/>
          </a:solidFill>
          <a:ln w="0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Zanubrutinib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617417" y="3757517"/>
            <a:ext cx="7004761" cy="9233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 head-to-head comparison with zanubrutinib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FDA approved for R/R MCL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Associated with high rates of low-grade headaches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821798" y="4192609"/>
            <a:ext cx="725279" cy="0"/>
          </a:xfrm>
          <a:prstGeom prst="straightConnector1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diamond" w="med" len="med"/>
            <a:tailEnd type="triangle" w="med" len="med"/>
          </a:ln>
          <a:effectLst/>
        </p:spPr>
      </p:cxnSp>
      <p:sp>
        <p:nvSpPr>
          <p:cNvPr id="10" name="TextBox 9"/>
          <p:cNvSpPr txBox="1"/>
          <p:nvPr/>
        </p:nvSpPr>
        <p:spPr bwMode="auto">
          <a:xfrm>
            <a:off x="4619680" y="2773995"/>
            <a:ext cx="6988430" cy="923330"/>
          </a:xfrm>
          <a:prstGeom prst="rect">
            <a:avLst/>
          </a:prstGeom>
          <a:solidFill>
            <a:srgbClr val="E1471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 longer indicated for R/R MCL in the US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With most robust data with longest follow-up; limiting toxicities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Most CNS penetration data; consider off label for CNS disease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3821798" y="3135186"/>
            <a:ext cx="725279" cy="0"/>
          </a:xfrm>
          <a:prstGeom prst="straightConnector1">
            <a:avLst/>
          </a:prstGeom>
          <a:noFill/>
          <a:ln w="38100" cap="flat" cmpd="sng" algn="ctr">
            <a:solidFill>
              <a:srgbClr val="E1471D"/>
            </a:solidFill>
            <a:prstDash val="solid"/>
            <a:round/>
            <a:headEnd type="diamond" w="med" len="med"/>
            <a:tailEnd type="triangle" w="med" len="med"/>
          </a:ln>
          <a:effectLst/>
        </p:spPr>
      </p:cxnSp>
      <p:sp>
        <p:nvSpPr>
          <p:cNvPr id="12" name="TextBox 11"/>
          <p:cNvSpPr txBox="1"/>
          <p:nvPr/>
        </p:nvSpPr>
        <p:spPr bwMode="auto">
          <a:xfrm>
            <a:off x="4617417" y="4751875"/>
            <a:ext cx="7004761" cy="923330"/>
          </a:xfrm>
          <a:prstGeom prst="rect">
            <a:avLst/>
          </a:prstGeom>
          <a:solidFill>
            <a:srgbClr val="682E7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No head-to-head comparison with acalabrutinib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FDA approved for R/R MCL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May have higher rates of neutropenia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821798" y="5182287"/>
            <a:ext cx="725279" cy="0"/>
          </a:xfrm>
          <a:prstGeom prst="straightConnector1">
            <a:avLst/>
          </a:prstGeom>
          <a:noFill/>
          <a:ln w="38100" cap="flat" cmpd="sng" algn="ctr">
            <a:solidFill>
              <a:srgbClr val="682E74"/>
            </a:solidFill>
            <a:prstDash val="solid"/>
            <a:round/>
            <a:headEnd type="diamond" w="med" len="med"/>
            <a:tailEnd type="triangle" w="med" len="med"/>
          </a:ln>
          <a:effectLst/>
        </p:spPr>
      </p:cxn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017794" y="6438759"/>
            <a:ext cx="7058566" cy="307777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400" i="0" u="none" strike="noStrike" kern="1200" cap="none" spc="-1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NCCN. Clinical practice guidelines in oncology: B-cell lymphomas. v.2.2024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289956" y="5725052"/>
            <a:ext cx="8490858" cy="663860"/>
          </a:xfrm>
          <a:prstGeom prst="rect">
            <a:avLst/>
          </a:prstGeom>
          <a:solidFill>
            <a:schemeClr val="accent5"/>
          </a:solidFill>
        </p:spPr>
        <p:txBody>
          <a:bodyPr anchor="ctr"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Following progression on covalent BTKi-based therapy, outcomes are poor; subsequent strategies under investigation include combination therapies and novel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advances 2023 in MCL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4675" y="1513046"/>
            <a:ext cx="11298567" cy="4903795"/>
          </a:xfrm>
          <a:solidFill>
            <a:srgbClr val="F2F2F2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400" b="1" u="sng" dirty="0">
                <a:solidFill>
                  <a:srgbClr val="0070C0"/>
                </a:solidFill>
              </a:rPr>
              <a:t>BTK Inhibitor </a:t>
            </a:r>
            <a:r>
              <a:rPr lang="en-US" sz="4400" b="1" u="sng" dirty="0" smtClean="0">
                <a:solidFill>
                  <a:srgbClr val="0070C0"/>
                </a:solidFill>
              </a:rPr>
              <a:t>(Ibrutinib) change </a:t>
            </a:r>
            <a:r>
              <a:rPr lang="en-US" sz="4400" b="1" u="sng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4400" b="1" u="sng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Treatment </a:t>
            </a:r>
            <a:r>
              <a:rPr lang="en-US" sz="4400" b="1" u="sng" dirty="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MCL in 2023 In </a:t>
            </a:r>
            <a:r>
              <a:rPr lang="en-US" sz="4400" b="1" u="sng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first line? </a:t>
            </a:r>
            <a:endParaRPr lang="en-US" sz="4400" u="sng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GB" alt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Patients </a:t>
            </a:r>
            <a:r>
              <a:rPr lang="en-GB" altLang="en-US" sz="400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suitable 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for high-dose </a:t>
            </a:r>
            <a:r>
              <a:rPr lang="en-GB" altLang="en-US" sz="400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cytarabine</a:t>
            </a:r>
            <a:r>
              <a:rPr lang="en-GB" altLang="en-US" sz="40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GB" altLang="en-US" sz="4000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ASC</a:t>
            </a:r>
            <a:r>
              <a:rPr lang="en-GB" alt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TRIANGLE Study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40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Patients 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aged ≥65 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no planned SCT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</a:rPr>
              <a:t>(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SHINE Study 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altLang="en-US" sz="4000" dirty="0" smtClean="0">
              <a:solidFill>
                <a:srgbClr val="000000"/>
              </a:solidFill>
              <a:latin typeface="Times New Roman" panose="02020603050405020304" charset="0"/>
              <a:ea typeface="MS PGothic" panose="020B0600070205080204" pitchFamily="34" charset="-128"/>
              <a:cs typeface="Times New Roman" panose="02020603050405020304" charset="0"/>
            </a:endParaRPr>
          </a:p>
          <a:p>
            <a:pPr marL="0" indent="0">
              <a:buNone/>
            </a:pPr>
            <a:endParaRPr lang="en-GB" altLang="en-US" sz="4400" dirty="0" smtClean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GB" altLang="en-US" sz="4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4400" b="1" dirty="0" smtClean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TRIANGLE: Study Design</a:t>
            </a: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pc="-10" dirty="0">
                <a:solidFill>
                  <a:srgbClr val="FF0000"/>
                </a:solidFill>
                <a:latin typeface="Calibri" panose="020F0502020204030204" pitchFamily="34" charset="0"/>
              </a:rPr>
              <a:t>Dreyling. ASH 2022. Abstr 1</a:t>
            </a: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.</a:t>
            </a:r>
            <a:endParaRPr lang="en-US" altLang="en-US" sz="1200" b="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</p:spPr>
        <p:txBody>
          <a:bodyPr/>
          <a:lstStyle/>
          <a:p>
            <a:r>
              <a:rPr lang="en-US" sz="2000" b="1" u="sng" dirty="0">
                <a:solidFill>
                  <a:srgbClr val="E1471D"/>
                </a:solidFill>
              </a:rPr>
              <a:t>Randomized, open-label, 3-arm phase III trial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62116" y="2574609"/>
            <a:ext cx="2161169" cy="181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Patients with previously untreated stage II-IV MCL; aged ≤65 yr; suitable for high-dose cytarabine and ASCT; ECOG PS 0-2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GB" altLang="en-US" sz="1600" b="0" dirty="0">
                <a:solidFill>
                  <a:srgbClr val="000000"/>
                </a:solidFill>
                <a:latin typeface="Calibri" panose="020F0502020204030204" pitchFamily="34" charset="0"/>
              </a:rPr>
              <a:t>(N = 870)</a:t>
            </a:r>
            <a:endParaRPr lang="en-US" altLang="en-US" sz="16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3199545" y="2194601"/>
            <a:ext cx="2145609" cy="8229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Arm A*:</a:t>
            </a: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R-CHOP/R-DHAP x 3</a:t>
            </a:r>
          </a:p>
          <a:p>
            <a:pPr algn="ctr">
              <a:defRPr/>
            </a:pPr>
            <a:r>
              <a:rPr lang="pt-BR" sz="1600" b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288)</a:t>
            </a:r>
            <a:endParaRPr lang="en-US" sz="1600" b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3215105" y="3071070"/>
            <a:ext cx="2145609" cy="8229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Arm I*:</a:t>
            </a:r>
          </a:p>
          <a:p>
            <a:pPr algn="ctr">
              <a:defRPr/>
            </a:pPr>
            <a:r>
              <a:rPr lang="pt-BR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R-CHOP + I/R-DHAP x 3</a:t>
            </a:r>
          </a:p>
          <a:p>
            <a:pPr algn="ctr">
              <a:defRPr/>
            </a:pPr>
            <a:r>
              <a:rPr lang="pt-BR" sz="1600" b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290)</a:t>
            </a: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2593121" y="3482550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Line 32"/>
          <p:cNvSpPr>
            <a:spLocks noChangeShapeType="1"/>
          </p:cNvSpPr>
          <p:nvPr/>
        </p:nvSpPr>
        <p:spPr bwMode="auto">
          <a:xfrm>
            <a:off x="2593121" y="3692845"/>
            <a:ext cx="479425" cy="68188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Line 32"/>
          <p:cNvSpPr>
            <a:spLocks noChangeShapeType="1"/>
          </p:cNvSpPr>
          <p:nvPr/>
        </p:nvSpPr>
        <p:spPr bwMode="auto">
          <a:xfrm flipV="1">
            <a:off x="2593121" y="2590375"/>
            <a:ext cx="479425" cy="68188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 rot="16200000">
            <a:off x="5667416" y="2371013"/>
            <a:ext cx="0" cy="4762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7591673" y="3085823"/>
            <a:ext cx="1345850" cy="8229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2-yr I </a:t>
            </a:r>
          </a:p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25" name="Line 30"/>
          <p:cNvSpPr>
            <a:spLocks noChangeShapeType="1"/>
          </p:cNvSpPr>
          <p:nvPr/>
        </p:nvSpPr>
        <p:spPr bwMode="auto">
          <a:xfrm rot="16200000">
            <a:off x="9245129" y="3257721"/>
            <a:ext cx="0" cy="4762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551832" y="3084366"/>
            <a:ext cx="1345850" cy="82296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27" name="Line 30"/>
          <p:cNvSpPr>
            <a:spLocks noChangeShapeType="1"/>
          </p:cNvSpPr>
          <p:nvPr/>
        </p:nvSpPr>
        <p:spPr bwMode="auto">
          <a:xfrm rot="16200000">
            <a:off x="6475741" y="2422568"/>
            <a:ext cx="0" cy="209290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974118" y="2198470"/>
            <a:ext cx="1026450" cy="8229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ASCT</a:t>
            </a: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rot="16200000">
            <a:off x="8265807" y="1388635"/>
            <a:ext cx="0" cy="2434894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9551832" y="2194601"/>
            <a:ext cx="1345850" cy="82296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3157468" y="4812637"/>
            <a:ext cx="5435926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  <a:defRPr/>
            </a:pPr>
            <a:r>
              <a:rPr lang="en-US" alt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*R maintenance was added following national guidelines in all 3 arms (arm A + I: 57%; arm I: 54%; arm A: 58%).</a:t>
            </a:r>
            <a:endParaRPr lang="en-US" altLang="en-US" sz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Content Placeholder 2"/>
          <p:cNvSpPr txBox="1"/>
          <p:nvPr/>
        </p:nvSpPr>
        <p:spPr bwMode="auto">
          <a:xfrm>
            <a:off x="601820" y="5415036"/>
            <a:ext cx="7155832" cy="94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000" u="sng" kern="0" dirty="0">
                <a:solidFill>
                  <a:srgbClr val="002060"/>
                </a:solidFill>
              </a:rPr>
              <a:t>Primary endpoint</a:t>
            </a:r>
            <a:r>
              <a:rPr lang="en-US" sz="2000" kern="0" dirty="0">
                <a:solidFill>
                  <a:srgbClr val="000000"/>
                </a:solidFill>
              </a:rPr>
              <a:t>: </a:t>
            </a:r>
            <a:r>
              <a:rPr lang="en-US" sz="2000" kern="0" dirty="0">
                <a:solidFill>
                  <a:schemeClr val="accent3"/>
                </a:solidFill>
              </a:rPr>
              <a:t>FFS</a:t>
            </a:r>
          </a:p>
          <a:p>
            <a:pPr>
              <a:buClr>
                <a:srgbClr val="000000"/>
              </a:buClr>
              <a:defRPr/>
            </a:pPr>
            <a:r>
              <a:rPr lang="en-US" sz="2000" u="sng" kern="0" dirty="0">
                <a:solidFill>
                  <a:srgbClr val="002060"/>
                </a:solidFill>
              </a:rPr>
              <a:t>Secondary endpoints</a:t>
            </a:r>
            <a:r>
              <a:rPr lang="en-US" sz="2000" kern="0" dirty="0">
                <a:solidFill>
                  <a:srgbClr val="000000"/>
                </a:solidFill>
              </a:rPr>
              <a:t>: </a:t>
            </a:r>
            <a:r>
              <a:rPr lang="en-US" sz="2000" kern="0" dirty="0">
                <a:solidFill>
                  <a:schemeClr val="accent3"/>
                </a:solidFill>
              </a:rPr>
              <a:t>response rates, PFS, OS, safety</a:t>
            </a:r>
          </a:p>
        </p:txBody>
      </p:sp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3199545" y="3995671"/>
            <a:ext cx="2161169" cy="822960"/>
          </a:xfrm>
          <a:prstGeom prst="rect">
            <a:avLst/>
          </a:prstGeom>
          <a:solidFill>
            <a:srgbClr val="00823B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Arm A + I*:</a:t>
            </a:r>
          </a:p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R-CHOP + I/R-DHAP x 3</a:t>
            </a:r>
          </a:p>
          <a:p>
            <a:pPr algn="ctr">
              <a:defRPr/>
            </a:pPr>
            <a:r>
              <a:rPr lang="en-US" sz="1600" b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(n = 292)</a:t>
            </a:r>
          </a:p>
        </p:txBody>
      </p:sp>
      <p:sp>
        <p:nvSpPr>
          <p:cNvPr id="3" name="Line 30"/>
          <p:cNvSpPr>
            <a:spLocks noChangeShapeType="1"/>
          </p:cNvSpPr>
          <p:nvPr/>
        </p:nvSpPr>
        <p:spPr bwMode="auto">
          <a:xfrm rot="16200000">
            <a:off x="5667416" y="4169026"/>
            <a:ext cx="0" cy="4762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5974119" y="3995671"/>
            <a:ext cx="1026450" cy="822960"/>
          </a:xfrm>
          <a:prstGeom prst="rect">
            <a:avLst/>
          </a:prstGeom>
          <a:solidFill>
            <a:srgbClr val="00823B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ASCT</a:t>
            </a:r>
          </a:p>
        </p:txBody>
      </p:sp>
      <p:sp>
        <p:nvSpPr>
          <p:cNvPr id="6" name="Line 30"/>
          <p:cNvSpPr>
            <a:spLocks noChangeShapeType="1"/>
          </p:cNvSpPr>
          <p:nvPr/>
        </p:nvSpPr>
        <p:spPr bwMode="auto">
          <a:xfrm rot="16200000">
            <a:off x="7284970" y="4153260"/>
            <a:ext cx="0" cy="4762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7591673" y="3979905"/>
            <a:ext cx="1345850" cy="822960"/>
          </a:xfrm>
          <a:prstGeom prst="rect">
            <a:avLst/>
          </a:prstGeom>
          <a:solidFill>
            <a:srgbClr val="00823B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2-yr I </a:t>
            </a:r>
          </a:p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8" name="Line 30"/>
          <p:cNvSpPr>
            <a:spLocks noChangeShapeType="1"/>
          </p:cNvSpPr>
          <p:nvPr/>
        </p:nvSpPr>
        <p:spPr bwMode="auto">
          <a:xfrm rot="16200000">
            <a:off x="9245129" y="4151803"/>
            <a:ext cx="0" cy="4762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9551832" y="3978448"/>
            <a:ext cx="1345850" cy="822960"/>
          </a:xfrm>
          <a:prstGeom prst="rect">
            <a:avLst/>
          </a:prstGeom>
          <a:solidFill>
            <a:srgbClr val="00823B"/>
          </a:solidFill>
          <a:ln w="9525">
            <a:noFill/>
            <a:miter lim="800000"/>
          </a:ln>
        </p:spPr>
        <p:txBody>
          <a:bodyPr wrap="square" anchor="ctr" anchorCtr="1"/>
          <a:lstStyle/>
          <a:p>
            <a:pPr algn="ctr"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Observation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TRIANGLE Trial: Details and Potential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485709"/>
            <a:ext cx="10877529" cy="4650686"/>
          </a:xfrm>
        </p:spPr>
        <p:txBody>
          <a:bodyPr/>
          <a:lstStyle/>
          <a:p>
            <a:pPr marL="0" indent="0">
              <a:buNone/>
            </a:pPr>
            <a:r>
              <a:rPr lang="en-US" sz="2400" b="1" u="sng" dirty="0" smtClean="0"/>
              <a:t>Toxicity</a:t>
            </a:r>
          </a:p>
          <a:p>
            <a:r>
              <a:rPr lang="en-US" sz="2400" dirty="0" err="1" smtClean="0"/>
              <a:t>Ibrutinib</a:t>
            </a:r>
            <a:r>
              <a:rPr lang="en-US" sz="2400" dirty="0" smtClean="0"/>
              <a:t> did not increase R-CHOP/R-DHAP toxicity</a:t>
            </a:r>
          </a:p>
          <a:p>
            <a:r>
              <a:rPr lang="en-US" sz="2400" dirty="0" err="1" smtClean="0"/>
              <a:t>Ibrutinib</a:t>
            </a:r>
            <a:r>
              <a:rPr lang="en-US" sz="2400" dirty="0" smtClean="0"/>
              <a:t> did increase serious infection risk after ASCT</a:t>
            </a:r>
          </a:p>
          <a:p>
            <a:pPr lvl="1"/>
            <a:r>
              <a:rPr lang="en-US" sz="2200" dirty="0" smtClean="0"/>
              <a:t>A + I more toxic </a:t>
            </a:r>
            <a:r>
              <a:rPr lang="en-US" sz="2200" dirty="0" err="1" smtClean="0"/>
              <a:t>vs</a:t>
            </a:r>
            <a:r>
              <a:rPr lang="en-US" sz="2200" dirty="0" smtClean="0"/>
              <a:t> A or I alone (grade 3-5 infections and infestations: A + I, 25%; </a:t>
            </a:r>
            <a:br>
              <a:rPr lang="en-US" sz="2200" dirty="0" smtClean="0"/>
            </a:br>
            <a:r>
              <a:rPr lang="en-US" sz="2200" dirty="0" smtClean="0"/>
              <a:t>A, 13%; I, 19%)</a:t>
            </a:r>
          </a:p>
          <a:p>
            <a:pPr marL="0" indent="0">
              <a:buNone/>
            </a:pPr>
            <a:r>
              <a:rPr lang="en-US" sz="2400" b="1" dirty="0" smtClean="0"/>
              <a:t>Conclusions</a:t>
            </a:r>
            <a:endParaRPr lang="en-US" sz="2400" b="1" dirty="0"/>
          </a:p>
          <a:p>
            <a:r>
              <a:rPr lang="en-US" sz="2400" b="1" u="sng" dirty="0"/>
              <a:t>Addition of </a:t>
            </a:r>
            <a:r>
              <a:rPr lang="en-US" sz="2400" b="1" u="sng" dirty="0" err="1"/>
              <a:t>ibrutinib</a:t>
            </a:r>
            <a:r>
              <a:rPr lang="en-US" sz="2400" b="1" u="sng" dirty="0"/>
              <a:t> during induction and for 2 yr as maintenance may allow for subtraction of ASCT in first remission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Arm I (</a:t>
            </a:r>
            <a:r>
              <a:rPr lang="en-US" sz="2400" b="1" dirty="0" err="1">
                <a:solidFill>
                  <a:srgbClr val="FF0000"/>
                </a:solidFill>
              </a:rPr>
              <a:t>ibrutinib</a:t>
            </a:r>
            <a:r>
              <a:rPr lang="en-US" sz="2400" b="1" dirty="0">
                <a:solidFill>
                  <a:srgbClr val="FF0000"/>
                </a:solidFill>
              </a:rPr>
              <a:t> and no ASCT) appears to be the winner at this time</a:t>
            </a:r>
          </a:p>
          <a:p>
            <a:pPr lvl="1"/>
            <a:r>
              <a:rPr lang="en-US" sz="2200" dirty="0"/>
              <a:t>Best combination of efficacy and toxicity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32513" y="6260545"/>
            <a:ext cx="7853362" cy="338554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spc="-10" dirty="0">
                <a:solidFill>
                  <a:srgbClr val="FF0000"/>
                </a:solidFill>
                <a:latin typeface="Calibri" panose="020F0502020204030204" pitchFamily="34" charset="0"/>
              </a:rPr>
              <a:t>Dreyling. ASH 2022. Abstr 1</a:t>
            </a:r>
            <a:r>
              <a:rPr lang="en-US" altLang="en-US" sz="1200" spc="-10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</a:p>
        </p:txBody>
      </p:sp>
      <p:cxnSp>
        <p:nvCxnSpPr>
          <p:cNvPr id="8" name="رابط مستقيم 7"/>
          <p:cNvCxnSpPr/>
          <p:nvPr/>
        </p:nvCxnSpPr>
        <p:spPr bwMode="auto">
          <a:xfrm flipV="1">
            <a:off x="832513" y="5336275"/>
            <a:ext cx="8898341" cy="13647"/>
          </a:xfrm>
          <a:prstGeom prst="line">
            <a:avLst/>
          </a:prstGeom>
          <a:noFill/>
          <a:ln w="28575" cap="flat" cmpd="sng" algn="ctr">
            <a:solidFill>
              <a:srgbClr val="0463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رابط مستقيم 9"/>
          <p:cNvCxnSpPr/>
          <p:nvPr/>
        </p:nvCxnSpPr>
        <p:spPr bwMode="auto">
          <a:xfrm>
            <a:off x="832513" y="5363570"/>
            <a:ext cx="0" cy="573206"/>
          </a:xfrm>
          <a:prstGeom prst="line">
            <a:avLst/>
          </a:prstGeom>
          <a:noFill/>
          <a:ln w="28575" cap="flat" cmpd="sng" algn="ctr">
            <a:solidFill>
              <a:srgbClr val="0463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رابط مستقيم 12"/>
          <p:cNvCxnSpPr/>
          <p:nvPr/>
        </p:nvCxnSpPr>
        <p:spPr bwMode="auto">
          <a:xfrm>
            <a:off x="9730854" y="5336275"/>
            <a:ext cx="0" cy="655092"/>
          </a:xfrm>
          <a:prstGeom prst="line">
            <a:avLst/>
          </a:prstGeom>
          <a:noFill/>
          <a:ln w="28575" cap="flat" cmpd="sng" algn="ctr">
            <a:solidFill>
              <a:srgbClr val="0463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رابط مستقيم 14"/>
          <p:cNvCxnSpPr/>
          <p:nvPr/>
        </p:nvCxnSpPr>
        <p:spPr bwMode="auto">
          <a:xfrm flipH="1">
            <a:off x="832513" y="5936776"/>
            <a:ext cx="8898341" cy="0"/>
          </a:xfrm>
          <a:prstGeom prst="line">
            <a:avLst/>
          </a:prstGeom>
          <a:noFill/>
          <a:ln w="28575" cap="flat" cmpd="sng" algn="ctr">
            <a:solidFill>
              <a:srgbClr val="04637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SHINE: </a:t>
            </a:r>
            <a:r>
              <a:rPr lang="en-US" alt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First-line Ibrutinib + Bendamustine/Rituximab Followed by Rituximab Maintenance in Older Patients With MCL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b="1" u="sng" dirty="0">
                <a:solidFill>
                  <a:srgbClr val="FF0000"/>
                </a:solidFill>
              </a:rPr>
              <a:t>Multicenter, randomized, double-blind, placebo-controlled phase III trial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21297" y="6307483"/>
            <a:ext cx="7853362" cy="369332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pc="-10" dirty="0">
                <a:solidFill>
                  <a:srgbClr val="FF0000"/>
                </a:solidFill>
                <a:latin typeface="Calibri" panose="020F0502020204030204" pitchFamily="34" charset="0"/>
              </a:rPr>
              <a:t>Wang. ASCO 2022. Abstr LBA7502. Wang. NEJM. 2022;386:2482</a:t>
            </a: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67731" y="3159130"/>
            <a:ext cx="2117538" cy="15881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Patients aged ≥65 yr with previously untreated </a:t>
            </a:r>
            <a:b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stage II-IV MCL; </a:t>
            </a:r>
            <a:b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no planned SCT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(</a:t>
            </a:r>
            <a:r>
              <a:rPr lang="en-GB" altLang="en-US" sz="1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N = 523)</a:t>
            </a:r>
            <a:endParaRPr lang="en-US" altLang="en-US" sz="1800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990943" y="2798997"/>
            <a:ext cx="863273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>
          <a:xfrm flipV="1">
            <a:off x="2518017" y="3102020"/>
            <a:ext cx="439489" cy="615552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>
          <a:xfrm>
            <a:off x="2518017" y="3847549"/>
            <a:ext cx="444746" cy="615554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04674" y="5582398"/>
            <a:ext cx="10877529" cy="75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altLang="en-US" sz="2000" u="sng" kern="0" dirty="0">
                <a:solidFill>
                  <a:srgbClr val="000000"/>
                </a:solidFill>
              </a:rPr>
              <a:t>Primary endpoint: </a:t>
            </a:r>
            <a:r>
              <a:rPr lang="en-US" altLang="en-US" sz="2000" b="0" kern="0" dirty="0">
                <a:solidFill>
                  <a:srgbClr val="000000"/>
                </a:solidFill>
              </a:rPr>
              <a:t>investigator-assessed PFS (in ITT)</a:t>
            </a:r>
          </a:p>
          <a:p>
            <a:pPr>
              <a:spcBef>
                <a:spcPts val="600"/>
              </a:spcBef>
              <a:buClr>
                <a:srgbClr val="000000"/>
              </a:buClr>
              <a:defRPr/>
            </a:pPr>
            <a:r>
              <a:rPr lang="en-US" altLang="en-US" sz="2000" u="sng" kern="0" dirty="0">
                <a:solidFill>
                  <a:srgbClr val="000000"/>
                </a:solidFill>
              </a:rPr>
              <a:t>Key secondary endpoints: </a:t>
            </a:r>
            <a:r>
              <a:rPr lang="en-US" altLang="en-US" sz="2000" b="0" kern="0" dirty="0">
                <a:solidFill>
                  <a:srgbClr val="000000"/>
                </a:solidFill>
              </a:rPr>
              <a:t>ORR, time to next treatment, OS, safety</a:t>
            </a: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3248118" y="2447366"/>
            <a:ext cx="3135747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BR induction for 6 cycles</a:t>
            </a: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3248118" y="4014068"/>
            <a:ext cx="3135747" cy="7263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BR induction for 6 cycles</a:t>
            </a:r>
          </a:p>
        </p:txBody>
      </p:sp>
      <p:sp>
        <p:nvSpPr>
          <p:cNvPr id="12" name="Rectangle 49"/>
          <p:cNvSpPr>
            <a:spLocks noChangeArrowheads="1"/>
          </p:cNvSpPr>
          <p:nvPr/>
        </p:nvSpPr>
        <p:spPr bwMode="auto">
          <a:xfrm>
            <a:off x="3248117" y="3170440"/>
            <a:ext cx="8183463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Ibrutinib 560 mg QD until PD or unacceptable toxicity</a:t>
            </a: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7902341" y="2447366"/>
            <a:ext cx="3529240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R maintenance Q8W for 12 cycles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6321950" y="2517760"/>
            <a:ext cx="669468" cy="5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If CR or PR</a:t>
            </a:r>
          </a:p>
        </p:txBody>
      </p: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7902340" y="4037191"/>
            <a:ext cx="3529239" cy="70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R maintenance Q8W for 12 cycles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6383865" y="4129574"/>
            <a:ext cx="669468" cy="51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If CR or PR</a:t>
            </a:r>
          </a:p>
        </p:txBody>
      </p:sp>
      <p:sp>
        <p:nvSpPr>
          <p:cNvPr id="17" name="Rectangle 49"/>
          <p:cNvSpPr>
            <a:spLocks noChangeArrowheads="1"/>
          </p:cNvSpPr>
          <p:nvPr/>
        </p:nvSpPr>
        <p:spPr bwMode="auto">
          <a:xfrm>
            <a:off x="3248117" y="4780509"/>
            <a:ext cx="8183463" cy="70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altLang="en-US" sz="1800" dirty="0">
                <a:solidFill>
                  <a:srgbClr val="FFFFFF"/>
                </a:solidFill>
                <a:latin typeface="Calibri" panose="020F0502020204030204" pitchFamily="34" charset="0"/>
              </a:rPr>
              <a:t>Placebo until PD or unacceptable toxicity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1601873" y="1843390"/>
            <a:ext cx="22717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0" i="1" dirty="0">
                <a:solidFill>
                  <a:srgbClr val="000000"/>
                </a:solidFill>
                <a:latin typeface="Calibri" panose="020F0502020204030204" pitchFamily="34" charset="0"/>
              </a:rPr>
              <a:t>Stratification by MIPI score</a:t>
            </a:r>
            <a:br>
              <a:rPr lang="en-US" sz="1400" b="0" i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Calibri" panose="020F0502020204030204" pitchFamily="34" charset="0"/>
              </a:rPr>
              <a:t>(low vs intermediate vs high)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664346" y="2447366"/>
            <a:ext cx="0" cy="645233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ysDot"/>
            <a:headEnd type="none" w="med" len="med"/>
            <a:tailEnd type="triangl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>
            <a:off x="6989338" y="4375936"/>
            <a:ext cx="863273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SHINE: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alt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04675" y="1143000"/>
            <a:ext cx="10877529" cy="502073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b="1" u="sng" dirty="0">
                <a:solidFill>
                  <a:srgbClr val="FF0000"/>
                </a:solidFill>
              </a:rPr>
              <a:t>Adding </a:t>
            </a:r>
            <a:r>
              <a:rPr lang="en-US" altLang="en-US" b="1" u="sng" dirty="0" err="1">
                <a:solidFill>
                  <a:srgbClr val="FF0000"/>
                </a:solidFill>
              </a:rPr>
              <a:t>ibrutinib</a:t>
            </a:r>
            <a:r>
              <a:rPr lang="en-US" altLang="en-US" b="1" u="sng" dirty="0">
                <a:solidFill>
                  <a:srgbClr val="FF0000"/>
                </a:solidFill>
              </a:rPr>
              <a:t> to BR followed by rituximab maintenance vs placebo plus BR and rituximab maintenance improved PFS with similar safety</a:t>
            </a:r>
          </a:p>
          <a:p>
            <a:pPr lvl="1"/>
            <a:r>
              <a:rPr lang="en-US" altLang="en-US" b="1" u="sng" dirty="0"/>
              <a:t>Median PFS prolonged by 2.3 </a:t>
            </a:r>
            <a:r>
              <a:rPr lang="en-US" altLang="en-US" b="1" u="sng" dirty="0" err="1"/>
              <a:t>yr</a:t>
            </a:r>
            <a:r>
              <a:rPr lang="en-US" altLang="en-US" b="1" u="sng" dirty="0"/>
              <a:t> </a:t>
            </a:r>
            <a:r>
              <a:rPr lang="en-US" altLang="en-US" dirty="0"/>
              <a:t>(</a:t>
            </a:r>
            <a:r>
              <a:rPr lang="en-US" altLang="en-US" i="1" dirty="0"/>
              <a:t>P </a:t>
            </a:r>
            <a:r>
              <a:rPr lang="en-US" altLang="en-US" dirty="0"/>
              <a:t>= .011; HR: 0.75)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b="1" u="sng" dirty="0" smtClean="0"/>
              <a:t>Investigators </a:t>
            </a:r>
            <a:r>
              <a:rPr lang="en-US" altLang="en-US" b="1" u="sng" dirty="0"/>
              <a:t>conclude that </a:t>
            </a:r>
            <a:r>
              <a:rPr lang="en-US" altLang="en-US" b="1" u="sng" dirty="0" err="1"/>
              <a:t>ibrutinib</a:t>
            </a:r>
            <a:r>
              <a:rPr lang="en-US" altLang="en-US" b="1" u="sng" dirty="0"/>
              <a:t> + BR followed by rituximab maintenance represents a </a:t>
            </a:r>
            <a:r>
              <a:rPr lang="en-US" altLang="en-US" b="1" u="sng" dirty="0" smtClean="0"/>
              <a:t>strategy for </a:t>
            </a:r>
            <a:r>
              <a:rPr lang="en-US" altLang="en-US" b="1" u="sng" dirty="0"/>
              <a:t>first-line treatment of older patients with </a:t>
            </a:r>
            <a:r>
              <a:rPr lang="en-US" altLang="en-US" b="1" u="sng" dirty="0" smtClean="0"/>
              <a:t>MCL</a:t>
            </a:r>
            <a:r>
              <a:rPr lang="en-US" altLang="en-US" b="1" u="sng" dirty="0"/>
              <a:t>, or those who are unsuitable for </a:t>
            </a:r>
            <a:r>
              <a:rPr lang="en-US" altLang="en-US" b="1" u="sng" dirty="0" smtClean="0"/>
              <a:t>ASCT</a:t>
            </a:r>
          </a:p>
          <a:p>
            <a:pPr marL="0" indent="0">
              <a:buNone/>
            </a:pPr>
            <a:endParaRPr lang="en-US" altLang="en-US" b="1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lack of OS benefit in 7 years FU</a:t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-Toxicity related deaths in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ibrutinib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arm</a:t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-risk of high financial burden in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ibrutinib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arm</a:t>
            </a:r>
            <a:endParaRPr lang="en-US" altLang="en-US" b="1" u="sng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380997"/>
            <a:ext cx="7853362" cy="307777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spc="-10" dirty="0">
                <a:solidFill>
                  <a:srgbClr val="FF0000"/>
                </a:solidFill>
                <a:latin typeface="Calibri" panose="020F0502020204030204" pitchFamily="34" charset="0"/>
              </a:rPr>
              <a:t>Wang. ASCO 2022. </a:t>
            </a:r>
            <a:r>
              <a:rPr lang="en-US" altLang="en-US" sz="1400" spc="-10" dirty="0" err="1">
                <a:solidFill>
                  <a:srgbClr val="FF0000"/>
                </a:solidFill>
                <a:latin typeface="Calibri" panose="020F0502020204030204" pitchFamily="34" charset="0"/>
              </a:rPr>
              <a:t>Abstr</a:t>
            </a:r>
            <a:r>
              <a:rPr lang="en-US" altLang="en-US" sz="1400" spc="-10" dirty="0">
                <a:solidFill>
                  <a:srgbClr val="FF0000"/>
                </a:solidFill>
                <a:latin typeface="Calibri" panose="020F0502020204030204" pitchFamily="34" charset="0"/>
              </a:rPr>
              <a:t> LBA7502. Wang. NEJM. 2022;[Epub].</a:t>
            </a:r>
            <a:endParaRPr lang="en-US" altLang="en-US" sz="1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رابط مستقيم 2"/>
          <p:cNvCxnSpPr/>
          <p:nvPr/>
        </p:nvCxnSpPr>
        <p:spPr bwMode="auto">
          <a:xfrm>
            <a:off x="914400" y="4572000"/>
            <a:ext cx="7069540" cy="2729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رابط مستقيم 5"/>
          <p:cNvCxnSpPr/>
          <p:nvPr/>
        </p:nvCxnSpPr>
        <p:spPr bwMode="auto">
          <a:xfrm flipH="1">
            <a:off x="914400" y="4626591"/>
            <a:ext cx="13648" cy="124194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رابط مستقيم 8"/>
          <p:cNvCxnSpPr/>
          <p:nvPr/>
        </p:nvCxnSpPr>
        <p:spPr bwMode="auto">
          <a:xfrm>
            <a:off x="7983940" y="4585648"/>
            <a:ext cx="0" cy="133748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رابط مستقيم 10"/>
          <p:cNvCxnSpPr/>
          <p:nvPr/>
        </p:nvCxnSpPr>
        <p:spPr bwMode="auto">
          <a:xfrm flipH="1">
            <a:off x="928048" y="5868537"/>
            <a:ext cx="705589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NCCN Guidelines: First-line Treatment for Stage II bulky or Stage III/IV MCL</a:t>
            </a: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2320350" y="1385587"/>
            <a:ext cx="1936846" cy="1711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Candidate for HDT/ASCT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Consider aggressive regimens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 clinical trial</a:t>
            </a:r>
          </a:p>
        </p:txBody>
      </p:sp>
      <p:sp>
        <p:nvSpPr>
          <p:cNvPr id="9" name="Rectangle 50"/>
          <p:cNvSpPr>
            <a:spLocks noChangeArrowheads="1"/>
          </p:cNvSpPr>
          <p:nvPr/>
        </p:nvSpPr>
        <p:spPr bwMode="auto">
          <a:xfrm>
            <a:off x="2320350" y="3201081"/>
            <a:ext cx="1936846" cy="1802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Ineligible for HDT/ASCT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Consider less-aggressive regimens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 clinical trial</a:t>
            </a: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4564529" y="1385587"/>
            <a:ext cx="3657600" cy="171175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Preferred Regimens: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LyMA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regimen, NORDIC regimen, TRIANGLE regimen, BR → rituximab + HD cytarabine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Other Recommended Regimens</a:t>
            </a:r>
            <a:r>
              <a:rPr lang="en-US" alt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: HyperCVAD, RBAC500</a:t>
            </a:r>
          </a:p>
        </p:txBody>
      </p:sp>
      <p:sp>
        <p:nvSpPr>
          <p:cNvPr id="15" name="Line 52"/>
          <p:cNvSpPr>
            <a:spLocks noChangeShapeType="1"/>
          </p:cNvSpPr>
          <p:nvPr/>
        </p:nvSpPr>
        <p:spPr bwMode="auto">
          <a:xfrm>
            <a:off x="7426818" y="4208830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751" y="6365165"/>
            <a:ext cx="705856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NCCN. Clinical practice guidelines in oncology: B-cell lymphomas. v.</a:t>
            </a: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1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.2025. nccn.org.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49"/>
          <p:cNvSpPr>
            <a:spLocks noChangeArrowheads="1"/>
          </p:cNvSpPr>
          <p:nvPr/>
        </p:nvSpPr>
        <p:spPr bwMode="auto">
          <a:xfrm>
            <a:off x="4564529" y="3201081"/>
            <a:ext cx="3657600" cy="17850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Preferred Regimens: </a:t>
            </a:r>
            <a:r>
              <a:rPr kumimoji="0" lang="pt-BR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BR, VR-CAP, R-CHOP, Lenalidomide + rituximab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Other Recommended Regimens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Acalabrutinib + rituximab</a:t>
            </a:r>
          </a:p>
        </p:txBody>
      </p:sp>
      <p:sp>
        <p:nvSpPr>
          <p:cNvPr id="14" name="Rectangle 49"/>
          <p:cNvSpPr>
            <a:spLocks noChangeArrowheads="1"/>
          </p:cNvSpPr>
          <p:nvPr/>
        </p:nvSpPr>
        <p:spPr bwMode="auto">
          <a:xfrm>
            <a:off x="8443003" y="1385587"/>
            <a:ext cx="3223480" cy="17117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Consolidation: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HDT + ASCT with covalent BTKi x 2 yrs + R x 3 yr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Conflicting data for consolidation with HDT/ASCT after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hyperCVAD</a:t>
            </a:r>
            <a:endParaRPr lang="en-US" altLang="en-US" sz="1800" b="0" dirty="0">
              <a:solidFill>
                <a:schemeClr val="bg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Rectangle 49"/>
          <p:cNvSpPr>
            <a:spLocks noChangeArrowheads="1"/>
          </p:cNvSpPr>
          <p:nvPr/>
        </p:nvSpPr>
        <p:spPr bwMode="auto">
          <a:xfrm>
            <a:off x="8443003" y="3236412"/>
            <a:ext cx="3223480" cy="17497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Maintenance rituximab x 2-3 yrs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recommended after R-CHOP or BR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Has not been evaluated after VR-CAP or R-BAC500</a:t>
            </a:r>
          </a:p>
        </p:txBody>
      </p:sp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607824" y="5102088"/>
            <a:ext cx="1515616" cy="100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Classical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TP53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Mutated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4564528" y="5102088"/>
            <a:ext cx="6502865" cy="10058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Aggressive induction: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TRIANGLE regimen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Less aggressive regimens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: </a:t>
            </a:r>
            <a:r>
              <a:rPr lang="en-US" alt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Same as with </a:t>
            </a:r>
            <a:r>
              <a:rPr lang="en-US" altLang="en-US" sz="1800" b="0" i="1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TP53</a:t>
            </a:r>
            <a:r>
              <a:rPr lang="en-US" alt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wildtype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Suitable for all patients: </a:t>
            </a:r>
            <a:r>
              <a:rPr lang="en-US" alt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Zanubrutinib/obinutuzumab/venetoclax</a:t>
            </a:r>
          </a:p>
        </p:txBody>
      </p:sp>
      <p:sp>
        <p:nvSpPr>
          <p:cNvPr id="21" name="Rectangle 50"/>
          <p:cNvSpPr>
            <a:spLocks noChangeArrowheads="1"/>
          </p:cNvSpPr>
          <p:nvPr/>
        </p:nvSpPr>
        <p:spPr bwMode="auto">
          <a:xfrm>
            <a:off x="602827" y="1393541"/>
            <a:ext cx="1520613" cy="35926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Classical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TP53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Wildtype</a:t>
            </a:r>
          </a:p>
        </p:txBody>
      </p:sp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2317448" y="5102088"/>
            <a:ext cx="1936846" cy="1005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Consider clinical trial</a:t>
            </a:r>
          </a:p>
        </p:txBody>
      </p:sp>
      <p:cxnSp>
        <p:nvCxnSpPr>
          <p:cNvPr id="7" name="Straight Arrow Connector 6"/>
          <p:cNvCxnSpPr>
            <a:endCxn id="8" idx="1"/>
          </p:cNvCxnSpPr>
          <p:nvPr/>
        </p:nvCxnSpPr>
        <p:spPr bwMode="auto">
          <a:xfrm flipV="1">
            <a:off x="2123440" y="2241464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/>
          <p:cNvCxnSpPr>
            <a:endCxn id="9" idx="1"/>
          </p:cNvCxnSpPr>
          <p:nvPr/>
        </p:nvCxnSpPr>
        <p:spPr bwMode="auto">
          <a:xfrm flipV="1">
            <a:off x="2123440" y="4102541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4306659" y="2241464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4306659" y="4102541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8222129" y="2241464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8222129" y="4102541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2123440" y="5605008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4306659" y="5605008"/>
            <a:ext cx="196910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2123440" y="3149440"/>
            <a:ext cx="9781837" cy="3026679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xmlns="" id="{37E91F1D-32E5-717D-6022-E51118C354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8125"/>
            <a:ext cx="10872788" cy="110331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Guideline-Recommended Regimens for Relapsed/Refractory MCL</a:t>
            </a:r>
          </a:p>
        </p:txBody>
      </p:sp>
      <p:graphicFrame>
        <p:nvGraphicFramePr>
          <p:cNvPr id="3" name="Group 32">
            <a:extLst>
              <a:ext uri="{FF2B5EF4-FFF2-40B4-BE49-F238E27FC236}">
                <a16:creationId xmlns:a16="http://schemas.microsoft.com/office/drawing/2014/main" xmlns="" id="{91EA34BE-ED16-52B1-6B1A-41BA28C5AD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5300" y="1488289"/>
          <a:ext cx="6289964" cy="4889410"/>
        </p:xfrm>
        <a:graphic>
          <a:graphicData uri="http://schemas.openxmlformats.org/drawingml/2006/table">
            <a:tbl>
              <a:tblPr/>
              <a:tblGrid>
                <a:gridCol w="62899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26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Preferred Regimens for Second-line Therapy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492039"/>
                  </a:ext>
                </a:extLst>
              </a:tr>
              <a:tr h="125424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Covalent BTK inhibitor (continuous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 marL="68580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Acalabrutinib</a:t>
                      </a:r>
                    </a:p>
                    <a:p>
                      <a:pPr marL="68580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Zanubrutinib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Lenalidomide + R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6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Other Recommended Regimen for Second-line Therapy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9505610"/>
                  </a:ext>
                </a:extLst>
              </a:tr>
              <a:tr h="38265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Ibrutinib ± R </a:t>
                      </a: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(continuous)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5478368"/>
                  </a:ext>
                </a:extLst>
              </a:tr>
              <a:tr h="3826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Additional Regimens Available for Second-line Therapy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5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04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Bendamustine + R (if bendamustine not previously given)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Bendamustine + R + cytarabine (if not previously given)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Bortezomib ± 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R-DHAP (if not previously given)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GemOx + 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Ibrutinib + venetoclax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Venetoclax ± R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ext Box 15">
            <a:extLst>
              <a:ext uri="{FF2B5EF4-FFF2-40B4-BE49-F238E27FC236}">
                <a16:creationId xmlns:a16="http://schemas.microsoft.com/office/drawing/2014/main" xmlns="" id="{E15C1214-23E2-B760-D3A8-8CA102328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362020"/>
            <a:ext cx="705856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ea typeface="ＭＳ Ｐゴシック" pitchFamily="34" charset="-128"/>
              </a:rPr>
              <a:t>NCCN. Clinical practice guidelines in oncology: B-cell lymphomas. v.3.2024. </a:t>
            </a:r>
            <a:endParaRPr lang="en-US" altLang="en-US" sz="1200" b="0" dirty="0">
              <a:solidFill>
                <a:srgbClr val="455560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graphicFrame>
        <p:nvGraphicFramePr>
          <p:cNvPr id="7" name="Group 32">
            <a:extLst>
              <a:ext uri="{FF2B5EF4-FFF2-40B4-BE49-F238E27FC236}">
                <a16:creationId xmlns:a16="http://schemas.microsoft.com/office/drawing/2014/main" xmlns="" id="{4FA58014-1167-9E1F-AB11-A45E1A4CF2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54380" y="1488289"/>
          <a:ext cx="4620650" cy="3005120"/>
        </p:xfrm>
        <a:graphic>
          <a:graphicData uri="http://schemas.openxmlformats.org/drawingml/2006/table">
            <a:tbl>
              <a:tblPr/>
              <a:tblGrid>
                <a:gridCol w="4620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6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Third-line and Beyond Therapy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0492039"/>
                  </a:ext>
                </a:extLst>
              </a:tr>
              <a:tr h="246888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Noncovalent BTK inhibitor</a:t>
                      </a:r>
                    </a:p>
                    <a:p>
                      <a:pPr marL="566928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Pirtobrutinib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Anti-CD19 CAR T-cell therapy</a:t>
                      </a:r>
                    </a:p>
                    <a:p>
                      <a:pPr marL="566928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Brexucabtagene autoleucel</a:t>
                      </a:r>
                    </a:p>
                    <a:p>
                      <a:pPr marL="566928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1200"/>
                        </a:spcAft>
                        <a:buClrTx/>
                        <a:buSzTx/>
                        <a:buFont typeface="Calibri" panose="020F0502020204030204" pitchFamily="34" charset="0"/>
                        <a:buChar char="‒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Lisocabtagene autoleucel</a:t>
                      </a:r>
                    </a:p>
                  </a:txBody>
                  <a:tcPr marL="121881" marR="121881" marT="45728" marB="4572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FDB161-4408-2762-64ED-614BB4ED45B5}"/>
              </a:ext>
            </a:extLst>
          </p:cNvPr>
          <p:cNvSpPr txBox="1"/>
          <p:nvPr/>
        </p:nvSpPr>
        <p:spPr bwMode="auto">
          <a:xfrm>
            <a:off x="7471317" y="5199031"/>
            <a:ext cx="36691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ct val="50000"/>
              </a:spcBef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</a:rPr>
              <a:t>How did we get here?</a:t>
            </a:r>
            <a:r>
              <a:rPr lang="en-US" sz="26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763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8125"/>
            <a:ext cx="10872788" cy="1103313"/>
          </a:xfrm>
        </p:spPr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rgbClr val="FF0000"/>
                </a:solidFill>
              </a:rPr>
              <a:t>ECHO Trial </a:t>
            </a:r>
            <a:r>
              <a:rPr lang="en-US" altLang="en-US" dirty="0" smtClean="0">
                <a:solidFill>
                  <a:srgbClr val="002060"/>
                </a:solidFill>
              </a:rPr>
              <a:t>: </a:t>
            </a:r>
            <a:r>
              <a:rPr lang="en-US" altLang="en-US" dirty="0">
                <a:solidFill>
                  <a:srgbClr val="002060"/>
                </a:solidFill>
              </a:rPr>
              <a:t>Acalabrutinib + BR </a:t>
            </a:r>
            <a:r>
              <a:rPr lang="en-US" altLang="en-US" dirty="0" err="1">
                <a:solidFill>
                  <a:srgbClr val="002060"/>
                </a:solidFill>
              </a:rPr>
              <a:t>vs</a:t>
            </a:r>
            <a:r>
              <a:rPr lang="en-US" altLang="en-US" dirty="0">
                <a:solidFill>
                  <a:srgbClr val="002060"/>
                </a:solidFill>
              </a:rPr>
              <a:t> Placebo + BR in Older Patients With Previously Untreated MCL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512888"/>
            <a:ext cx="10877550" cy="468312"/>
          </a:xfrm>
        </p:spPr>
        <p:txBody>
          <a:bodyPr/>
          <a:lstStyle/>
          <a:p>
            <a:r>
              <a:rPr lang="en-US"/>
              <a:t>International, randomized, double-blind phase III trial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>
                <a:solidFill>
                  <a:srgbClr val="000000"/>
                </a:solidFill>
              </a:rPr>
              <a:t>Primary endpoint: </a:t>
            </a:r>
            <a:r>
              <a:rPr lang="en-US">
                <a:solidFill>
                  <a:srgbClr val="000000"/>
                </a:solidFill>
              </a:rPr>
              <a:t>PFS (IRC)</a:t>
            </a:r>
          </a:p>
          <a:p>
            <a:r>
              <a:rPr lang="en-US" b="1">
                <a:solidFill>
                  <a:srgbClr val="000000"/>
                </a:solidFill>
              </a:rPr>
              <a:t>Key secondary endpoints: </a:t>
            </a:r>
            <a:r>
              <a:rPr lang="en-US">
                <a:solidFill>
                  <a:srgbClr val="000000"/>
                </a:solidFill>
              </a:rPr>
              <a:t>ORR (IRC), OS, safety</a:t>
            </a:r>
          </a:p>
          <a:p>
            <a:endParaRPr lang="en-US"/>
          </a:p>
        </p:txBody>
      </p:sp>
      <p:sp>
        <p:nvSpPr>
          <p:cNvPr id="19460" name="Text Box 45"/>
          <p:cNvSpPr txBox="1">
            <a:spLocks noChangeArrowheads="1"/>
          </p:cNvSpPr>
          <p:nvPr/>
        </p:nvSpPr>
        <p:spPr bwMode="auto">
          <a:xfrm>
            <a:off x="1155698" y="3243343"/>
            <a:ext cx="22872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aged ≥65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with previously untreated MCL; ECOG PS ≤2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598)</a:t>
            </a:r>
          </a:p>
        </p:txBody>
      </p:sp>
      <p:sp>
        <p:nvSpPr>
          <p:cNvPr id="19463" name="Rectangle 49"/>
          <p:cNvSpPr>
            <a:spLocks noChangeArrowheads="1"/>
          </p:cNvSpPr>
          <p:nvPr/>
        </p:nvSpPr>
        <p:spPr bwMode="auto">
          <a:xfrm>
            <a:off x="4024313" y="2662238"/>
            <a:ext cx="3790950" cy="1077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Acalabrutinib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100 mg PO BID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Bendamustine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90 mg/m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on Days 1, 2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Rituximab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375 mg/m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on Day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299)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Rectangle 50"/>
          <p:cNvSpPr>
            <a:spLocks noChangeArrowheads="1"/>
          </p:cNvSpPr>
          <p:nvPr/>
        </p:nvSpPr>
        <p:spPr bwMode="auto">
          <a:xfrm>
            <a:off x="4024313" y="3824448"/>
            <a:ext cx="3790950" cy="1077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Placebo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 BID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Bendamustine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90 mg/m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on Days 1, 2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Rituximab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375 mg/m</a:t>
            </a:r>
            <a:r>
              <a:rPr kumimoji="0" lang="en-US" alt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IV on Day 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299)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1" name="Rectangle 46"/>
          <p:cNvSpPr>
            <a:spLocks noChangeArrowheads="1"/>
          </p:cNvSpPr>
          <p:nvPr/>
        </p:nvSpPr>
        <p:spPr bwMode="auto">
          <a:xfrm>
            <a:off x="8497888" y="2662238"/>
            <a:ext cx="27548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Acalabrutinib until PD or toxicity; if ≥PR, maintenance rituximab every 2 cycles x 2 </a:t>
            </a: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6" name="Line 52"/>
          <p:cNvSpPr>
            <a:spLocks noChangeShapeType="1"/>
          </p:cNvSpPr>
          <p:nvPr/>
        </p:nvSpPr>
        <p:spPr bwMode="auto">
          <a:xfrm>
            <a:off x="7916863" y="3077736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8" name="Line 54"/>
          <p:cNvSpPr>
            <a:spLocks noChangeShapeType="1"/>
          </p:cNvSpPr>
          <p:nvPr/>
        </p:nvSpPr>
        <p:spPr bwMode="auto">
          <a:xfrm flipV="1">
            <a:off x="3442996" y="3200847"/>
            <a:ext cx="467016" cy="26090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Line 52"/>
          <p:cNvSpPr>
            <a:spLocks noChangeShapeType="1"/>
          </p:cNvSpPr>
          <p:nvPr/>
        </p:nvSpPr>
        <p:spPr bwMode="auto">
          <a:xfrm rot="5400000">
            <a:off x="3436792" y="2948606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46"/>
          <p:cNvSpPr>
            <a:spLocks noChangeArrowheads="1"/>
          </p:cNvSpPr>
          <p:nvPr/>
        </p:nvSpPr>
        <p:spPr bwMode="auto">
          <a:xfrm>
            <a:off x="1817539" y="2117204"/>
            <a:ext cx="3717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Stratified by sMIPI score (low vs intermediate vs high), region (N America vs W Europe vs other)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Dreyling. EHA 2025. Abstr S233. Dreyling. ICML 2025. Abstr 046. NCT02972840.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Arial" panose="020B0604020202020204"/>
            </a:endParaRPr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8497888" y="4070669"/>
            <a:ext cx="27548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Placebo until PD or toxicity; </a:t>
            </a:r>
            <a:b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if ≥PR, maintenance rituximab every 2 cycles x 2 yr</a:t>
            </a:r>
          </a:p>
        </p:txBody>
      </p:sp>
      <p:sp>
        <p:nvSpPr>
          <p:cNvPr id="10" name="Rectangle 46"/>
          <p:cNvSpPr>
            <a:spLocks noChangeArrowheads="1"/>
          </p:cNvSpPr>
          <p:nvPr/>
        </p:nvSpPr>
        <p:spPr bwMode="auto">
          <a:xfrm>
            <a:off x="8153740" y="3520342"/>
            <a:ext cx="1617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Crossover permitted after PD</a:t>
            </a:r>
          </a:p>
        </p:txBody>
      </p:sp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7240417" y="2009483"/>
            <a:ext cx="1156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 x 28-day cycles</a:t>
            </a:r>
          </a:p>
        </p:txBody>
      </p:sp>
      <p:sp>
        <p:nvSpPr>
          <p:cNvPr id="12" name="Line 52"/>
          <p:cNvSpPr>
            <a:spLocks noChangeShapeType="1"/>
          </p:cNvSpPr>
          <p:nvPr/>
        </p:nvSpPr>
        <p:spPr bwMode="auto">
          <a:xfrm>
            <a:off x="7916863" y="4486167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ine 54"/>
          <p:cNvSpPr>
            <a:spLocks noChangeShapeType="1"/>
          </p:cNvSpPr>
          <p:nvPr/>
        </p:nvSpPr>
        <p:spPr bwMode="auto">
          <a:xfrm>
            <a:off x="3442996" y="4102148"/>
            <a:ext cx="467016" cy="26090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Line 52"/>
          <p:cNvSpPr>
            <a:spLocks noChangeShapeType="1"/>
          </p:cNvSpPr>
          <p:nvPr/>
        </p:nvSpPr>
        <p:spPr bwMode="auto">
          <a:xfrm rot="5400000">
            <a:off x="7723823" y="2539281"/>
            <a:ext cx="18288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Connector: Elbow 17"/>
          <p:cNvCxnSpPr/>
          <p:nvPr/>
        </p:nvCxnSpPr>
        <p:spPr bwMode="auto">
          <a:xfrm flipV="1">
            <a:off x="7916863" y="3200847"/>
            <a:ext cx="12700" cy="1162210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FF0000"/>
                </a:solidFill>
              </a:rPr>
              <a:t>ECHO</a:t>
            </a:r>
            <a:r>
              <a:rPr lang="en-US" altLang="en-US" sz="3600" u="sng" dirty="0">
                <a:solidFill>
                  <a:srgbClr val="002060"/>
                </a:solidFill>
              </a:rPr>
              <a:t>: </a:t>
            </a:r>
            <a:r>
              <a:rPr lang="en-US" u="sng" dirty="0">
                <a:solidFill>
                  <a:srgbClr val="002060"/>
                </a:solidFill>
              </a:rPr>
              <a:t>Baseline Characteristics</a:t>
            </a:r>
            <a:endParaRPr lang="en-US" altLang="en-US" u="sng" dirty="0">
              <a:solidFill>
                <a:srgbClr val="002060"/>
              </a:solidFill>
            </a:endParaRPr>
          </a:p>
        </p:txBody>
      </p: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Wang.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EHA 2024. Abstr </a:t>
            </a:r>
            <a:r>
              <a: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LB3439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" name="Group 3"/>
          <p:cNvGraphicFramePr/>
          <p:nvPr/>
        </p:nvGraphicFramePr>
        <p:xfrm>
          <a:off x="522288" y="1604963"/>
          <a:ext cx="5376672" cy="4114896"/>
        </p:xfrm>
        <a:graphic>
          <a:graphicData uri="http://schemas.openxmlformats.org/drawingml/2006/table">
            <a:tbl>
              <a:tblPr/>
              <a:tblGrid>
                <a:gridCol w="2155598"/>
                <a:gridCol w="1610537"/>
                <a:gridCol w="16105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Characteristic,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 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Median age, yr (range)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≥75 yr,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(65-85)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84 (28.1)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(65-86)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77 (25.8)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Male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214 (71.6)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209 (69.9)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ECOG PS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129 (43.1)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 (4.0)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132 (44.1)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 (7.7)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Tumor bulk ≥5 cm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112 (37.5)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113 (37.8)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Blastoid/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pleomorphic histology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 (13.7)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38 (12.7)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3"/>
          <p:cNvGraphicFramePr/>
          <p:nvPr/>
        </p:nvGraphicFramePr>
        <p:xfrm>
          <a:off x="6381941" y="1610437"/>
          <a:ext cx="5376672" cy="3749120"/>
        </p:xfrm>
        <a:graphic>
          <a:graphicData uri="http://schemas.openxmlformats.org/drawingml/2006/table">
            <a:tbl>
              <a:tblPr/>
              <a:tblGrid>
                <a:gridCol w="2155598"/>
                <a:gridCol w="1610537"/>
                <a:gridCol w="16105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Characteristic,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 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sMIPI score 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Low risk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Intermediate risk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99 (33.1)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128 (42.8)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72 (24.1)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101 (33.8)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125 (41.8)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73 (24.4)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Extranodal disease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264 (88.3)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277 (92.6)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TP53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status, n (%)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Mutated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Unmutated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Unknown, 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 (7.4)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97 (32.4)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 (9.7)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83 (27.8)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Ki-67 ≥30%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139 (46.5)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147 (49.2)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MCL: Prognostic Risk Factors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</a:rPr>
              <a:t>Risk factors are heterogeneous within a patient and between patients</a:t>
            </a:r>
          </a:p>
          <a:p>
            <a:r>
              <a:rPr lang="en-US" altLang="en-US" sz="2000" dirty="0"/>
              <a:t>MCL is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</a:rPr>
              <a:t>biologically heterogeneous, and risk stratification incorporates multiple biologic factors</a:t>
            </a:r>
            <a:endParaRPr lang="en-US" altLang="en-US" sz="2000" dirty="0"/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12751" y="6373781"/>
            <a:ext cx="705856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Hoster. Blood. 2008;111:558.</a:t>
            </a:r>
            <a:endParaRPr lang="en-US" altLang="en-US" sz="1200" b="0" dirty="0">
              <a:solidFill>
                <a:srgbClr val="455560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295400" y="5232150"/>
            <a:ext cx="1828800" cy="1075485"/>
          </a:xfrm>
          <a:prstGeom prst="ellipse">
            <a:avLst/>
          </a:prstGeom>
          <a:solidFill>
            <a:schemeClr val="accent2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086852" y="2591840"/>
            <a:ext cx="3657600" cy="24929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u="sng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Low Risk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Low KI-67 (≤10%)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SOX-11 negative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IGHV hypermutated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Stable karyotype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7269915" y="2591840"/>
            <a:ext cx="4236285" cy="24929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 u="sng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High Risk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Blastic/blastoic/pleomorphic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High Ki-67 (&gt;30%)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Complex karyotype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§"/>
              <a:defRPr/>
            </a:pPr>
            <a:r>
              <a:rPr lang="en-US" sz="2200" b="0" i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TP53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deletion or mutations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1524000" y="5372195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Indolent </a:t>
            </a:r>
            <a:b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MCL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4772282" y="5325044"/>
            <a:ext cx="1828800" cy="1075485"/>
          </a:xfrm>
          <a:prstGeom prst="ellipse">
            <a:avLst/>
          </a:prstGeom>
          <a:solidFill>
            <a:schemeClr val="accent2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5000882" y="5465089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Classic </a:t>
            </a:r>
            <a:b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MCL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8099803" y="5299207"/>
            <a:ext cx="1828800" cy="1075485"/>
          </a:xfrm>
          <a:prstGeom prst="ellipse">
            <a:avLst/>
          </a:prstGeom>
          <a:solidFill>
            <a:schemeClr val="accent2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8304127" y="5439252"/>
            <a:ext cx="1447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Blastic </a:t>
            </a:r>
            <a:b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MCL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412751" y="2377341"/>
            <a:ext cx="3845293" cy="2861112"/>
          </a:xfrm>
          <a:prstGeom prst="ellipse">
            <a:avLst/>
          </a:prstGeom>
          <a:noFill/>
          <a:ln w="57150">
            <a:solidFill>
              <a:srgbClr val="FF0000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046395" y="2256817"/>
            <a:ext cx="875488" cy="2227636"/>
            <a:chOff x="2033082" y="2256817"/>
            <a:chExt cx="875488" cy="2227636"/>
          </a:xfrm>
        </p:grpSpPr>
        <p:sp>
          <p:nvSpPr>
            <p:cNvPr id="60" name="Rectangle 59"/>
            <p:cNvSpPr/>
            <p:nvPr/>
          </p:nvSpPr>
          <p:spPr bwMode="auto">
            <a:xfrm>
              <a:off x="2033082" y="2256817"/>
              <a:ext cx="875488" cy="222763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2033082" y="2859932"/>
              <a:ext cx="875488" cy="1624520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0095690" y="2324911"/>
            <a:ext cx="875488" cy="2159542"/>
            <a:chOff x="2033082" y="2324911"/>
            <a:chExt cx="875488" cy="2159542"/>
          </a:xfrm>
        </p:grpSpPr>
        <p:sp>
          <p:nvSpPr>
            <p:cNvPr id="63" name="Rectangle 62"/>
            <p:cNvSpPr/>
            <p:nvPr/>
          </p:nvSpPr>
          <p:spPr bwMode="auto">
            <a:xfrm>
              <a:off x="2033082" y="2324911"/>
              <a:ext cx="875488" cy="215954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2033082" y="3180945"/>
              <a:ext cx="875488" cy="1303507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043466" y="2412459"/>
            <a:ext cx="875488" cy="2071993"/>
            <a:chOff x="2033082" y="2412459"/>
            <a:chExt cx="875488" cy="2071993"/>
          </a:xfrm>
        </p:grpSpPr>
        <p:sp>
          <p:nvSpPr>
            <p:cNvPr id="57" name="Rectangle 56"/>
            <p:cNvSpPr/>
            <p:nvPr/>
          </p:nvSpPr>
          <p:spPr bwMode="auto">
            <a:xfrm>
              <a:off x="2033082" y="2412459"/>
              <a:ext cx="875488" cy="207199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33082" y="3317132"/>
              <a:ext cx="875488" cy="1167320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2060"/>
                </a:solidFill>
              </a:rPr>
              <a:t>ECHO: Response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405377" y="6274460"/>
            <a:ext cx="7853362" cy="36933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Dreyling</a:t>
            </a:r>
            <a:r>
              <a:rPr kumimoji="0" lang="en-US" altLang="en-US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. EHA 2025. </a:t>
            </a:r>
            <a:r>
              <a:rPr kumimoji="0" lang="en-US" altLang="en-US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Abstr</a:t>
            </a:r>
            <a:r>
              <a:rPr kumimoji="0" lang="en-US" altLang="en-US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 S233. </a:t>
            </a:r>
            <a:r>
              <a:rPr kumimoji="0" lang="en-US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Dreyling</a:t>
            </a:r>
            <a:r>
              <a:rPr kumimoji="0" lang="en-US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ICML 2025. </a:t>
            </a:r>
            <a:r>
              <a:rPr kumimoji="0" lang="en-US" i="0" u="none" strike="noStrike" kern="1200" cap="none" spc="-1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Abstr</a:t>
            </a:r>
            <a:r>
              <a:rPr kumimoji="0" lang="en-US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046.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468877" y="1499533"/>
            <a:ext cx="40906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High-Risk Population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7237379" y="1499533"/>
            <a:ext cx="4406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Population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077070" y="5138855"/>
          <a:ext cx="4527295" cy="113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943"/>
                <a:gridCol w="1227176"/>
                <a:gridCol w="122717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CR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Difference (ABR vs PBR)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5.1%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20.4%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95% CI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-1.7 to 12.1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10.4 to 30.0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0" i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 value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.1382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&lt;.0001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559593" y="5138855"/>
          <a:ext cx="3300119" cy="113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943"/>
                <a:gridCol w="122717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400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Difference (ABR vs PBR)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3.0%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95% CI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-2.0 to 8.1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20709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400" b="0" i="1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 value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.2196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1454286" y="2013626"/>
            <a:ext cx="0" cy="248055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439694" y="4494178"/>
            <a:ext cx="1006650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1381328" y="2023353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381328" y="251751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1381328" y="3011683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1381328" y="350584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1381328" y="4000013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381328" y="4494178"/>
            <a:ext cx="64008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454286" y="448445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464669" y="448445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1506200" y="448445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475052" y="448445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485435" y="448445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9495818" y="4484451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 bwMode="auto">
          <a:xfrm>
            <a:off x="810639" y="1848256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810639" y="2339179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810639" y="2830102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810639" y="3321025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810639" y="3811948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810639" y="4302869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 bwMode="auto">
          <a:xfrm rot="16200000">
            <a:off x="-401131" y="3083827"/>
            <a:ext cx="2431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Patients (%)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1464012" y="4491095"/>
            <a:ext cx="1994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ABR</a:t>
            </a:r>
            <a:b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(n = 187)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3484125" y="4491095"/>
            <a:ext cx="1994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PBR</a:t>
            </a:r>
            <a:b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(n = 183)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7487054" y="4491095"/>
            <a:ext cx="1994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ABR</a:t>
            </a:r>
            <a:b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(n = 299)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9536349" y="4491095"/>
            <a:ext cx="1994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PBR</a:t>
            </a:r>
            <a:b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(n = 299)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1429965" y="1871112"/>
            <a:ext cx="2062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</a:rPr>
              <a:t>95% CI: 84.9-93.6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450078" y="1871112"/>
            <a:ext cx="2062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</a:rPr>
              <a:t>95% CI: 78.9-89.4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7482191" y="1871112"/>
            <a:ext cx="2062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</a:rPr>
              <a:t>95% CI: 87.3-93.8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9502302" y="1871112"/>
            <a:ext cx="20622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</a:rPr>
              <a:t>95% CI: 83.9-91.3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4165061" y="2673162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37.2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4165061" y="3710780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latin typeface="Calibri" panose="020F0502020204030204" pitchFamily="34" charset="0"/>
              </a:rPr>
              <a:t>47.5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8167990" y="2378090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24.4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8167990" y="3415708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latin typeface="Calibri" panose="020F0502020204030204" pitchFamily="34" charset="0"/>
              </a:rPr>
              <a:t>66.6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10217285" y="2588856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34.4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10217285" y="3626474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latin typeface="Calibri" panose="020F0502020204030204" pitchFamily="34" charset="0"/>
              </a:rPr>
              <a:t>53.5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023353" y="2276273"/>
            <a:ext cx="875488" cy="2208180"/>
            <a:chOff x="2033082" y="2276273"/>
            <a:chExt cx="875488" cy="2208180"/>
          </a:xfrm>
        </p:grpSpPr>
        <p:sp>
          <p:nvSpPr>
            <p:cNvPr id="54" name="Rectangle 53"/>
            <p:cNvSpPr/>
            <p:nvPr/>
          </p:nvSpPr>
          <p:spPr bwMode="auto">
            <a:xfrm>
              <a:off x="2033082" y="2276273"/>
              <a:ext cx="875488" cy="22081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033082" y="2808051"/>
              <a:ext cx="875488" cy="1676401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 bwMode="auto">
          <a:xfrm>
            <a:off x="2144948" y="2365120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</a:rPr>
              <a:t>21.9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2144948" y="3480559"/>
            <a:ext cx="632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b="1">
                <a:latin typeface="Calibri" panose="020F0502020204030204" pitchFamily="34" charset="0"/>
              </a:rPr>
              <a:t>67.9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05361" y="2813611"/>
            <a:ext cx="720803" cy="646331"/>
            <a:chOff x="6105361" y="2450541"/>
            <a:chExt cx="720803" cy="646331"/>
          </a:xfrm>
        </p:grpSpPr>
        <p:sp>
          <p:nvSpPr>
            <p:cNvPr id="38" name="TextBox 37"/>
            <p:cNvSpPr txBox="1"/>
            <p:nvPr/>
          </p:nvSpPr>
          <p:spPr bwMode="auto">
            <a:xfrm>
              <a:off x="6105361" y="2450541"/>
              <a:ext cx="5317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>
                  <a:solidFill>
                    <a:schemeClr val="bg1"/>
                  </a:solidFill>
                  <a:latin typeface="Calibri" panose="020F0502020204030204" pitchFamily="34" charset="0"/>
                </a:rPr>
                <a:t>CR</a:t>
              </a:r>
              <a:br>
                <a:rPr lang="en-US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en-US">
                  <a:solidFill>
                    <a:schemeClr val="bg1"/>
                  </a:solidFill>
                  <a:latin typeface="Calibri" panose="020F0502020204030204" pitchFamily="34" charset="0"/>
                </a:rPr>
                <a:t>PR</a:t>
              </a: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6505773" y="2563872"/>
              <a:ext cx="136187" cy="13618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505773" y="2842732"/>
              <a:ext cx="136187" cy="1361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689977" y="2563872"/>
              <a:ext cx="136187" cy="136187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689977" y="2842732"/>
              <a:ext cx="136187" cy="13618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ECHO: Best Overall Response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3644900"/>
            <a:ext cx="10877550" cy="2519363"/>
          </a:xfrm>
        </p:spPr>
        <p:txBody>
          <a:bodyPr/>
          <a:lstStyle/>
          <a:p>
            <a:r>
              <a:rPr lang="en-US" b="1" u="sng" dirty="0">
                <a:solidFill>
                  <a:srgbClr val="FF0000"/>
                </a:solidFill>
              </a:rPr>
              <a:t>CR rate was 13% higher with Acala </a:t>
            </a:r>
            <a:r>
              <a:rPr lang="en-US" dirty="0"/>
              <a:t>+ BR vs Pbo + BR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327360"/>
            <a:ext cx="7853362" cy="338554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600" spc="-10" dirty="0">
                <a:solidFill>
                  <a:srgbClr val="FF0000"/>
                </a:solidFill>
                <a:latin typeface="Calibri" panose="020F0502020204030204" pitchFamily="34" charset="0"/>
              </a:rPr>
              <a:t>Wang.</a:t>
            </a:r>
            <a:r>
              <a:rPr kumimoji="0" lang="en-US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 EHA 2024. Abstr 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LB3439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graphicFrame>
        <p:nvGraphicFramePr>
          <p:cNvPr id="5" name="Group 3"/>
          <p:cNvGraphicFramePr/>
          <p:nvPr>
            <p:extLst>
              <p:ext uri="{D42A27DB-BD31-4B8C-83A1-F6EECF244321}">
                <p14:modId xmlns:p14="http://schemas.microsoft.com/office/powerpoint/2010/main" val="977603164"/>
              </p:ext>
            </p:extLst>
          </p:nvPr>
        </p:nvGraphicFramePr>
        <p:xfrm>
          <a:off x="727076" y="1604963"/>
          <a:ext cx="10735056" cy="1889824"/>
        </p:xfrm>
        <a:graphic>
          <a:graphicData uri="http://schemas.openxmlformats.org/drawingml/2006/table">
            <a:tbl>
              <a:tblPr/>
              <a:tblGrid>
                <a:gridCol w="3578352"/>
                <a:gridCol w="3578352"/>
                <a:gridCol w="357835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Best Overall Response,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ORR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91.0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88.0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66.6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53.5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34.4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9" name="Group 4168"/>
          <p:cNvGrpSpPr/>
          <p:nvPr/>
        </p:nvGrpSpPr>
        <p:grpSpPr>
          <a:xfrm>
            <a:off x="6826928" y="1890945"/>
            <a:ext cx="5024761" cy="2539013"/>
            <a:chOff x="6826928" y="1864311"/>
            <a:chExt cx="5024761" cy="25390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 l="17589" r="9787" b="27595"/>
            <a:stretch>
              <a:fillRect/>
            </a:stretch>
          </p:blipFill>
          <p:spPr>
            <a:xfrm>
              <a:off x="6826928" y="1864311"/>
              <a:ext cx="4545367" cy="2539013"/>
            </a:xfrm>
            <a:prstGeom prst="rect">
              <a:avLst/>
            </a:prstGeom>
          </p:spPr>
        </p:pic>
        <p:sp>
          <p:nvSpPr>
            <p:cNvPr id="4168" name="Freeform 4167"/>
            <p:cNvSpPr/>
            <p:nvPr/>
          </p:nvSpPr>
          <p:spPr bwMode="auto">
            <a:xfrm>
              <a:off x="8300621" y="1882066"/>
              <a:ext cx="3551068" cy="1278384"/>
            </a:xfrm>
            <a:custGeom>
              <a:avLst/>
              <a:gdLst>
                <a:gd name="connsiteX0" fmla="*/ 0 w 3551068"/>
                <a:gd name="connsiteY0" fmla="*/ 142043 h 1278384"/>
                <a:gd name="connsiteX1" fmla="*/ 0 w 3551068"/>
                <a:gd name="connsiteY1" fmla="*/ 736847 h 1278384"/>
                <a:gd name="connsiteX2" fmla="*/ 479395 w 3551068"/>
                <a:gd name="connsiteY2" fmla="*/ 736847 h 1278384"/>
                <a:gd name="connsiteX3" fmla="*/ 479395 w 3551068"/>
                <a:gd name="connsiteY3" fmla="*/ 896645 h 1278384"/>
                <a:gd name="connsiteX4" fmla="*/ 1091954 w 3551068"/>
                <a:gd name="connsiteY4" fmla="*/ 896645 h 1278384"/>
                <a:gd name="connsiteX5" fmla="*/ 1091954 w 3551068"/>
                <a:gd name="connsiteY5" fmla="*/ 994299 h 1278384"/>
                <a:gd name="connsiteX6" fmla="*/ 1615736 w 3551068"/>
                <a:gd name="connsiteY6" fmla="*/ 994299 h 1278384"/>
                <a:gd name="connsiteX7" fmla="*/ 1615736 w 3551068"/>
                <a:gd name="connsiteY7" fmla="*/ 1100831 h 1278384"/>
                <a:gd name="connsiteX8" fmla="*/ 2050742 w 3551068"/>
                <a:gd name="connsiteY8" fmla="*/ 1100831 h 1278384"/>
                <a:gd name="connsiteX9" fmla="*/ 2148396 w 3551068"/>
                <a:gd name="connsiteY9" fmla="*/ 1278384 h 1278384"/>
                <a:gd name="connsiteX10" fmla="*/ 3551068 w 3551068"/>
                <a:gd name="connsiteY10" fmla="*/ 1278384 h 1278384"/>
                <a:gd name="connsiteX11" fmla="*/ 3551068 w 3551068"/>
                <a:gd name="connsiteY11" fmla="*/ 0 h 1278384"/>
                <a:gd name="connsiteX12" fmla="*/ 0 w 3551068"/>
                <a:gd name="connsiteY12" fmla="*/ 0 h 1278384"/>
                <a:gd name="connsiteX13" fmla="*/ 0 w 3551068"/>
                <a:gd name="connsiteY13" fmla="*/ 142043 h 1278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51068" h="1278384">
                  <a:moveTo>
                    <a:pt x="0" y="142043"/>
                  </a:moveTo>
                  <a:lnTo>
                    <a:pt x="0" y="736847"/>
                  </a:lnTo>
                  <a:lnTo>
                    <a:pt x="479395" y="736847"/>
                  </a:lnTo>
                  <a:lnTo>
                    <a:pt x="479395" y="896645"/>
                  </a:lnTo>
                  <a:lnTo>
                    <a:pt x="1091954" y="896645"/>
                  </a:lnTo>
                  <a:lnTo>
                    <a:pt x="1091954" y="994299"/>
                  </a:lnTo>
                  <a:lnTo>
                    <a:pt x="1615736" y="994299"/>
                  </a:lnTo>
                  <a:lnTo>
                    <a:pt x="1615736" y="1100831"/>
                  </a:lnTo>
                  <a:lnTo>
                    <a:pt x="2050742" y="1100831"/>
                  </a:lnTo>
                  <a:lnTo>
                    <a:pt x="2148396" y="1278384"/>
                  </a:lnTo>
                  <a:lnTo>
                    <a:pt x="3551068" y="1278384"/>
                  </a:lnTo>
                  <a:lnTo>
                    <a:pt x="3551068" y="0"/>
                  </a:lnTo>
                  <a:lnTo>
                    <a:pt x="0" y="0"/>
                  </a:lnTo>
                  <a:lnTo>
                    <a:pt x="0" y="142043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800" b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ECHO: PFS (Primary Endpoint)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0" y="5432425"/>
            <a:ext cx="5435600" cy="952500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1400" dirty="0">
                <a:solidFill>
                  <a:srgbClr val="000000"/>
                </a:solidFill>
              </a:rPr>
              <a:t>After PD, 53.5% of patients (38/71) with high-risk disease who progressed on </a:t>
            </a:r>
            <a:r>
              <a:rPr lang="en-US" sz="1400" dirty="0" err="1">
                <a:solidFill>
                  <a:srgbClr val="000000"/>
                </a:solidFill>
              </a:rPr>
              <a:t>Pbo</a:t>
            </a:r>
            <a:r>
              <a:rPr lang="en-US" sz="1400" dirty="0">
                <a:solidFill>
                  <a:srgbClr val="000000"/>
                </a:solidFill>
              </a:rPr>
              <a:t> crossed over to acalabrutinib</a:t>
            </a:r>
          </a:p>
          <a:p>
            <a:pPr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1400" dirty="0"/>
              <a:t>High-risk patients had at least one of: </a:t>
            </a:r>
            <a:r>
              <a:rPr lang="en-US" sz="1400" dirty="0" err="1"/>
              <a:t>blastoid</a:t>
            </a:r>
            <a:r>
              <a:rPr lang="en-US" sz="1400" dirty="0"/>
              <a:t> variant disease, Ki-67 &gt;30%, TP53 mutation, high-risk MIPI, or pleomorphic histology.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4294967295"/>
          </p:nvPr>
        </p:nvSpPr>
        <p:spPr>
          <a:xfrm>
            <a:off x="6938963" y="5432425"/>
            <a:ext cx="5253037" cy="952500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1400" dirty="0">
                <a:solidFill>
                  <a:srgbClr val="000000"/>
                </a:solidFill>
              </a:rPr>
              <a:t>Acalabrutinib + BR significantly prolonged </a:t>
            </a:r>
            <a:r>
              <a:rPr lang="en-US" sz="1400" dirty="0" err="1">
                <a:solidFill>
                  <a:srgbClr val="000000"/>
                </a:solidFill>
              </a:rPr>
              <a:t>mPFS</a:t>
            </a:r>
            <a:r>
              <a:rPr lang="en-US" sz="1400" dirty="0">
                <a:solidFill>
                  <a:srgbClr val="000000"/>
                </a:solidFill>
              </a:rPr>
              <a:t> by ~17 </a:t>
            </a:r>
            <a:r>
              <a:rPr lang="en-US" sz="1400" dirty="0" err="1">
                <a:solidFill>
                  <a:srgbClr val="000000"/>
                </a:solidFill>
              </a:rPr>
              <a:t>mo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vs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Pbo</a:t>
            </a:r>
            <a:r>
              <a:rPr lang="en-US" sz="1400" dirty="0">
                <a:solidFill>
                  <a:srgbClr val="000000"/>
                </a:solidFill>
              </a:rPr>
              <a:t> + BR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defRPr/>
            </a:pPr>
            <a:r>
              <a:rPr lang="en-US" sz="1400" dirty="0">
                <a:solidFill>
                  <a:srgbClr val="000000"/>
                </a:solidFill>
              </a:rPr>
              <a:t>Of the 99 patients with PD on </a:t>
            </a:r>
            <a:r>
              <a:rPr lang="en-US" sz="1400" dirty="0" err="1">
                <a:solidFill>
                  <a:srgbClr val="000000"/>
                </a:solidFill>
              </a:rPr>
              <a:t>Pbo</a:t>
            </a:r>
            <a:r>
              <a:rPr lang="en-US" sz="1400" dirty="0">
                <a:solidFill>
                  <a:srgbClr val="000000"/>
                </a:solidFill>
              </a:rPr>
              <a:t> + BR, 69% subsequently received a BTK inhibitor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853561" y="1509771"/>
            <a:ext cx="4652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Population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544715" y="1509771"/>
            <a:ext cx="4003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High-risk Population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03873" y="6362281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Dreyling. EHA 2025. Abstr S233. </a:t>
            </a:r>
            <a:r>
              <a:rPr kumimoji="0" 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Dreyling. ICML 2025. Abstr 046.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5791"/>
              </p:ext>
            </p:extLst>
          </p:nvPr>
        </p:nvGraphicFramePr>
        <p:xfrm>
          <a:off x="2725450" y="1927165"/>
          <a:ext cx="3524251" cy="1078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3651"/>
                <a:gridCol w="1287253"/>
                <a:gridCol w="1223347"/>
              </a:tblGrid>
              <a:tr h="0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1"/>
                          </a:solidFill>
                        </a:rPr>
                        <a:t>Acala + BR (n = 187)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3"/>
                          </a:solidFill>
                        </a:rPr>
                        <a:t>Pbo + BR (n = 183)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PFS events, n (%)</a:t>
                      </a:r>
                    </a:p>
                    <a:p>
                      <a:pPr marL="176530" indent="-116205">
                        <a:buFont typeface="Wingdings" panose="05000000000000000000" pitchFamily="2" charset="2"/>
                        <a:buChar char="§"/>
                      </a:pP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PD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83 (44.4)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44 (23.5)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96 (52.5)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71 (38.8)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mPFS, mo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49.5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36.0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ysClr val="windowText" lastClr="000000"/>
                          </a:solidFill>
                        </a:rPr>
                        <a:t>Unstratified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 HR: 0.74 (95% CI: 0.55-0.99; </a:t>
                      </a:r>
                      <a:br>
                        <a:rPr lang="en-US" sz="11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log-rank </a:t>
                      </a:r>
                      <a:r>
                        <a:rPr lang="en-US" sz="1100" i="1" dirty="0">
                          <a:solidFill>
                            <a:sysClr val="windowText" lastClr="000000"/>
                          </a:solidFill>
                        </a:rPr>
                        <a:t>P </a:t>
                      </a:r>
                      <a:r>
                        <a:rPr lang="en-US" sz="1100" i="0" dirty="0">
                          <a:solidFill>
                            <a:sysClr val="windowText" lastClr="000000"/>
                          </a:solidFill>
                        </a:rPr>
                        <a:t>= .0432)</a:t>
                      </a:r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75492"/>
              </p:ext>
            </p:extLst>
          </p:nvPr>
        </p:nvGraphicFramePr>
        <p:xfrm>
          <a:off x="8371643" y="1927165"/>
          <a:ext cx="3525916" cy="11371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5137"/>
                <a:gridCol w="1297599"/>
                <a:gridCol w="1233180"/>
              </a:tblGrid>
              <a:tr h="0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1"/>
                          </a:solidFill>
                        </a:rPr>
                        <a:t>Acala + BR (n = 299)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3"/>
                          </a:solidFill>
                        </a:rPr>
                        <a:t>Pbo + BR (n = 299)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1743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PFS events, n (%)</a:t>
                      </a:r>
                    </a:p>
                    <a:p>
                      <a:pPr marL="176530" indent="-116205">
                        <a:buFont typeface="Wingdings" panose="05000000000000000000" pitchFamily="2" charset="2"/>
                        <a:buChar char="§"/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PD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110 (36.8)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57 (19.1)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137 (45.8)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99 (33.1)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mPFS, mo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66.4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49.6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Unstratified HR: 0.73 (95% CI: 0.57-0.94; </a:t>
                      </a:r>
                      <a:br>
                        <a:rPr lang="en-US" sz="110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log-rank </a:t>
                      </a:r>
                      <a:r>
                        <a:rPr lang="en-US" sz="1100" i="1">
                          <a:solidFill>
                            <a:sysClr val="windowText" lastClr="000000"/>
                          </a:solidFill>
                        </a:rPr>
                        <a:t>P </a:t>
                      </a:r>
                      <a:r>
                        <a:rPr lang="en-US" sz="1100" i="0">
                          <a:solidFill>
                            <a:sysClr val="windowText" lastClr="000000"/>
                          </a:solidFill>
                        </a:rPr>
                        <a:t>= .0160)</a:t>
                      </a:r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 bwMode="auto">
          <a:xfrm>
            <a:off x="1553596" y="2228296"/>
            <a:ext cx="0" cy="2219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1553596" y="4447714"/>
            <a:ext cx="41103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1491452" y="223717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491452" y="2679282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491452" y="3121390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1491452" y="3563498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1491452" y="400560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1491452" y="444771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 bwMode="auto">
          <a:xfrm>
            <a:off x="1003180" y="207737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1003180" y="251918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1003180" y="2960999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1003180" y="3402811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1003180" y="3844623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1003180" y="428643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 bwMode="auto">
          <a:xfrm rot="16200000">
            <a:off x="-207882" y="3182045"/>
            <a:ext cx="2228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PFS (%)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1553596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1868753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2183910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99067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814224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3129381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444538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3759695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4074852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390009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705166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5020323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335484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 bwMode="auto">
          <a:xfrm>
            <a:off x="5132777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1352369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1667403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1982437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2297471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2612505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927539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3242573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3557607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3872641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4187675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4502709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4817743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66</a:t>
            </a:r>
          </a:p>
        </p:txBody>
      </p:sp>
      <p:sp>
        <p:nvSpPr>
          <p:cNvPr id="58" name="TextBox 57"/>
          <p:cNvSpPr txBox="1"/>
          <p:nvPr/>
        </p:nvSpPr>
        <p:spPr bwMode="auto">
          <a:xfrm>
            <a:off x="1553597" y="4690369"/>
            <a:ext cx="3764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Mo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213068" y="4796903"/>
            <a:ext cx="12339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</a:rPr>
              <a:t>Patients at Risk, n</a:t>
            </a: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  <a:t>Acala + BR</a:t>
            </a:r>
            <a:b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3"/>
                </a:solidFill>
                <a:latin typeface="Calibri" panose="020F0502020204030204" pitchFamily="34" charset="0"/>
              </a:rPr>
              <a:t>Pbo + BR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1333134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187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183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1648291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159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143</a:t>
            </a:r>
          </a:p>
        </p:txBody>
      </p:sp>
      <p:sp>
        <p:nvSpPr>
          <p:cNvPr id="62" name="TextBox 61"/>
          <p:cNvSpPr txBox="1"/>
          <p:nvPr/>
        </p:nvSpPr>
        <p:spPr bwMode="auto">
          <a:xfrm>
            <a:off x="1963448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138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113</a:t>
            </a:r>
          </a:p>
        </p:txBody>
      </p:sp>
      <p:sp>
        <p:nvSpPr>
          <p:cNvPr id="63" name="TextBox 62"/>
          <p:cNvSpPr txBox="1"/>
          <p:nvPr/>
        </p:nvSpPr>
        <p:spPr bwMode="auto">
          <a:xfrm>
            <a:off x="2278605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123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4096" name="TextBox 4095"/>
          <p:cNvSpPr txBox="1"/>
          <p:nvPr/>
        </p:nvSpPr>
        <p:spPr bwMode="auto">
          <a:xfrm>
            <a:off x="2593762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87</a:t>
            </a:r>
          </a:p>
        </p:txBody>
      </p:sp>
      <p:sp>
        <p:nvSpPr>
          <p:cNvPr id="4097" name="TextBox 4096"/>
          <p:cNvSpPr txBox="1"/>
          <p:nvPr/>
        </p:nvSpPr>
        <p:spPr bwMode="auto">
          <a:xfrm>
            <a:off x="2908919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91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78</a:t>
            </a:r>
          </a:p>
        </p:txBody>
      </p:sp>
      <p:sp>
        <p:nvSpPr>
          <p:cNvPr id="4099" name="TextBox 4098"/>
          <p:cNvSpPr txBox="1"/>
          <p:nvPr/>
        </p:nvSpPr>
        <p:spPr bwMode="auto">
          <a:xfrm>
            <a:off x="3224076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81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64</a:t>
            </a:r>
          </a:p>
        </p:txBody>
      </p:sp>
      <p:sp>
        <p:nvSpPr>
          <p:cNvPr id="4100" name="TextBox 4099"/>
          <p:cNvSpPr txBox="1"/>
          <p:nvPr/>
        </p:nvSpPr>
        <p:spPr bwMode="auto">
          <a:xfrm>
            <a:off x="3539233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55</a:t>
            </a:r>
          </a:p>
        </p:txBody>
      </p:sp>
      <p:sp>
        <p:nvSpPr>
          <p:cNvPr id="4101" name="TextBox 4100"/>
          <p:cNvSpPr txBox="1"/>
          <p:nvPr/>
        </p:nvSpPr>
        <p:spPr bwMode="auto">
          <a:xfrm>
            <a:off x="3854390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44</a:t>
            </a:r>
          </a:p>
        </p:txBody>
      </p:sp>
      <p:sp>
        <p:nvSpPr>
          <p:cNvPr id="4102" name="TextBox 4101"/>
          <p:cNvSpPr txBox="1"/>
          <p:nvPr/>
        </p:nvSpPr>
        <p:spPr bwMode="auto">
          <a:xfrm>
            <a:off x="4169547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44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31</a:t>
            </a:r>
          </a:p>
        </p:txBody>
      </p:sp>
      <p:sp>
        <p:nvSpPr>
          <p:cNvPr id="4103" name="TextBox 4102"/>
          <p:cNvSpPr txBox="1"/>
          <p:nvPr/>
        </p:nvSpPr>
        <p:spPr bwMode="auto">
          <a:xfrm>
            <a:off x="4484704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34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4104" name="TextBox 4103"/>
          <p:cNvSpPr txBox="1"/>
          <p:nvPr/>
        </p:nvSpPr>
        <p:spPr bwMode="auto">
          <a:xfrm>
            <a:off x="4799861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4105" name="TextBox 4104"/>
          <p:cNvSpPr txBox="1"/>
          <p:nvPr/>
        </p:nvSpPr>
        <p:spPr bwMode="auto">
          <a:xfrm>
            <a:off x="5115021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4106" name="Straight Connector 4105"/>
          <p:cNvCxnSpPr/>
          <p:nvPr/>
        </p:nvCxnSpPr>
        <p:spPr bwMode="auto">
          <a:xfrm>
            <a:off x="6846164" y="2229776"/>
            <a:ext cx="0" cy="2219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7" name="Straight Connector 4106"/>
          <p:cNvCxnSpPr/>
          <p:nvPr/>
        </p:nvCxnSpPr>
        <p:spPr bwMode="auto">
          <a:xfrm>
            <a:off x="6846164" y="4449194"/>
            <a:ext cx="466003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8" name="Straight Connector 4107"/>
          <p:cNvCxnSpPr/>
          <p:nvPr/>
        </p:nvCxnSpPr>
        <p:spPr bwMode="auto">
          <a:xfrm flipH="1">
            <a:off x="6784020" y="223865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09" name="Straight Connector 4108"/>
          <p:cNvCxnSpPr/>
          <p:nvPr/>
        </p:nvCxnSpPr>
        <p:spPr bwMode="auto">
          <a:xfrm flipH="1">
            <a:off x="6784020" y="2680762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10" name="Straight Connector 4109"/>
          <p:cNvCxnSpPr/>
          <p:nvPr/>
        </p:nvCxnSpPr>
        <p:spPr bwMode="auto">
          <a:xfrm flipH="1">
            <a:off x="6784020" y="3122870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11" name="Straight Connector 4110"/>
          <p:cNvCxnSpPr/>
          <p:nvPr/>
        </p:nvCxnSpPr>
        <p:spPr bwMode="auto">
          <a:xfrm flipH="1">
            <a:off x="6784020" y="3564978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12" name="Straight Connector 4111"/>
          <p:cNvCxnSpPr/>
          <p:nvPr/>
        </p:nvCxnSpPr>
        <p:spPr bwMode="auto">
          <a:xfrm flipH="1">
            <a:off x="6784020" y="400708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13" name="Straight Connector 4112"/>
          <p:cNvCxnSpPr/>
          <p:nvPr/>
        </p:nvCxnSpPr>
        <p:spPr bwMode="auto">
          <a:xfrm flipH="1">
            <a:off x="6784020" y="444919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14" name="TextBox 4113"/>
          <p:cNvSpPr txBox="1"/>
          <p:nvPr/>
        </p:nvSpPr>
        <p:spPr bwMode="auto">
          <a:xfrm>
            <a:off x="6295748" y="207885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4115" name="TextBox 4114"/>
          <p:cNvSpPr txBox="1"/>
          <p:nvPr/>
        </p:nvSpPr>
        <p:spPr bwMode="auto">
          <a:xfrm>
            <a:off x="6295748" y="252066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4116" name="TextBox 4115"/>
          <p:cNvSpPr txBox="1"/>
          <p:nvPr/>
        </p:nvSpPr>
        <p:spPr bwMode="auto">
          <a:xfrm>
            <a:off x="6295748" y="2962479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4117" name="TextBox 4116"/>
          <p:cNvSpPr txBox="1"/>
          <p:nvPr/>
        </p:nvSpPr>
        <p:spPr bwMode="auto">
          <a:xfrm>
            <a:off x="6295748" y="3404291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4118" name="TextBox 4117"/>
          <p:cNvSpPr txBox="1"/>
          <p:nvPr/>
        </p:nvSpPr>
        <p:spPr bwMode="auto">
          <a:xfrm>
            <a:off x="6295748" y="3846103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119" name="TextBox 4118"/>
          <p:cNvSpPr txBox="1"/>
          <p:nvPr/>
        </p:nvSpPr>
        <p:spPr bwMode="auto">
          <a:xfrm>
            <a:off x="6295748" y="428791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4120" name="Straight Connector 4119"/>
          <p:cNvCxnSpPr/>
          <p:nvPr/>
        </p:nvCxnSpPr>
        <p:spPr bwMode="auto">
          <a:xfrm>
            <a:off x="6846164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1" name="Straight Connector 4120"/>
          <p:cNvCxnSpPr/>
          <p:nvPr/>
        </p:nvCxnSpPr>
        <p:spPr bwMode="auto">
          <a:xfrm>
            <a:off x="7190970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2" name="Straight Connector 4121"/>
          <p:cNvCxnSpPr/>
          <p:nvPr/>
        </p:nvCxnSpPr>
        <p:spPr bwMode="auto">
          <a:xfrm>
            <a:off x="7535776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3" name="Straight Connector 4122"/>
          <p:cNvCxnSpPr/>
          <p:nvPr/>
        </p:nvCxnSpPr>
        <p:spPr bwMode="auto">
          <a:xfrm>
            <a:off x="7880582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4" name="Straight Connector 4123"/>
          <p:cNvCxnSpPr/>
          <p:nvPr/>
        </p:nvCxnSpPr>
        <p:spPr bwMode="auto">
          <a:xfrm>
            <a:off x="8225388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5" name="Straight Connector 4124"/>
          <p:cNvCxnSpPr/>
          <p:nvPr/>
        </p:nvCxnSpPr>
        <p:spPr bwMode="auto">
          <a:xfrm>
            <a:off x="8570194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6" name="Straight Connector 4125"/>
          <p:cNvCxnSpPr/>
          <p:nvPr/>
        </p:nvCxnSpPr>
        <p:spPr bwMode="auto">
          <a:xfrm>
            <a:off x="8915000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7" name="Straight Connector 4126"/>
          <p:cNvCxnSpPr/>
          <p:nvPr/>
        </p:nvCxnSpPr>
        <p:spPr bwMode="auto">
          <a:xfrm>
            <a:off x="9259806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8" name="Straight Connector 4127"/>
          <p:cNvCxnSpPr/>
          <p:nvPr/>
        </p:nvCxnSpPr>
        <p:spPr bwMode="auto">
          <a:xfrm>
            <a:off x="9604612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29" name="Straight Connector 4128"/>
          <p:cNvCxnSpPr/>
          <p:nvPr/>
        </p:nvCxnSpPr>
        <p:spPr bwMode="auto">
          <a:xfrm>
            <a:off x="9949418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30" name="Straight Connector 4129"/>
          <p:cNvCxnSpPr/>
          <p:nvPr/>
        </p:nvCxnSpPr>
        <p:spPr bwMode="auto">
          <a:xfrm>
            <a:off x="10294224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31" name="Straight Connector 4130"/>
          <p:cNvCxnSpPr/>
          <p:nvPr/>
        </p:nvCxnSpPr>
        <p:spPr bwMode="auto">
          <a:xfrm>
            <a:off x="10639030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32" name="Straight Connector 4131"/>
          <p:cNvCxnSpPr/>
          <p:nvPr/>
        </p:nvCxnSpPr>
        <p:spPr bwMode="auto">
          <a:xfrm>
            <a:off x="10983836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33" name="TextBox 4132"/>
          <p:cNvSpPr txBox="1"/>
          <p:nvPr/>
        </p:nvSpPr>
        <p:spPr bwMode="auto">
          <a:xfrm>
            <a:off x="10789581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4134" name="TextBox 4133"/>
          <p:cNvSpPr txBox="1"/>
          <p:nvPr/>
        </p:nvSpPr>
        <p:spPr bwMode="auto">
          <a:xfrm>
            <a:off x="6644937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135" name="TextBox 4134"/>
          <p:cNvSpPr txBox="1"/>
          <p:nvPr/>
        </p:nvSpPr>
        <p:spPr bwMode="auto">
          <a:xfrm>
            <a:off x="6995483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136" name="TextBox 4135"/>
          <p:cNvSpPr txBox="1"/>
          <p:nvPr/>
        </p:nvSpPr>
        <p:spPr bwMode="auto">
          <a:xfrm>
            <a:off x="7337151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4137" name="TextBox 4136"/>
          <p:cNvSpPr txBox="1"/>
          <p:nvPr/>
        </p:nvSpPr>
        <p:spPr bwMode="auto">
          <a:xfrm>
            <a:off x="7682394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4138" name="TextBox 4137"/>
          <p:cNvSpPr txBox="1"/>
          <p:nvPr/>
        </p:nvSpPr>
        <p:spPr bwMode="auto">
          <a:xfrm>
            <a:off x="8027637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4139" name="TextBox 4138"/>
          <p:cNvSpPr txBox="1"/>
          <p:nvPr/>
        </p:nvSpPr>
        <p:spPr bwMode="auto">
          <a:xfrm>
            <a:off x="8372880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4140" name="TextBox 4139"/>
          <p:cNvSpPr txBox="1"/>
          <p:nvPr/>
        </p:nvSpPr>
        <p:spPr bwMode="auto">
          <a:xfrm>
            <a:off x="8718123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4141" name="TextBox 4140"/>
          <p:cNvSpPr txBox="1"/>
          <p:nvPr/>
        </p:nvSpPr>
        <p:spPr bwMode="auto">
          <a:xfrm>
            <a:off x="9063366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4142" name="TextBox 4141"/>
          <p:cNvSpPr txBox="1"/>
          <p:nvPr/>
        </p:nvSpPr>
        <p:spPr bwMode="auto">
          <a:xfrm>
            <a:off x="9408609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4143" name="TextBox 4142"/>
          <p:cNvSpPr txBox="1"/>
          <p:nvPr/>
        </p:nvSpPr>
        <p:spPr bwMode="auto">
          <a:xfrm>
            <a:off x="9753852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4144" name="TextBox 4143"/>
          <p:cNvSpPr txBox="1"/>
          <p:nvPr/>
        </p:nvSpPr>
        <p:spPr bwMode="auto">
          <a:xfrm>
            <a:off x="10099095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4145" name="TextBox 4144"/>
          <p:cNvSpPr txBox="1"/>
          <p:nvPr/>
        </p:nvSpPr>
        <p:spPr bwMode="auto">
          <a:xfrm>
            <a:off x="10444338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66</a:t>
            </a:r>
          </a:p>
        </p:txBody>
      </p:sp>
      <p:sp>
        <p:nvSpPr>
          <p:cNvPr id="4146" name="TextBox 4145"/>
          <p:cNvSpPr txBox="1"/>
          <p:nvPr/>
        </p:nvSpPr>
        <p:spPr bwMode="auto">
          <a:xfrm>
            <a:off x="6846165" y="4691849"/>
            <a:ext cx="44906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Mo</a:t>
            </a:r>
          </a:p>
        </p:txBody>
      </p:sp>
      <p:sp>
        <p:nvSpPr>
          <p:cNvPr id="4147" name="TextBox 4146"/>
          <p:cNvSpPr txBox="1"/>
          <p:nvPr/>
        </p:nvSpPr>
        <p:spPr bwMode="auto">
          <a:xfrm>
            <a:off x="5505636" y="4798383"/>
            <a:ext cx="12339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</a:rPr>
              <a:t>Patients at Risk, n</a:t>
            </a: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  <a:t>Acala + BR</a:t>
            </a:r>
            <a:b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3"/>
                </a:solidFill>
                <a:latin typeface="Calibri" panose="020F0502020204030204" pitchFamily="34" charset="0"/>
              </a:rPr>
              <a:t>Pbo + BR</a:t>
            </a:r>
          </a:p>
        </p:txBody>
      </p:sp>
      <p:sp>
        <p:nvSpPr>
          <p:cNvPr id="4148" name="TextBox 4147"/>
          <p:cNvSpPr txBox="1"/>
          <p:nvPr/>
        </p:nvSpPr>
        <p:spPr bwMode="auto">
          <a:xfrm>
            <a:off x="6625702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299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299</a:t>
            </a:r>
          </a:p>
        </p:txBody>
      </p:sp>
      <p:sp>
        <p:nvSpPr>
          <p:cNvPr id="4149" name="TextBox 4148"/>
          <p:cNvSpPr txBox="1"/>
          <p:nvPr/>
        </p:nvSpPr>
        <p:spPr bwMode="auto">
          <a:xfrm>
            <a:off x="6970508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258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243</a:t>
            </a:r>
          </a:p>
        </p:txBody>
      </p:sp>
      <p:sp>
        <p:nvSpPr>
          <p:cNvPr id="4150" name="TextBox 4149"/>
          <p:cNvSpPr txBox="1"/>
          <p:nvPr/>
        </p:nvSpPr>
        <p:spPr bwMode="auto">
          <a:xfrm>
            <a:off x="7315314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232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204</a:t>
            </a:r>
          </a:p>
        </p:txBody>
      </p:sp>
      <p:sp>
        <p:nvSpPr>
          <p:cNvPr id="4151" name="TextBox 4150"/>
          <p:cNvSpPr txBox="1"/>
          <p:nvPr/>
        </p:nvSpPr>
        <p:spPr bwMode="auto">
          <a:xfrm>
            <a:off x="7660120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205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181</a:t>
            </a:r>
          </a:p>
        </p:txBody>
      </p:sp>
      <p:sp>
        <p:nvSpPr>
          <p:cNvPr id="4152" name="TextBox 4151"/>
          <p:cNvSpPr txBox="1"/>
          <p:nvPr/>
        </p:nvSpPr>
        <p:spPr bwMode="auto">
          <a:xfrm>
            <a:off x="8004926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159</a:t>
            </a:r>
          </a:p>
        </p:txBody>
      </p:sp>
      <p:sp>
        <p:nvSpPr>
          <p:cNvPr id="4153" name="TextBox 4152"/>
          <p:cNvSpPr txBox="1"/>
          <p:nvPr/>
        </p:nvSpPr>
        <p:spPr bwMode="auto">
          <a:xfrm>
            <a:off x="8349732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142</a:t>
            </a:r>
          </a:p>
        </p:txBody>
      </p:sp>
      <p:sp>
        <p:nvSpPr>
          <p:cNvPr id="4154" name="TextBox 4153"/>
          <p:cNvSpPr txBox="1"/>
          <p:nvPr/>
        </p:nvSpPr>
        <p:spPr bwMode="auto">
          <a:xfrm>
            <a:off x="8694538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136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118</a:t>
            </a:r>
          </a:p>
        </p:txBody>
      </p:sp>
      <p:sp>
        <p:nvSpPr>
          <p:cNvPr id="4155" name="TextBox 4154"/>
          <p:cNvSpPr txBox="1"/>
          <p:nvPr/>
        </p:nvSpPr>
        <p:spPr bwMode="auto">
          <a:xfrm>
            <a:off x="9039344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122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102</a:t>
            </a:r>
          </a:p>
        </p:txBody>
      </p:sp>
      <p:sp>
        <p:nvSpPr>
          <p:cNvPr id="4156" name="TextBox 4155"/>
          <p:cNvSpPr txBox="1"/>
          <p:nvPr/>
        </p:nvSpPr>
        <p:spPr bwMode="auto">
          <a:xfrm>
            <a:off x="9384150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84</a:t>
            </a:r>
          </a:p>
        </p:txBody>
      </p:sp>
      <p:sp>
        <p:nvSpPr>
          <p:cNvPr id="4157" name="TextBox 4156"/>
          <p:cNvSpPr txBox="1"/>
          <p:nvPr/>
        </p:nvSpPr>
        <p:spPr bwMode="auto">
          <a:xfrm>
            <a:off x="9728956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63</a:t>
            </a:r>
          </a:p>
        </p:txBody>
      </p:sp>
      <p:sp>
        <p:nvSpPr>
          <p:cNvPr id="4158" name="TextBox 4157"/>
          <p:cNvSpPr txBox="1"/>
          <p:nvPr/>
        </p:nvSpPr>
        <p:spPr bwMode="auto">
          <a:xfrm>
            <a:off x="10073762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44</a:t>
            </a:r>
          </a:p>
        </p:txBody>
      </p:sp>
      <p:sp>
        <p:nvSpPr>
          <p:cNvPr id="4159" name="TextBox 4158"/>
          <p:cNvSpPr txBox="1"/>
          <p:nvPr/>
        </p:nvSpPr>
        <p:spPr bwMode="auto">
          <a:xfrm>
            <a:off x="10418568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34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4160" name="TextBox 4159"/>
          <p:cNvSpPr txBox="1"/>
          <p:nvPr/>
        </p:nvSpPr>
        <p:spPr bwMode="auto">
          <a:xfrm>
            <a:off x="10763374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b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endParaRPr lang="en-US" sz="1100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4162" name="Straight Connector 4161"/>
          <p:cNvCxnSpPr/>
          <p:nvPr/>
        </p:nvCxnSpPr>
        <p:spPr bwMode="auto">
          <a:xfrm>
            <a:off x="11328648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63" name="TextBox 4162"/>
          <p:cNvSpPr txBox="1"/>
          <p:nvPr/>
        </p:nvSpPr>
        <p:spPr bwMode="auto">
          <a:xfrm>
            <a:off x="11134819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78</a:t>
            </a:r>
          </a:p>
        </p:txBody>
      </p:sp>
      <p:sp>
        <p:nvSpPr>
          <p:cNvPr id="4164" name="TextBox 4163"/>
          <p:cNvSpPr txBox="1"/>
          <p:nvPr/>
        </p:nvSpPr>
        <p:spPr bwMode="auto">
          <a:xfrm>
            <a:off x="11108185" y="4951384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165" name="TextBox 4164"/>
          <p:cNvSpPr txBox="1"/>
          <p:nvPr/>
        </p:nvSpPr>
        <p:spPr bwMode="auto">
          <a:xfrm>
            <a:off x="6903627" y="4043779"/>
            <a:ext cx="2586604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Median follow-up: 45 mo</a:t>
            </a:r>
          </a:p>
        </p:txBody>
      </p:sp>
      <p:sp>
        <p:nvSpPr>
          <p:cNvPr id="4166" name="TextBox 4165"/>
          <p:cNvSpPr txBox="1"/>
          <p:nvPr/>
        </p:nvSpPr>
        <p:spPr bwMode="auto">
          <a:xfrm rot="16200000">
            <a:off x="5235606" y="3190923"/>
            <a:ext cx="2228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PFS (%)</a:t>
            </a:r>
          </a:p>
        </p:txBody>
      </p:sp>
      <p:grpSp>
        <p:nvGrpSpPr>
          <p:cNvPr id="4177" name="Group 4176"/>
          <p:cNvGrpSpPr/>
          <p:nvPr/>
        </p:nvGrpSpPr>
        <p:grpSpPr>
          <a:xfrm>
            <a:off x="1574800" y="2255484"/>
            <a:ext cx="3756025" cy="1343025"/>
            <a:chOff x="1574800" y="2228850"/>
            <a:chExt cx="3756025" cy="1343025"/>
          </a:xfrm>
        </p:grpSpPr>
        <p:sp>
          <p:nvSpPr>
            <p:cNvPr id="4175" name="Freeform 4174"/>
            <p:cNvSpPr/>
            <p:nvPr/>
          </p:nvSpPr>
          <p:spPr bwMode="auto">
            <a:xfrm>
              <a:off x="2740025" y="2870200"/>
              <a:ext cx="2590800" cy="701675"/>
            </a:xfrm>
            <a:custGeom>
              <a:avLst/>
              <a:gdLst>
                <a:gd name="connsiteX0" fmla="*/ 2590800 w 2590800"/>
                <a:gd name="connsiteY0" fmla="*/ 701675 h 701675"/>
                <a:gd name="connsiteX1" fmla="*/ 2295525 w 2590800"/>
                <a:gd name="connsiteY1" fmla="*/ 701675 h 701675"/>
                <a:gd name="connsiteX2" fmla="*/ 2295525 w 2590800"/>
                <a:gd name="connsiteY2" fmla="*/ 571500 h 701675"/>
                <a:gd name="connsiteX3" fmla="*/ 2286000 w 2590800"/>
                <a:gd name="connsiteY3" fmla="*/ 571500 h 701675"/>
                <a:gd name="connsiteX4" fmla="*/ 2286000 w 2590800"/>
                <a:gd name="connsiteY4" fmla="*/ 530225 h 701675"/>
                <a:gd name="connsiteX5" fmla="*/ 1704975 w 2590800"/>
                <a:gd name="connsiteY5" fmla="*/ 530225 h 701675"/>
                <a:gd name="connsiteX6" fmla="*/ 1704975 w 2590800"/>
                <a:gd name="connsiteY6" fmla="*/ 488950 h 701675"/>
                <a:gd name="connsiteX7" fmla="*/ 1635125 w 2590800"/>
                <a:gd name="connsiteY7" fmla="*/ 488950 h 701675"/>
                <a:gd name="connsiteX8" fmla="*/ 1635125 w 2590800"/>
                <a:gd name="connsiteY8" fmla="*/ 460375 h 701675"/>
                <a:gd name="connsiteX9" fmla="*/ 1409700 w 2590800"/>
                <a:gd name="connsiteY9" fmla="*/ 460375 h 701675"/>
                <a:gd name="connsiteX10" fmla="*/ 1409700 w 2590800"/>
                <a:gd name="connsiteY10" fmla="*/ 441325 h 701675"/>
                <a:gd name="connsiteX11" fmla="*/ 1377950 w 2590800"/>
                <a:gd name="connsiteY11" fmla="*/ 441325 h 701675"/>
                <a:gd name="connsiteX12" fmla="*/ 1377950 w 2590800"/>
                <a:gd name="connsiteY12" fmla="*/ 422275 h 701675"/>
                <a:gd name="connsiteX13" fmla="*/ 1187450 w 2590800"/>
                <a:gd name="connsiteY13" fmla="*/ 422275 h 701675"/>
                <a:gd name="connsiteX14" fmla="*/ 1187450 w 2590800"/>
                <a:gd name="connsiteY14" fmla="*/ 400050 h 701675"/>
                <a:gd name="connsiteX15" fmla="*/ 1158875 w 2590800"/>
                <a:gd name="connsiteY15" fmla="*/ 400050 h 701675"/>
                <a:gd name="connsiteX16" fmla="*/ 1158875 w 2590800"/>
                <a:gd name="connsiteY16" fmla="*/ 381000 h 701675"/>
                <a:gd name="connsiteX17" fmla="*/ 1012825 w 2590800"/>
                <a:gd name="connsiteY17" fmla="*/ 381000 h 701675"/>
                <a:gd name="connsiteX18" fmla="*/ 1012825 w 2590800"/>
                <a:gd name="connsiteY18" fmla="*/ 365125 h 701675"/>
                <a:gd name="connsiteX19" fmla="*/ 965200 w 2590800"/>
                <a:gd name="connsiteY19" fmla="*/ 365125 h 701675"/>
                <a:gd name="connsiteX20" fmla="*/ 965200 w 2590800"/>
                <a:gd name="connsiteY20" fmla="*/ 349250 h 701675"/>
                <a:gd name="connsiteX21" fmla="*/ 746125 w 2590800"/>
                <a:gd name="connsiteY21" fmla="*/ 349250 h 701675"/>
                <a:gd name="connsiteX22" fmla="*/ 746125 w 2590800"/>
                <a:gd name="connsiteY22" fmla="*/ 311150 h 701675"/>
                <a:gd name="connsiteX23" fmla="*/ 698500 w 2590800"/>
                <a:gd name="connsiteY23" fmla="*/ 311150 h 701675"/>
                <a:gd name="connsiteX24" fmla="*/ 698500 w 2590800"/>
                <a:gd name="connsiteY24" fmla="*/ 311150 h 701675"/>
                <a:gd name="connsiteX25" fmla="*/ 698500 w 2590800"/>
                <a:gd name="connsiteY25" fmla="*/ 282575 h 701675"/>
                <a:gd name="connsiteX26" fmla="*/ 676275 w 2590800"/>
                <a:gd name="connsiteY26" fmla="*/ 282575 h 701675"/>
                <a:gd name="connsiteX27" fmla="*/ 676275 w 2590800"/>
                <a:gd name="connsiteY27" fmla="*/ 263525 h 701675"/>
                <a:gd name="connsiteX28" fmla="*/ 625475 w 2590800"/>
                <a:gd name="connsiteY28" fmla="*/ 263525 h 701675"/>
                <a:gd name="connsiteX29" fmla="*/ 625475 w 2590800"/>
                <a:gd name="connsiteY29" fmla="*/ 244475 h 701675"/>
                <a:gd name="connsiteX30" fmla="*/ 561975 w 2590800"/>
                <a:gd name="connsiteY30" fmla="*/ 244475 h 701675"/>
                <a:gd name="connsiteX31" fmla="*/ 561975 w 2590800"/>
                <a:gd name="connsiteY31" fmla="*/ 190500 h 701675"/>
                <a:gd name="connsiteX32" fmla="*/ 561975 w 2590800"/>
                <a:gd name="connsiteY32" fmla="*/ 190500 h 701675"/>
                <a:gd name="connsiteX33" fmla="*/ 539750 w 2590800"/>
                <a:gd name="connsiteY33" fmla="*/ 190500 h 701675"/>
                <a:gd name="connsiteX34" fmla="*/ 539750 w 2590800"/>
                <a:gd name="connsiteY34" fmla="*/ 174625 h 701675"/>
                <a:gd name="connsiteX35" fmla="*/ 469900 w 2590800"/>
                <a:gd name="connsiteY35" fmla="*/ 174625 h 701675"/>
                <a:gd name="connsiteX36" fmla="*/ 469900 w 2590800"/>
                <a:gd name="connsiteY36" fmla="*/ 158750 h 701675"/>
                <a:gd name="connsiteX37" fmla="*/ 403225 w 2590800"/>
                <a:gd name="connsiteY37" fmla="*/ 158750 h 701675"/>
                <a:gd name="connsiteX38" fmla="*/ 403225 w 2590800"/>
                <a:gd name="connsiteY38" fmla="*/ 142875 h 701675"/>
                <a:gd name="connsiteX39" fmla="*/ 342900 w 2590800"/>
                <a:gd name="connsiteY39" fmla="*/ 142875 h 701675"/>
                <a:gd name="connsiteX40" fmla="*/ 342900 w 2590800"/>
                <a:gd name="connsiteY40" fmla="*/ 101600 h 701675"/>
                <a:gd name="connsiteX41" fmla="*/ 333375 w 2590800"/>
                <a:gd name="connsiteY41" fmla="*/ 101600 h 701675"/>
                <a:gd name="connsiteX42" fmla="*/ 333375 w 2590800"/>
                <a:gd name="connsiteY42" fmla="*/ 76200 h 701675"/>
                <a:gd name="connsiteX43" fmla="*/ 273050 w 2590800"/>
                <a:gd name="connsiteY43" fmla="*/ 76200 h 701675"/>
                <a:gd name="connsiteX44" fmla="*/ 273050 w 2590800"/>
                <a:gd name="connsiteY44" fmla="*/ 60325 h 701675"/>
                <a:gd name="connsiteX45" fmla="*/ 273050 w 2590800"/>
                <a:gd name="connsiteY45" fmla="*/ 60325 h 701675"/>
                <a:gd name="connsiteX46" fmla="*/ 244475 w 2590800"/>
                <a:gd name="connsiteY46" fmla="*/ 60325 h 701675"/>
                <a:gd name="connsiteX47" fmla="*/ 244475 w 2590800"/>
                <a:gd name="connsiteY47" fmla="*/ 38100 h 701675"/>
                <a:gd name="connsiteX48" fmla="*/ 244475 w 2590800"/>
                <a:gd name="connsiteY48" fmla="*/ 38100 h 701675"/>
                <a:gd name="connsiteX49" fmla="*/ 225425 w 2590800"/>
                <a:gd name="connsiteY49" fmla="*/ 19050 h 701675"/>
                <a:gd name="connsiteX50" fmla="*/ 82550 w 2590800"/>
                <a:gd name="connsiteY50" fmla="*/ 19050 h 701675"/>
                <a:gd name="connsiteX51" fmla="*/ 82550 w 2590800"/>
                <a:gd name="connsiteY51" fmla="*/ 0 h 701675"/>
                <a:gd name="connsiteX52" fmla="*/ 0 w 2590800"/>
                <a:gd name="connsiteY52" fmla="*/ 0 h 701675"/>
                <a:gd name="connsiteX0-1" fmla="*/ 2590800 w 2590800"/>
                <a:gd name="connsiteY0-2" fmla="*/ 701675 h 701675"/>
                <a:gd name="connsiteX1-3" fmla="*/ 2295525 w 2590800"/>
                <a:gd name="connsiteY1-4" fmla="*/ 701675 h 701675"/>
                <a:gd name="connsiteX2-5" fmla="*/ 2295525 w 2590800"/>
                <a:gd name="connsiteY2-6" fmla="*/ 571500 h 701675"/>
                <a:gd name="connsiteX3-7" fmla="*/ 2286000 w 2590800"/>
                <a:gd name="connsiteY3-8" fmla="*/ 571500 h 701675"/>
                <a:gd name="connsiteX4-9" fmla="*/ 2286000 w 2590800"/>
                <a:gd name="connsiteY4-10" fmla="*/ 530225 h 701675"/>
                <a:gd name="connsiteX5-11" fmla="*/ 1704975 w 2590800"/>
                <a:gd name="connsiteY5-12" fmla="*/ 530225 h 701675"/>
                <a:gd name="connsiteX6-13" fmla="*/ 1704975 w 2590800"/>
                <a:gd name="connsiteY6-14" fmla="*/ 488950 h 701675"/>
                <a:gd name="connsiteX7-15" fmla="*/ 1635125 w 2590800"/>
                <a:gd name="connsiteY7-16" fmla="*/ 488950 h 701675"/>
                <a:gd name="connsiteX8-17" fmla="*/ 1635125 w 2590800"/>
                <a:gd name="connsiteY8-18" fmla="*/ 460375 h 701675"/>
                <a:gd name="connsiteX9-19" fmla="*/ 1409700 w 2590800"/>
                <a:gd name="connsiteY9-20" fmla="*/ 460375 h 701675"/>
                <a:gd name="connsiteX10-21" fmla="*/ 1409700 w 2590800"/>
                <a:gd name="connsiteY10-22" fmla="*/ 441325 h 701675"/>
                <a:gd name="connsiteX11-23" fmla="*/ 1377950 w 2590800"/>
                <a:gd name="connsiteY11-24" fmla="*/ 441325 h 701675"/>
                <a:gd name="connsiteX12-25" fmla="*/ 1377950 w 2590800"/>
                <a:gd name="connsiteY12-26" fmla="*/ 422275 h 701675"/>
                <a:gd name="connsiteX13-27" fmla="*/ 1187450 w 2590800"/>
                <a:gd name="connsiteY13-28" fmla="*/ 422275 h 701675"/>
                <a:gd name="connsiteX14-29" fmla="*/ 1187450 w 2590800"/>
                <a:gd name="connsiteY14-30" fmla="*/ 400050 h 701675"/>
                <a:gd name="connsiteX15-31" fmla="*/ 1158875 w 2590800"/>
                <a:gd name="connsiteY15-32" fmla="*/ 400050 h 701675"/>
                <a:gd name="connsiteX16-33" fmla="*/ 1158875 w 2590800"/>
                <a:gd name="connsiteY16-34" fmla="*/ 381000 h 701675"/>
                <a:gd name="connsiteX17-35" fmla="*/ 1012825 w 2590800"/>
                <a:gd name="connsiteY17-36" fmla="*/ 381000 h 701675"/>
                <a:gd name="connsiteX18-37" fmla="*/ 1012825 w 2590800"/>
                <a:gd name="connsiteY18-38" fmla="*/ 365125 h 701675"/>
                <a:gd name="connsiteX19-39" fmla="*/ 965200 w 2590800"/>
                <a:gd name="connsiteY19-40" fmla="*/ 365125 h 701675"/>
                <a:gd name="connsiteX20-41" fmla="*/ 965200 w 2590800"/>
                <a:gd name="connsiteY20-42" fmla="*/ 349250 h 701675"/>
                <a:gd name="connsiteX21-43" fmla="*/ 746125 w 2590800"/>
                <a:gd name="connsiteY21-44" fmla="*/ 349250 h 701675"/>
                <a:gd name="connsiteX22-45" fmla="*/ 746125 w 2590800"/>
                <a:gd name="connsiteY22-46" fmla="*/ 311150 h 701675"/>
                <a:gd name="connsiteX23-47" fmla="*/ 698500 w 2590800"/>
                <a:gd name="connsiteY23-48" fmla="*/ 311150 h 701675"/>
                <a:gd name="connsiteX24-49" fmla="*/ 698500 w 2590800"/>
                <a:gd name="connsiteY24-50" fmla="*/ 311150 h 701675"/>
                <a:gd name="connsiteX25-51" fmla="*/ 698500 w 2590800"/>
                <a:gd name="connsiteY25-52" fmla="*/ 282575 h 701675"/>
                <a:gd name="connsiteX26-53" fmla="*/ 676275 w 2590800"/>
                <a:gd name="connsiteY26-54" fmla="*/ 282575 h 701675"/>
                <a:gd name="connsiteX27-55" fmla="*/ 676275 w 2590800"/>
                <a:gd name="connsiteY27-56" fmla="*/ 263525 h 701675"/>
                <a:gd name="connsiteX28-57" fmla="*/ 625475 w 2590800"/>
                <a:gd name="connsiteY28-58" fmla="*/ 263525 h 701675"/>
                <a:gd name="connsiteX29-59" fmla="*/ 625475 w 2590800"/>
                <a:gd name="connsiteY29-60" fmla="*/ 244475 h 701675"/>
                <a:gd name="connsiteX30-61" fmla="*/ 561975 w 2590800"/>
                <a:gd name="connsiteY30-62" fmla="*/ 244475 h 701675"/>
                <a:gd name="connsiteX31-63" fmla="*/ 561975 w 2590800"/>
                <a:gd name="connsiteY31-64" fmla="*/ 190500 h 701675"/>
                <a:gd name="connsiteX32-65" fmla="*/ 561975 w 2590800"/>
                <a:gd name="connsiteY32-66" fmla="*/ 190500 h 701675"/>
                <a:gd name="connsiteX33-67" fmla="*/ 539750 w 2590800"/>
                <a:gd name="connsiteY33-68" fmla="*/ 190500 h 701675"/>
                <a:gd name="connsiteX34-69" fmla="*/ 539750 w 2590800"/>
                <a:gd name="connsiteY34-70" fmla="*/ 174625 h 701675"/>
                <a:gd name="connsiteX35-71" fmla="*/ 469900 w 2590800"/>
                <a:gd name="connsiteY35-72" fmla="*/ 174625 h 701675"/>
                <a:gd name="connsiteX36-73" fmla="*/ 469900 w 2590800"/>
                <a:gd name="connsiteY36-74" fmla="*/ 158750 h 701675"/>
                <a:gd name="connsiteX37-75" fmla="*/ 403225 w 2590800"/>
                <a:gd name="connsiteY37-76" fmla="*/ 158750 h 701675"/>
                <a:gd name="connsiteX38-77" fmla="*/ 403225 w 2590800"/>
                <a:gd name="connsiteY38-78" fmla="*/ 142875 h 701675"/>
                <a:gd name="connsiteX39-79" fmla="*/ 342900 w 2590800"/>
                <a:gd name="connsiteY39-80" fmla="*/ 142875 h 701675"/>
                <a:gd name="connsiteX40-81" fmla="*/ 342900 w 2590800"/>
                <a:gd name="connsiteY40-82" fmla="*/ 101600 h 701675"/>
                <a:gd name="connsiteX41-83" fmla="*/ 333375 w 2590800"/>
                <a:gd name="connsiteY41-84" fmla="*/ 101600 h 701675"/>
                <a:gd name="connsiteX42-85" fmla="*/ 333375 w 2590800"/>
                <a:gd name="connsiteY42-86" fmla="*/ 76200 h 701675"/>
                <a:gd name="connsiteX43-87" fmla="*/ 273050 w 2590800"/>
                <a:gd name="connsiteY43-88" fmla="*/ 76200 h 701675"/>
                <a:gd name="connsiteX44-89" fmla="*/ 273050 w 2590800"/>
                <a:gd name="connsiteY44-90" fmla="*/ 60325 h 701675"/>
                <a:gd name="connsiteX45-91" fmla="*/ 273050 w 2590800"/>
                <a:gd name="connsiteY45-92" fmla="*/ 60325 h 701675"/>
                <a:gd name="connsiteX46-93" fmla="*/ 244475 w 2590800"/>
                <a:gd name="connsiteY46-94" fmla="*/ 60325 h 701675"/>
                <a:gd name="connsiteX47-95" fmla="*/ 244475 w 2590800"/>
                <a:gd name="connsiteY47-96" fmla="*/ 38100 h 701675"/>
                <a:gd name="connsiteX48-97" fmla="*/ 222250 w 2590800"/>
                <a:gd name="connsiteY48-98" fmla="*/ 38100 h 701675"/>
                <a:gd name="connsiteX49-99" fmla="*/ 225425 w 2590800"/>
                <a:gd name="connsiteY49-100" fmla="*/ 19050 h 701675"/>
                <a:gd name="connsiteX50-101" fmla="*/ 82550 w 2590800"/>
                <a:gd name="connsiteY50-102" fmla="*/ 19050 h 701675"/>
                <a:gd name="connsiteX51-103" fmla="*/ 82550 w 2590800"/>
                <a:gd name="connsiteY51-104" fmla="*/ 0 h 701675"/>
                <a:gd name="connsiteX52-105" fmla="*/ 0 w 2590800"/>
                <a:gd name="connsiteY52-106" fmla="*/ 0 h 701675"/>
                <a:gd name="connsiteX0-107" fmla="*/ 2590800 w 2590800"/>
                <a:gd name="connsiteY0-108" fmla="*/ 701675 h 701675"/>
                <a:gd name="connsiteX1-109" fmla="*/ 2295525 w 2590800"/>
                <a:gd name="connsiteY1-110" fmla="*/ 701675 h 701675"/>
                <a:gd name="connsiteX2-111" fmla="*/ 2295525 w 2590800"/>
                <a:gd name="connsiteY2-112" fmla="*/ 571500 h 701675"/>
                <a:gd name="connsiteX3-113" fmla="*/ 2286000 w 2590800"/>
                <a:gd name="connsiteY3-114" fmla="*/ 571500 h 701675"/>
                <a:gd name="connsiteX4-115" fmla="*/ 2286000 w 2590800"/>
                <a:gd name="connsiteY4-116" fmla="*/ 530225 h 701675"/>
                <a:gd name="connsiteX5-117" fmla="*/ 1704975 w 2590800"/>
                <a:gd name="connsiteY5-118" fmla="*/ 530225 h 701675"/>
                <a:gd name="connsiteX6-119" fmla="*/ 1704975 w 2590800"/>
                <a:gd name="connsiteY6-120" fmla="*/ 488950 h 701675"/>
                <a:gd name="connsiteX7-121" fmla="*/ 1635125 w 2590800"/>
                <a:gd name="connsiteY7-122" fmla="*/ 488950 h 701675"/>
                <a:gd name="connsiteX8-123" fmla="*/ 1635125 w 2590800"/>
                <a:gd name="connsiteY8-124" fmla="*/ 460375 h 701675"/>
                <a:gd name="connsiteX9-125" fmla="*/ 1409700 w 2590800"/>
                <a:gd name="connsiteY9-126" fmla="*/ 460375 h 701675"/>
                <a:gd name="connsiteX10-127" fmla="*/ 1409700 w 2590800"/>
                <a:gd name="connsiteY10-128" fmla="*/ 441325 h 701675"/>
                <a:gd name="connsiteX11-129" fmla="*/ 1377950 w 2590800"/>
                <a:gd name="connsiteY11-130" fmla="*/ 441325 h 701675"/>
                <a:gd name="connsiteX12-131" fmla="*/ 1377950 w 2590800"/>
                <a:gd name="connsiteY12-132" fmla="*/ 422275 h 701675"/>
                <a:gd name="connsiteX13-133" fmla="*/ 1187450 w 2590800"/>
                <a:gd name="connsiteY13-134" fmla="*/ 422275 h 701675"/>
                <a:gd name="connsiteX14-135" fmla="*/ 1187450 w 2590800"/>
                <a:gd name="connsiteY14-136" fmla="*/ 400050 h 701675"/>
                <a:gd name="connsiteX15-137" fmla="*/ 1158875 w 2590800"/>
                <a:gd name="connsiteY15-138" fmla="*/ 400050 h 701675"/>
                <a:gd name="connsiteX16-139" fmla="*/ 1158875 w 2590800"/>
                <a:gd name="connsiteY16-140" fmla="*/ 381000 h 701675"/>
                <a:gd name="connsiteX17-141" fmla="*/ 1012825 w 2590800"/>
                <a:gd name="connsiteY17-142" fmla="*/ 381000 h 701675"/>
                <a:gd name="connsiteX18-143" fmla="*/ 1012825 w 2590800"/>
                <a:gd name="connsiteY18-144" fmla="*/ 365125 h 701675"/>
                <a:gd name="connsiteX19-145" fmla="*/ 965200 w 2590800"/>
                <a:gd name="connsiteY19-146" fmla="*/ 365125 h 701675"/>
                <a:gd name="connsiteX20-147" fmla="*/ 965200 w 2590800"/>
                <a:gd name="connsiteY20-148" fmla="*/ 349250 h 701675"/>
                <a:gd name="connsiteX21-149" fmla="*/ 746125 w 2590800"/>
                <a:gd name="connsiteY21-150" fmla="*/ 349250 h 701675"/>
                <a:gd name="connsiteX22-151" fmla="*/ 746125 w 2590800"/>
                <a:gd name="connsiteY22-152" fmla="*/ 311150 h 701675"/>
                <a:gd name="connsiteX23-153" fmla="*/ 698500 w 2590800"/>
                <a:gd name="connsiteY23-154" fmla="*/ 311150 h 701675"/>
                <a:gd name="connsiteX24-155" fmla="*/ 698500 w 2590800"/>
                <a:gd name="connsiteY24-156" fmla="*/ 311150 h 701675"/>
                <a:gd name="connsiteX25-157" fmla="*/ 698500 w 2590800"/>
                <a:gd name="connsiteY25-158" fmla="*/ 282575 h 701675"/>
                <a:gd name="connsiteX26-159" fmla="*/ 676275 w 2590800"/>
                <a:gd name="connsiteY26-160" fmla="*/ 282575 h 701675"/>
                <a:gd name="connsiteX27-161" fmla="*/ 676275 w 2590800"/>
                <a:gd name="connsiteY27-162" fmla="*/ 263525 h 701675"/>
                <a:gd name="connsiteX28-163" fmla="*/ 625475 w 2590800"/>
                <a:gd name="connsiteY28-164" fmla="*/ 263525 h 701675"/>
                <a:gd name="connsiteX29-165" fmla="*/ 625475 w 2590800"/>
                <a:gd name="connsiteY29-166" fmla="*/ 244475 h 701675"/>
                <a:gd name="connsiteX30-167" fmla="*/ 561975 w 2590800"/>
                <a:gd name="connsiteY30-168" fmla="*/ 244475 h 701675"/>
                <a:gd name="connsiteX31-169" fmla="*/ 561975 w 2590800"/>
                <a:gd name="connsiteY31-170" fmla="*/ 190500 h 701675"/>
                <a:gd name="connsiteX32-171" fmla="*/ 561975 w 2590800"/>
                <a:gd name="connsiteY32-172" fmla="*/ 190500 h 701675"/>
                <a:gd name="connsiteX33-173" fmla="*/ 539750 w 2590800"/>
                <a:gd name="connsiteY33-174" fmla="*/ 190500 h 701675"/>
                <a:gd name="connsiteX34-175" fmla="*/ 539750 w 2590800"/>
                <a:gd name="connsiteY34-176" fmla="*/ 174625 h 701675"/>
                <a:gd name="connsiteX35-177" fmla="*/ 469900 w 2590800"/>
                <a:gd name="connsiteY35-178" fmla="*/ 174625 h 701675"/>
                <a:gd name="connsiteX36-179" fmla="*/ 469900 w 2590800"/>
                <a:gd name="connsiteY36-180" fmla="*/ 158750 h 701675"/>
                <a:gd name="connsiteX37-181" fmla="*/ 403225 w 2590800"/>
                <a:gd name="connsiteY37-182" fmla="*/ 158750 h 701675"/>
                <a:gd name="connsiteX38-183" fmla="*/ 403225 w 2590800"/>
                <a:gd name="connsiteY38-184" fmla="*/ 142875 h 701675"/>
                <a:gd name="connsiteX39-185" fmla="*/ 342900 w 2590800"/>
                <a:gd name="connsiteY39-186" fmla="*/ 142875 h 701675"/>
                <a:gd name="connsiteX40-187" fmla="*/ 342900 w 2590800"/>
                <a:gd name="connsiteY40-188" fmla="*/ 101600 h 701675"/>
                <a:gd name="connsiteX41-189" fmla="*/ 333375 w 2590800"/>
                <a:gd name="connsiteY41-190" fmla="*/ 101600 h 701675"/>
                <a:gd name="connsiteX42-191" fmla="*/ 333375 w 2590800"/>
                <a:gd name="connsiteY42-192" fmla="*/ 76200 h 701675"/>
                <a:gd name="connsiteX43-193" fmla="*/ 273050 w 2590800"/>
                <a:gd name="connsiteY43-194" fmla="*/ 76200 h 701675"/>
                <a:gd name="connsiteX44-195" fmla="*/ 273050 w 2590800"/>
                <a:gd name="connsiteY44-196" fmla="*/ 60325 h 701675"/>
                <a:gd name="connsiteX45-197" fmla="*/ 273050 w 2590800"/>
                <a:gd name="connsiteY45-198" fmla="*/ 60325 h 701675"/>
                <a:gd name="connsiteX46-199" fmla="*/ 244475 w 2590800"/>
                <a:gd name="connsiteY46-200" fmla="*/ 60325 h 701675"/>
                <a:gd name="connsiteX47-201" fmla="*/ 244475 w 2590800"/>
                <a:gd name="connsiteY47-202" fmla="*/ 38100 h 701675"/>
                <a:gd name="connsiteX48-203" fmla="*/ 228600 w 2590800"/>
                <a:gd name="connsiteY48-204" fmla="*/ 41275 h 701675"/>
                <a:gd name="connsiteX49-205" fmla="*/ 225425 w 2590800"/>
                <a:gd name="connsiteY49-206" fmla="*/ 19050 h 701675"/>
                <a:gd name="connsiteX50-207" fmla="*/ 82550 w 2590800"/>
                <a:gd name="connsiteY50-208" fmla="*/ 19050 h 701675"/>
                <a:gd name="connsiteX51-209" fmla="*/ 82550 w 2590800"/>
                <a:gd name="connsiteY51-210" fmla="*/ 0 h 701675"/>
                <a:gd name="connsiteX52-211" fmla="*/ 0 w 2590800"/>
                <a:gd name="connsiteY52-212" fmla="*/ 0 h 701675"/>
                <a:gd name="connsiteX0-213" fmla="*/ 2590800 w 2590800"/>
                <a:gd name="connsiteY0-214" fmla="*/ 701675 h 701675"/>
                <a:gd name="connsiteX1-215" fmla="*/ 2295525 w 2590800"/>
                <a:gd name="connsiteY1-216" fmla="*/ 701675 h 701675"/>
                <a:gd name="connsiteX2-217" fmla="*/ 2295525 w 2590800"/>
                <a:gd name="connsiteY2-218" fmla="*/ 571500 h 701675"/>
                <a:gd name="connsiteX3-219" fmla="*/ 2286000 w 2590800"/>
                <a:gd name="connsiteY3-220" fmla="*/ 571500 h 701675"/>
                <a:gd name="connsiteX4-221" fmla="*/ 2286000 w 2590800"/>
                <a:gd name="connsiteY4-222" fmla="*/ 530225 h 701675"/>
                <a:gd name="connsiteX5-223" fmla="*/ 1704975 w 2590800"/>
                <a:gd name="connsiteY5-224" fmla="*/ 530225 h 701675"/>
                <a:gd name="connsiteX6-225" fmla="*/ 1704975 w 2590800"/>
                <a:gd name="connsiteY6-226" fmla="*/ 488950 h 701675"/>
                <a:gd name="connsiteX7-227" fmla="*/ 1635125 w 2590800"/>
                <a:gd name="connsiteY7-228" fmla="*/ 488950 h 701675"/>
                <a:gd name="connsiteX8-229" fmla="*/ 1635125 w 2590800"/>
                <a:gd name="connsiteY8-230" fmla="*/ 460375 h 701675"/>
                <a:gd name="connsiteX9-231" fmla="*/ 1409700 w 2590800"/>
                <a:gd name="connsiteY9-232" fmla="*/ 460375 h 701675"/>
                <a:gd name="connsiteX10-233" fmla="*/ 1409700 w 2590800"/>
                <a:gd name="connsiteY10-234" fmla="*/ 441325 h 701675"/>
                <a:gd name="connsiteX11-235" fmla="*/ 1377950 w 2590800"/>
                <a:gd name="connsiteY11-236" fmla="*/ 441325 h 701675"/>
                <a:gd name="connsiteX12-237" fmla="*/ 1377950 w 2590800"/>
                <a:gd name="connsiteY12-238" fmla="*/ 422275 h 701675"/>
                <a:gd name="connsiteX13-239" fmla="*/ 1187450 w 2590800"/>
                <a:gd name="connsiteY13-240" fmla="*/ 422275 h 701675"/>
                <a:gd name="connsiteX14-241" fmla="*/ 1187450 w 2590800"/>
                <a:gd name="connsiteY14-242" fmla="*/ 400050 h 701675"/>
                <a:gd name="connsiteX15-243" fmla="*/ 1158875 w 2590800"/>
                <a:gd name="connsiteY15-244" fmla="*/ 400050 h 701675"/>
                <a:gd name="connsiteX16-245" fmla="*/ 1158875 w 2590800"/>
                <a:gd name="connsiteY16-246" fmla="*/ 381000 h 701675"/>
                <a:gd name="connsiteX17-247" fmla="*/ 1012825 w 2590800"/>
                <a:gd name="connsiteY17-248" fmla="*/ 381000 h 701675"/>
                <a:gd name="connsiteX18-249" fmla="*/ 1012825 w 2590800"/>
                <a:gd name="connsiteY18-250" fmla="*/ 365125 h 701675"/>
                <a:gd name="connsiteX19-251" fmla="*/ 965200 w 2590800"/>
                <a:gd name="connsiteY19-252" fmla="*/ 365125 h 701675"/>
                <a:gd name="connsiteX20-253" fmla="*/ 965200 w 2590800"/>
                <a:gd name="connsiteY20-254" fmla="*/ 349250 h 701675"/>
                <a:gd name="connsiteX21-255" fmla="*/ 746125 w 2590800"/>
                <a:gd name="connsiteY21-256" fmla="*/ 349250 h 701675"/>
                <a:gd name="connsiteX22-257" fmla="*/ 746125 w 2590800"/>
                <a:gd name="connsiteY22-258" fmla="*/ 311150 h 701675"/>
                <a:gd name="connsiteX23-259" fmla="*/ 698500 w 2590800"/>
                <a:gd name="connsiteY23-260" fmla="*/ 311150 h 701675"/>
                <a:gd name="connsiteX24-261" fmla="*/ 698500 w 2590800"/>
                <a:gd name="connsiteY24-262" fmla="*/ 311150 h 701675"/>
                <a:gd name="connsiteX25-263" fmla="*/ 698500 w 2590800"/>
                <a:gd name="connsiteY25-264" fmla="*/ 282575 h 701675"/>
                <a:gd name="connsiteX26-265" fmla="*/ 676275 w 2590800"/>
                <a:gd name="connsiteY26-266" fmla="*/ 282575 h 701675"/>
                <a:gd name="connsiteX27-267" fmla="*/ 676275 w 2590800"/>
                <a:gd name="connsiteY27-268" fmla="*/ 263525 h 701675"/>
                <a:gd name="connsiteX28-269" fmla="*/ 625475 w 2590800"/>
                <a:gd name="connsiteY28-270" fmla="*/ 263525 h 701675"/>
                <a:gd name="connsiteX29-271" fmla="*/ 625475 w 2590800"/>
                <a:gd name="connsiteY29-272" fmla="*/ 244475 h 701675"/>
                <a:gd name="connsiteX30-273" fmla="*/ 561975 w 2590800"/>
                <a:gd name="connsiteY30-274" fmla="*/ 244475 h 701675"/>
                <a:gd name="connsiteX31-275" fmla="*/ 561975 w 2590800"/>
                <a:gd name="connsiteY31-276" fmla="*/ 190500 h 701675"/>
                <a:gd name="connsiteX32-277" fmla="*/ 561975 w 2590800"/>
                <a:gd name="connsiteY32-278" fmla="*/ 190500 h 701675"/>
                <a:gd name="connsiteX33-279" fmla="*/ 539750 w 2590800"/>
                <a:gd name="connsiteY33-280" fmla="*/ 190500 h 701675"/>
                <a:gd name="connsiteX34-281" fmla="*/ 539750 w 2590800"/>
                <a:gd name="connsiteY34-282" fmla="*/ 174625 h 701675"/>
                <a:gd name="connsiteX35-283" fmla="*/ 469900 w 2590800"/>
                <a:gd name="connsiteY35-284" fmla="*/ 174625 h 701675"/>
                <a:gd name="connsiteX36-285" fmla="*/ 469900 w 2590800"/>
                <a:gd name="connsiteY36-286" fmla="*/ 158750 h 701675"/>
                <a:gd name="connsiteX37-287" fmla="*/ 403225 w 2590800"/>
                <a:gd name="connsiteY37-288" fmla="*/ 158750 h 701675"/>
                <a:gd name="connsiteX38-289" fmla="*/ 403225 w 2590800"/>
                <a:gd name="connsiteY38-290" fmla="*/ 142875 h 701675"/>
                <a:gd name="connsiteX39-291" fmla="*/ 342900 w 2590800"/>
                <a:gd name="connsiteY39-292" fmla="*/ 142875 h 701675"/>
                <a:gd name="connsiteX40-293" fmla="*/ 342900 w 2590800"/>
                <a:gd name="connsiteY40-294" fmla="*/ 101600 h 701675"/>
                <a:gd name="connsiteX41-295" fmla="*/ 333375 w 2590800"/>
                <a:gd name="connsiteY41-296" fmla="*/ 101600 h 701675"/>
                <a:gd name="connsiteX42-297" fmla="*/ 333375 w 2590800"/>
                <a:gd name="connsiteY42-298" fmla="*/ 76200 h 701675"/>
                <a:gd name="connsiteX43-299" fmla="*/ 273050 w 2590800"/>
                <a:gd name="connsiteY43-300" fmla="*/ 76200 h 701675"/>
                <a:gd name="connsiteX44-301" fmla="*/ 273050 w 2590800"/>
                <a:gd name="connsiteY44-302" fmla="*/ 60325 h 701675"/>
                <a:gd name="connsiteX45-303" fmla="*/ 273050 w 2590800"/>
                <a:gd name="connsiteY45-304" fmla="*/ 60325 h 701675"/>
                <a:gd name="connsiteX46-305" fmla="*/ 244475 w 2590800"/>
                <a:gd name="connsiteY46-306" fmla="*/ 60325 h 701675"/>
                <a:gd name="connsiteX47-307" fmla="*/ 247650 w 2590800"/>
                <a:gd name="connsiteY47-308" fmla="*/ 44450 h 701675"/>
                <a:gd name="connsiteX48-309" fmla="*/ 228600 w 2590800"/>
                <a:gd name="connsiteY48-310" fmla="*/ 41275 h 701675"/>
                <a:gd name="connsiteX49-311" fmla="*/ 225425 w 2590800"/>
                <a:gd name="connsiteY49-312" fmla="*/ 19050 h 701675"/>
                <a:gd name="connsiteX50-313" fmla="*/ 82550 w 2590800"/>
                <a:gd name="connsiteY50-314" fmla="*/ 19050 h 701675"/>
                <a:gd name="connsiteX51-315" fmla="*/ 82550 w 2590800"/>
                <a:gd name="connsiteY51-316" fmla="*/ 0 h 701675"/>
                <a:gd name="connsiteX52-317" fmla="*/ 0 w 2590800"/>
                <a:gd name="connsiteY52-318" fmla="*/ 0 h 701675"/>
                <a:gd name="connsiteX0-319" fmla="*/ 2590800 w 2590800"/>
                <a:gd name="connsiteY0-320" fmla="*/ 701675 h 701675"/>
                <a:gd name="connsiteX1-321" fmla="*/ 2295525 w 2590800"/>
                <a:gd name="connsiteY1-322" fmla="*/ 701675 h 701675"/>
                <a:gd name="connsiteX2-323" fmla="*/ 2295525 w 2590800"/>
                <a:gd name="connsiteY2-324" fmla="*/ 571500 h 701675"/>
                <a:gd name="connsiteX3-325" fmla="*/ 2286000 w 2590800"/>
                <a:gd name="connsiteY3-326" fmla="*/ 571500 h 701675"/>
                <a:gd name="connsiteX4-327" fmla="*/ 2286000 w 2590800"/>
                <a:gd name="connsiteY4-328" fmla="*/ 530225 h 701675"/>
                <a:gd name="connsiteX5-329" fmla="*/ 1704975 w 2590800"/>
                <a:gd name="connsiteY5-330" fmla="*/ 530225 h 701675"/>
                <a:gd name="connsiteX6-331" fmla="*/ 1704975 w 2590800"/>
                <a:gd name="connsiteY6-332" fmla="*/ 488950 h 701675"/>
                <a:gd name="connsiteX7-333" fmla="*/ 1635125 w 2590800"/>
                <a:gd name="connsiteY7-334" fmla="*/ 488950 h 701675"/>
                <a:gd name="connsiteX8-335" fmla="*/ 1635125 w 2590800"/>
                <a:gd name="connsiteY8-336" fmla="*/ 460375 h 701675"/>
                <a:gd name="connsiteX9-337" fmla="*/ 1409700 w 2590800"/>
                <a:gd name="connsiteY9-338" fmla="*/ 460375 h 701675"/>
                <a:gd name="connsiteX10-339" fmla="*/ 1409700 w 2590800"/>
                <a:gd name="connsiteY10-340" fmla="*/ 441325 h 701675"/>
                <a:gd name="connsiteX11-341" fmla="*/ 1377950 w 2590800"/>
                <a:gd name="connsiteY11-342" fmla="*/ 441325 h 701675"/>
                <a:gd name="connsiteX12-343" fmla="*/ 1377950 w 2590800"/>
                <a:gd name="connsiteY12-344" fmla="*/ 422275 h 701675"/>
                <a:gd name="connsiteX13-345" fmla="*/ 1187450 w 2590800"/>
                <a:gd name="connsiteY13-346" fmla="*/ 422275 h 701675"/>
                <a:gd name="connsiteX14-347" fmla="*/ 1187450 w 2590800"/>
                <a:gd name="connsiteY14-348" fmla="*/ 400050 h 701675"/>
                <a:gd name="connsiteX15-349" fmla="*/ 1158875 w 2590800"/>
                <a:gd name="connsiteY15-350" fmla="*/ 400050 h 701675"/>
                <a:gd name="connsiteX16-351" fmla="*/ 1158875 w 2590800"/>
                <a:gd name="connsiteY16-352" fmla="*/ 381000 h 701675"/>
                <a:gd name="connsiteX17-353" fmla="*/ 1012825 w 2590800"/>
                <a:gd name="connsiteY17-354" fmla="*/ 381000 h 701675"/>
                <a:gd name="connsiteX18-355" fmla="*/ 1012825 w 2590800"/>
                <a:gd name="connsiteY18-356" fmla="*/ 365125 h 701675"/>
                <a:gd name="connsiteX19-357" fmla="*/ 965200 w 2590800"/>
                <a:gd name="connsiteY19-358" fmla="*/ 365125 h 701675"/>
                <a:gd name="connsiteX20-359" fmla="*/ 965200 w 2590800"/>
                <a:gd name="connsiteY20-360" fmla="*/ 349250 h 701675"/>
                <a:gd name="connsiteX21-361" fmla="*/ 746125 w 2590800"/>
                <a:gd name="connsiteY21-362" fmla="*/ 349250 h 701675"/>
                <a:gd name="connsiteX22-363" fmla="*/ 746125 w 2590800"/>
                <a:gd name="connsiteY22-364" fmla="*/ 311150 h 701675"/>
                <a:gd name="connsiteX23-365" fmla="*/ 698500 w 2590800"/>
                <a:gd name="connsiteY23-366" fmla="*/ 311150 h 701675"/>
                <a:gd name="connsiteX24-367" fmla="*/ 698500 w 2590800"/>
                <a:gd name="connsiteY24-368" fmla="*/ 311150 h 701675"/>
                <a:gd name="connsiteX25-369" fmla="*/ 698500 w 2590800"/>
                <a:gd name="connsiteY25-370" fmla="*/ 282575 h 701675"/>
                <a:gd name="connsiteX26-371" fmla="*/ 676275 w 2590800"/>
                <a:gd name="connsiteY26-372" fmla="*/ 282575 h 701675"/>
                <a:gd name="connsiteX27-373" fmla="*/ 676275 w 2590800"/>
                <a:gd name="connsiteY27-374" fmla="*/ 263525 h 701675"/>
                <a:gd name="connsiteX28-375" fmla="*/ 625475 w 2590800"/>
                <a:gd name="connsiteY28-376" fmla="*/ 263525 h 701675"/>
                <a:gd name="connsiteX29-377" fmla="*/ 625475 w 2590800"/>
                <a:gd name="connsiteY29-378" fmla="*/ 244475 h 701675"/>
                <a:gd name="connsiteX30-379" fmla="*/ 561975 w 2590800"/>
                <a:gd name="connsiteY30-380" fmla="*/ 244475 h 701675"/>
                <a:gd name="connsiteX31-381" fmla="*/ 561975 w 2590800"/>
                <a:gd name="connsiteY31-382" fmla="*/ 190500 h 701675"/>
                <a:gd name="connsiteX32-383" fmla="*/ 561975 w 2590800"/>
                <a:gd name="connsiteY32-384" fmla="*/ 190500 h 701675"/>
                <a:gd name="connsiteX33-385" fmla="*/ 539750 w 2590800"/>
                <a:gd name="connsiteY33-386" fmla="*/ 190500 h 701675"/>
                <a:gd name="connsiteX34-387" fmla="*/ 539750 w 2590800"/>
                <a:gd name="connsiteY34-388" fmla="*/ 174625 h 701675"/>
                <a:gd name="connsiteX35-389" fmla="*/ 469900 w 2590800"/>
                <a:gd name="connsiteY35-390" fmla="*/ 174625 h 701675"/>
                <a:gd name="connsiteX36-391" fmla="*/ 469900 w 2590800"/>
                <a:gd name="connsiteY36-392" fmla="*/ 158750 h 701675"/>
                <a:gd name="connsiteX37-393" fmla="*/ 403225 w 2590800"/>
                <a:gd name="connsiteY37-394" fmla="*/ 158750 h 701675"/>
                <a:gd name="connsiteX38-395" fmla="*/ 403225 w 2590800"/>
                <a:gd name="connsiteY38-396" fmla="*/ 142875 h 701675"/>
                <a:gd name="connsiteX39-397" fmla="*/ 342900 w 2590800"/>
                <a:gd name="connsiteY39-398" fmla="*/ 142875 h 701675"/>
                <a:gd name="connsiteX40-399" fmla="*/ 342900 w 2590800"/>
                <a:gd name="connsiteY40-400" fmla="*/ 101600 h 701675"/>
                <a:gd name="connsiteX41-401" fmla="*/ 333375 w 2590800"/>
                <a:gd name="connsiteY41-402" fmla="*/ 101600 h 701675"/>
                <a:gd name="connsiteX42-403" fmla="*/ 333375 w 2590800"/>
                <a:gd name="connsiteY42-404" fmla="*/ 76200 h 701675"/>
                <a:gd name="connsiteX43-405" fmla="*/ 273050 w 2590800"/>
                <a:gd name="connsiteY43-406" fmla="*/ 76200 h 701675"/>
                <a:gd name="connsiteX44-407" fmla="*/ 273050 w 2590800"/>
                <a:gd name="connsiteY44-408" fmla="*/ 60325 h 701675"/>
                <a:gd name="connsiteX45-409" fmla="*/ 273050 w 2590800"/>
                <a:gd name="connsiteY45-410" fmla="*/ 60325 h 701675"/>
                <a:gd name="connsiteX46-411" fmla="*/ 250825 w 2590800"/>
                <a:gd name="connsiteY46-412" fmla="*/ 63500 h 701675"/>
                <a:gd name="connsiteX47-413" fmla="*/ 247650 w 2590800"/>
                <a:gd name="connsiteY47-414" fmla="*/ 44450 h 701675"/>
                <a:gd name="connsiteX48-415" fmla="*/ 228600 w 2590800"/>
                <a:gd name="connsiteY48-416" fmla="*/ 41275 h 701675"/>
                <a:gd name="connsiteX49-417" fmla="*/ 225425 w 2590800"/>
                <a:gd name="connsiteY49-418" fmla="*/ 19050 h 701675"/>
                <a:gd name="connsiteX50-419" fmla="*/ 82550 w 2590800"/>
                <a:gd name="connsiteY50-420" fmla="*/ 19050 h 701675"/>
                <a:gd name="connsiteX51-421" fmla="*/ 82550 w 2590800"/>
                <a:gd name="connsiteY51-422" fmla="*/ 0 h 701675"/>
                <a:gd name="connsiteX52-423" fmla="*/ 0 w 2590800"/>
                <a:gd name="connsiteY52-424" fmla="*/ 0 h 701675"/>
                <a:gd name="connsiteX0-425" fmla="*/ 2590800 w 2590800"/>
                <a:gd name="connsiteY0-426" fmla="*/ 701675 h 701675"/>
                <a:gd name="connsiteX1-427" fmla="*/ 2295525 w 2590800"/>
                <a:gd name="connsiteY1-428" fmla="*/ 701675 h 701675"/>
                <a:gd name="connsiteX2-429" fmla="*/ 2295525 w 2590800"/>
                <a:gd name="connsiteY2-430" fmla="*/ 571500 h 701675"/>
                <a:gd name="connsiteX3-431" fmla="*/ 2286000 w 2590800"/>
                <a:gd name="connsiteY3-432" fmla="*/ 571500 h 701675"/>
                <a:gd name="connsiteX4-433" fmla="*/ 2286000 w 2590800"/>
                <a:gd name="connsiteY4-434" fmla="*/ 530225 h 701675"/>
                <a:gd name="connsiteX5-435" fmla="*/ 1704975 w 2590800"/>
                <a:gd name="connsiteY5-436" fmla="*/ 530225 h 701675"/>
                <a:gd name="connsiteX6-437" fmla="*/ 1704975 w 2590800"/>
                <a:gd name="connsiteY6-438" fmla="*/ 488950 h 701675"/>
                <a:gd name="connsiteX7-439" fmla="*/ 1635125 w 2590800"/>
                <a:gd name="connsiteY7-440" fmla="*/ 488950 h 701675"/>
                <a:gd name="connsiteX8-441" fmla="*/ 1635125 w 2590800"/>
                <a:gd name="connsiteY8-442" fmla="*/ 460375 h 701675"/>
                <a:gd name="connsiteX9-443" fmla="*/ 1409700 w 2590800"/>
                <a:gd name="connsiteY9-444" fmla="*/ 460375 h 701675"/>
                <a:gd name="connsiteX10-445" fmla="*/ 1409700 w 2590800"/>
                <a:gd name="connsiteY10-446" fmla="*/ 441325 h 701675"/>
                <a:gd name="connsiteX11-447" fmla="*/ 1377950 w 2590800"/>
                <a:gd name="connsiteY11-448" fmla="*/ 441325 h 701675"/>
                <a:gd name="connsiteX12-449" fmla="*/ 1377950 w 2590800"/>
                <a:gd name="connsiteY12-450" fmla="*/ 422275 h 701675"/>
                <a:gd name="connsiteX13-451" fmla="*/ 1187450 w 2590800"/>
                <a:gd name="connsiteY13-452" fmla="*/ 422275 h 701675"/>
                <a:gd name="connsiteX14-453" fmla="*/ 1187450 w 2590800"/>
                <a:gd name="connsiteY14-454" fmla="*/ 400050 h 701675"/>
                <a:gd name="connsiteX15-455" fmla="*/ 1158875 w 2590800"/>
                <a:gd name="connsiteY15-456" fmla="*/ 400050 h 701675"/>
                <a:gd name="connsiteX16-457" fmla="*/ 1158875 w 2590800"/>
                <a:gd name="connsiteY16-458" fmla="*/ 381000 h 701675"/>
                <a:gd name="connsiteX17-459" fmla="*/ 1012825 w 2590800"/>
                <a:gd name="connsiteY17-460" fmla="*/ 381000 h 701675"/>
                <a:gd name="connsiteX18-461" fmla="*/ 1012825 w 2590800"/>
                <a:gd name="connsiteY18-462" fmla="*/ 365125 h 701675"/>
                <a:gd name="connsiteX19-463" fmla="*/ 965200 w 2590800"/>
                <a:gd name="connsiteY19-464" fmla="*/ 365125 h 701675"/>
                <a:gd name="connsiteX20-465" fmla="*/ 965200 w 2590800"/>
                <a:gd name="connsiteY20-466" fmla="*/ 349250 h 701675"/>
                <a:gd name="connsiteX21-467" fmla="*/ 746125 w 2590800"/>
                <a:gd name="connsiteY21-468" fmla="*/ 349250 h 701675"/>
                <a:gd name="connsiteX22-469" fmla="*/ 746125 w 2590800"/>
                <a:gd name="connsiteY22-470" fmla="*/ 311150 h 701675"/>
                <a:gd name="connsiteX23-471" fmla="*/ 698500 w 2590800"/>
                <a:gd name="connsiteY23-472" fmla="*/ 311150 h 701675"/>
                <a:gd name="connsiteX24-473" fmla="*/ 698500 w 2590800"/>
                <a:gd name="connsiteY24-474" fmla="*/ 311150 h 701675"/>
                <a:gd name="connsiteX25-475" fmla="*/ 698500 w 2590800"/>
                <a:gd name="connsiteY25-476" fmla="*/ 282575 h 701675"/>
                <a:gd name="connsiteX26-477" fmla="*/ 676275 w 2590800"/>
                <a:gd name="connsiteY26-478" fmla="*/ 282575 h 701675"/>
                <a:gd name="connsiteX27-479" fmla="*/ 676275 w 2590800"/>
                <a:gd name="connsiteY27-480" fmla="*/ 263525 h 701675"/>
                <a:gd name="connsiteX28-481" fmla="*/ 625475 w 2590800"/>
                <a:gd name="connsiteY28-482" fmla="*/ 263525 h 701675"/>
                <a:gd name="connsiteX29-483" fmla="*/ 625475 w 2590800"/>
                <a:gd name="connsiteY29-484" fmla="*/ 244475 h 701675"/>
                <a:gd name="connsiteX30-485" fmla="*/ 561975 w 2590800"/>
                <a:gd name="connsiteY30-486" fmla="*/ 244475 h 701675"/>
                <a:gd name="connsiteX31-487" fmla="*/ 561975 w 2590800"/>
                <a:gd name="connsiteY31-488" fmla="*/ 190500 h 701675"/>
                <a:gd name="connsiteX32-489" fmla="*/ 561975 w 2590800"/>
                <a:gd name="connsiteY32-490" fmla="*/ 190500 h 701675"/>
                <a:gd name="connsiteX33-491" fmla="*/ 539750 w 2590800"/>
                <a:gd name="connsiteY33-492" fmla="*/ 190500 h 701675"/>
                <a:gd name="connsiteX34-493" fmla="*/ 539750 w 2590800"/>
                <a:gd name="connsiteY34-494" fmla="*/ 174625 h 701675"/>
                <a:gd name="connsiteX35-495" fmla="*/ 469900 w 2590800"/>
                <a:gd name="connsiteY35-496" fmla="*/ 174625 h 701675"/>
                <a:gd name="connsiteX36-497" fmla="*/ 469900 w 2590800"/>
                <a:gd name="connsiteY36-498" fmla="*/ 158750 h 701675"/>
                <a:gd name="connsiteX37-499" fmla="*/ 403225 w 2590800"/>
                <a:gd name="connsiteY37-500" fmla="*/ 158750 h 701675"/>
                <a:gd name="connsiteX38-501" fmla="*/ 403225 w 2590800"/>
                <a:gd name="connsiteY38-502" fmla="*/ 142875 h 701675"/>
                <a:gd name="connsiteX39-503" fmla="*/ 342900 w 2590800"/>
                <a:gd name="connsiteY39-504" fmla="*/ 142875 h 701675"/>
                <a:gd name="connsiteX40-505" fmla="*/ 342900 w 2590800"/>
                <a:gd name="connsiteY40-506" fmla="*/ 101600 h 701675"/>
                <a:gd name="connsiteX41-507" fmla="*/ 333375 w 2590800"/>
                <a:gd name="connsiteY41-508" fmla="*/ 101600 h 701675"/>
                <a:gd name="connsiteX42-509" fmla="*/ 333375 w 2590800"/>
                <a:gd name="connsiteY42-510" fmla="*/ 76200 h 701675"/>
                <a:gd name="connsiteX43-511" fmla="*/ 273050 w 2590800"/>
                <a:gd name="connsiteY43-512" fmla="*/ 76200 h 701675"/>
                <a:gd name="connsiteX44-513" fmla="*/ 273050 w 2590800"/>
                <a:gd name="connsiteY44-514" fmla="*/ 60325 h 701675"/>
                <a:gd name="connsiteX45-515" fmla="*/ 273050 w 2590800"/>
                <a:gd name="connsiteY45-516" fmla="*/ 60325 h 701675"/>
                <a:gd name="connsiteX46-517" fmla="*/ 247650 w 2590800"/>
                <a:gd name="connsiteY46-518" fmla="*/ 57150 h 701675"/>
                <a:gd name="connsiteX47-519" fmla="*/ 247650 w 2590800"/>
                <a:gd name="connsiteY47-520" fmla="*/ 44450 h 701675"/>
                <a:gd name="connsiteX48-521" fmla="*/ 228600 w 2590800"/>
                <a:gd name="connsiteY48-522" fmla="*/ 41275 h 701675"/>
                <a:gd name="connsiteX49-523" fmla="*/ 225425 w 2590800"/>
                <a:gd name="connsiteY49-524" fmla="*/ 19050 h 701675"/>
                <a:gd name="connsiteX50-525" fmla="*/ 82550 w 2590800"/>
                <a:gd name="connsiteY50-526" fmla="*/ 19050 h 701675"/>
                <a:gd name="connsiteX51-527" fmla="*/ 82550 w 2590800"/>
                <a:gd name="connsiteY51-528" fmla="*/ 0 h 701675"/>
                <a:gd name="connsiteX52-529" fmla="*/ 0 w 2590800"/>
                <a:gd name="connsiteY52-530" fmla="*/ 0 h 7016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  <a:cxn ang="0">
                  <a:pos x="connsiteX49-99" y="connsiteY49-100"/>
                </a:cxn>
                <a:cxn ang="0">
                  <a:pos x="connsiteX50-101" y="connsiteY50-102"/>
                </a:cxn>
                <a:cxn ang="0">
                  <a:pos x="connsiteX51-103" y="connsiteY51-104"/>
                </a:cxn>
                <a:cxn ang="0">
                  <a:pos x="connsiteX52-105" y="connsiteY52-106"/>
                </a:cxn>
              </a:cxnLst>
              <a:rect l="l" t="t" r="r" b="b"/>
              <a:pathLst>
                <a:path w="2590800" h="701675">
                  <a:moveTo>
                    <a:pt x="2590800" y="701675"/>
                  </a:moveTo>
                  <a:lnTo>
                    <a:pt x="2295525" y="701675"/>
                  </a:lnTo>
                  <a:lnTo>
                    <a:pt x="2295525" y="571500"/>
                  </a:lnTo>
                  <a:lnTo>
                    <a:pt x="2286000" y="571500"/>
                  </a:lnTo>
                  <a:lnTo>
                    <a:pt x="2286000" y="530225"/>
                  </a:lnTo>
                  <a:lnTo>
                    <a:pt x="1704975" y="530225"/>
                  </a:lnTo>
                  <a:lnTo>
                    <a:pt x="1704975" y="488950"/>
                  </a:lnTo>
                  <a:lnTo>
                    <a:pt x="1635125" y="488950"/>
                  </a:lnTo>
                  <a:lnTo>
                    <a:pt x="1635125" y="460375"/>
                  </a:lnTo>
                  <a:lnTo>
                    <a:pt x="1409700" y="460375"/>
                  </a:lnTo>
                  <a:lnTo>
                    <a:pt x="1409700" y="441325"/>
                  </a:lnTo>
                  <a:lnTo>
                    <a:pt x="1377950" y="441325"/>
                  </a:lnTo>
                  <a:lnTo>
                    <a:pt x="1377950" y="422275"/>
                  </a:lnTo>
                  <a:lnTo>
                    <a:pt x="1187450" y="422275"/>
                  </a:lnTo>
                  <a:lnTo>
                    <a:pt x="1187450" y="400050"/>
                  </a:lnTo>
                  <a:lnTo>
                    <a:pt x="1158875" y="400050"/>
                  </a:lnTo>
                  <a:lnTo>
                    <a:pt x="1158875" y="381000"/>
                  </a:lnTo>
                  <a:lnTo>
                    <a:pt x="1012825" y="381000"/>
                  </a:lnTo>
                  <a:lnTo>
                    <a:pt x="1012825" y="365125"/>
                  </a:lnTo>
                  <a:lnTo>
                    <a:pt x="965200" y="365125"/>
                  </a:lnTo>
                  <a:lnTo>
                    <a:pt x="965200" y="349250"/>
                  </a:lnTo>
                  <a:lnTo>
                    <a:pt x="746125" y="349250"/>
                  </a:lnTo>
                  <a:lnTo>
                    <a:pt x="746125" y="311150"/>
                  </a:lnTo>
                  <a:lnTo>
                    <a:pt x="698500" y="311150"/>
                  </a:lnTo>
                  <a:lnTo>
                    <a:pt x="698500" y="311150"/>
                  </a:lnTo>
                  <a:lnTo>
                    <a:pt x="698500" y="282575"/>
                  </a:lnTo>
                  <a:lnTo>
                    <a:pt x="676275" y="282575"/>
                  </a:lnTo>
                  <a:lnTo>
                    <a:pt x="676275" y="263525"/>
                  </a:lnTo>
                  <a:lnTo>
                    <a:pt x="625475" y="263525"/>
                  </a:lnTo>
                  <a:lnTo>
                    <a:pt x="625475" y="244475"/>
                  </a:lnTo>
                  <a:lnTo>
                    <a:pt x="561975" y="244475"/>
                  </a:lnTo>
                  <a:lnTo>
                    <a:pt x="561975" y="190500"/>
                  </a:lnTo>
                  <a:lnTo>
                    <a:pt x="561975" y="190500"/>
                  </a:lnTo>
                  <a:lnTo>
                    <a:pt x="539750" y="190500"/>
                  </a:lnTo>
                  <a:lnTo>
                    <a:pt x="539750" y="174625"/>
                  </a:lnTo>
                  <a:lnTo>
                    <a:pt x="469900" y="174625"/>
                  </a:lnTo>
                  <a:lnTo>
                    <a:pt x="469900" y="158750"/>
                  </a:lnTo>
                  <a:lnTo>
                    <a:pt x="403225" y="158750"/>
                  </a:lnTo>
                  <a:lnTo>
                    <a:pt x="403225" y="142875"/>
                  </a:lnTo>
                  <a:lnTo>
                    <a:pt x="342900" y="142875"/>
                  </a:lnTo>
                  <a:lnTo>
                    <a:pt x="342900" y="101600"/>
                  </a:lnTo>
                  <a:lnTo>
                    <a:pt x="333375" y="101600"/>
                  </a:lnTo>
                  <a:lnTo>
                    <a:pt x="333375" y="76200"/>
                  </a:lnTo>
                  <a:lnTo>
                    <a:pt x="273050" y="76200"/>
                  </a:lnTo>
                  <a:lnTo>
                    <a:pt x="273050" y="60325"/>
                  </a:lnTo>
                  <a:lnTo>
                    <a:pt x="273050" y="60325"/>
                  </a:lnTo>
                  <a:lnTo>
                    <a:pt x="247650" y="57150"/>
                  </a:lnTo>
                  <a:lnTo>
                    <a:pt x="247650" y="44450"/>
                  </a:lnTo>
                  <a:lnTo>
                    <a:pt x="228600" y="41275"/>
                  </a:lnTo>
                  <a:lnTo>
                    <a:pt x="225425" y="19050"/>
                  </a:lnTo>
                  <a:lnTo>
                    <a:pt x="82550" y="19050"/>
                  </a:lnTo>
                  <a:lnTo>
                    <a:pt x="825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6" name="Freeform 4175"/>
            <p:cNvSpPr/>
            <p:nvPr/>
          </p:nvSpPr>
          <p:spPr bwMode="auto">
            <a:xfrm>
              <a:off x="1574800" y="2228850"/>
              <a:ext cx="1177925" cy="638175"/>
            </a:xfrm>
            <a:custGeom>
              <a:avLst/>
              <a:gdLst>
                <a:gd name="connsiteX0" fmla="*/ 0 w 1177925"/>
                <a:gd name="connsiteY0" fmla="*/ 0 h 638175"/>
                <a:gd name="connsiteX1" fmla="*/ 63500 w 1177925"/>
                <a:gd name="connsiteY1" fmla="*/ 0 h 638175"/>
                <a:gd name="connsiteX2" fmla="*/ 63500 w 1177925"/>
                <a:gd name="connsiteY2" fmla="*/ 28575 h 638175"/>
                <a:gd name="connsiteX3" fmla="*/ 104775 w 1177925"/>
                <a:gd name="connsiteY3" fmla="*/ 28575 h 638175"/>
                <a:gd name="connsiteX4" fmla="*/ 104775 w 1177925"/>
                <a:gd name="connsiteY4" fmla="*/ 69850 h 638175"/>
                <a:gd name="connsiteX5" fmla="*/ 209550 w 1177925"/>
                <a:gd name="connsiteY5" fmla="*/ 69850 h 638175"/>
                <a:gd name="connsiteX6" fmla="*/ 209550 w 1177925"/>
                <a:gd name="connsiteY6" fmla="*/ 101600 h 638175"/>
                <a:gd name="connsiteX7" fmla="*/ 209550 w 1177925"/>
                <a:gd name="connsiteY7" fmla="*/ 101600 h 638175"/>
                <a:gd name="connsiteX8" fmla="*/ 225425 w 1177925"/>
                <a:gd name="connsiteY8" fmla="*/ 117475 h 638175"/>
                <a:gd name="connsiteX9" fmla="*/ 263525 w 1177925"/>
                <a:gd name="connsiteY9" fmla="*/ 117475 h 638175"/>
                <a:gd name="connsiteX10" fmla="*/ 263525 w 1177925"/>
                <a:gd name="connsiteY10" fmla="*/ 168275 h 638175"/>
                <a:gd name="connsiteX11" fmla="*/ 295275 w 1177925"/>
                <a:gd name="connsiteY11" fmla="*/ 168275 h 638175"/>
                <a:gd name="connsiteX12" fmla="*/ 295275 w 1177925"/>
                <a:gd name="connsiteY12" fmla="*/ 200025 h 638175"/>
                <a:gd name="connsiteX13" fmla="*/ 314325 w 1177925"/>
                <a:gd name="connsiteY13" fmla="*/ 200025 h 638175"/>
                <a:gd name="connsiteX14" fmla="*/ 314325 w 1177925"/>
                <a:gd name="connsiteY14" fmla="*/ 228600 h 638175"/>
                <a:gd name="connsiteX15" fmla="*/ 377825 w 1177925"/>
                <a:gd name="connsiteY15" fmla="*/ 228600 h 638175"/>
                <a:gd name="connsiteX16" fmla="*/ 377825 w 1177925"/>
                <a:gd name="connsiteY16" fmla="*/ 250825 h 638175"/>
                <a:gd name="connsiteX17" fmla="*/ 409575 w 1177925"/>
                <a:gd name="connsiteY17" fmla="*/ 250825 h 638175"/>
                <a:gd name="connsiteX18" fmla="*/ 409575 w 1177925"/>
                <a:gd name="connsiteY18" fmla="*/ 292100 h 638175"/>
                <a:gd name="connsiteX19" fmla="*/ 434975 w 1177925"/>
                <a:gd name="connsiteY19" fmla="*/ 292100 h 638175"/>
                <a:gd name="connsiteX20" fmla="*/ 434975 w 1177925"/>
                <a:gd name="connsiteY20" fmla="*/ 311150 h 638175"/>
                <a:gd name="connsiteX21" fmla="*/ 492125 w 1177925"/>
                <a:gd name="connsiteY21" fmla="*/ 311150 h 638175"/>
                <a:gd name="connsiteX22" fmla="*/ 492125 w 1177925"/>
                <a:gd name="connsiteY22" fmla="*/ 323850 h 638175"/>
                <a:gd name="connsiteX23" fmla="*/ 530225 w 1177925"/>
                <a:gd name="connsiteY23" fmla="*/ 323850 h 638175"/>
                <a:gd name="connsiteX24" fmla="*/ 530225 w 1177925"/>
                <a:gd name="connsiteY24" fmla="*/ 358775 h 638175"/>
                <a:gd name="connsiteX25" fmla="*/ 530225 w 1177925"/>
                <a:gd name="connsiteY25" fmla="*/ 358775 h 638175"/>
                <a:gd name="connsiteX26" fmla="*/ 542925 w 1177925"/>
                <a:gd name="connsiteY26" fmla="*/ 371475 h 638175"/>
                <a:gd name="connsiteX27" fmla="*/ 587375 w 1177925"/>
                <a:gd name="connsiteY27" fmla="*/ 371475 h 638175"/>
                <a:gd name="connsiteX28" fmla="*/ 609600 w 1177925"/>
                <a:gd name="connsiteY28" fmla="*/ 396875 h 638175"/>
                <a:gd name="connsiteX29" fmla="*/ 714375 w 1177925"/>
                <a:gd name="connsiteY29" fmla="*/ 403225 h 638175"/>
                <a:gd name="connsiteX30" fmla="*/ 730250 w 1177925"/>
                <a:gd name="connsiteY30" fmla="*/ 425450 h 638175"/>
                <a:gd name="connsiteX31" fmla="*/ 825500 w 1177925"/>
                <a:gd name="connsiteY31" fmla="*/ 425450 h 638175"/>
                <a:gd name="connsiteX32" fmla="*/ 854075 w 1177925"/>
                <a:gd name="connsiteY32" fmla="*/ 482600 h 638175"/>
                <a:gd name="connsiteX33" fmla="*/ 990600 w 1177925"/>
                <a:gd name="connsiteY33" fmla="*/ 479425 h 638175"/>
                <a:gd name="connsiteX34" fmla="*/ 990600 w 1177925"/>
                <a:gd name="connsiteY34" fmla="*/ 498475 h 638175"/>
                <a:gd name="connsiteX35" fmla="*/ 990600 w 1177925"/>
                <a:gd name="connsiteY35" fmla="*/ 498475 h 638175"/>
                <a:gd name="connsiteX36" fmla="*/ 1012825 w 1177925"/>
                <a:gd name="connsiteY36" fmla="*/ 498475 h 638175"/>
                <a:gd name="connsiteX37" fmla="*/ 1012825 w 1177925"/>
                <a:gd name="connsiteY37" fmla="*/ 520700 h 638175"/>
                <a:gd name="connsiteX38" fmla="*/ 1076325 w 1177925"/>
                <a:gd name="connsiteY38" fmla="*/ 520700 h 638175"/>
                <a:gd name="connsiteX39" fmla="*/ 1076325 w 1177925"/>
                <a:gd name="connsiteY39" fmla="*/ 536575 h 638175"/>
                <a:gd name="connsiteX40" fmla="*/ 1136650 w 1177925"/>
                <a:gd name="connsiteY40" fmla="*/ 536575 h 638175"/>
                <a:gd name="connsiteX41" fmla="*/ 1136650 w 1177925"/>
                <a:gd name="connsiteY41" fmla="*/ 603250 h 638175"/>
                <a:gd name="connsiteX42" fmla="*/ 1149350 w 1177925"/>
                <a:gd name="connsiteY42" fmla="*/ 603250 h 638175"/>
                <a:gd name="connsiteX43" fmla="*/ 1149350 w 1177925"/>
                <a:gd name="connsiteY43" fmla="*/ 638175 h 638175"/>
                <a:gd name="connsiteX44" fmla="*/ 1177925 w 1177925"/>
                <a:gd name="connsiteY44" fmla="*/ 638175 h 638175"/>
                <a:gd name="connsiteX0-1" fmla="*/ 0 w 1177925"/>
                <a:gd name="connsiteY0-2" fmla="*/ 0 h 638175"/>
                <a:gd name="connsiteX1-3" fmla="*/ 63500 w 1177925"/>
                <a:gd name="connsiteY1-4" fmla="*/ 0 h 638175"/>
                <a:gd name="connsiteX2-5" fmla="*/ 63500 w 1177925"/>
                <a:gd name="connsiteY2-6" fmla="*/ 28575 h 638175"/>
                <a:gd name="connsiteX3-7" fmla="*/ 104775 w 1177925"/>
                <a:gd name="connsiteY3-8" fmla="*/ 28575 h 638175"/>
                <a:gd name="connsiteX4-9" fmla="*/ 104775 w 1177925"/>
                <a:gd name="connsiteY4-10" fmla="*/ 69850 h 638175"/>
                <a:gd name="connsiteX5-11" fmla="*/ 209550 w 1177925"/>
                <a:gd name="connsiteY5-12" fmla="*/ 69850 h 638175"/>
                <a:gd name="connsiteX6-13" fmla="*/ 209550 w 1177925"/>
                <a:gd name="connsiteY6-14" fmla="*/ 101600 h 638175"/>
                <a:gd name="connsiteX7-15" fmla="*/ 209550 w 1177925"/>
                <a:gd name="connsiteY7-16" fmla="*/ 101600 h 638175"/>
                <a:gd name="connsiteX8-17" fmla="*/ 225425 w 1177925"/>
                <a:gd name="connsiteY8-18" fmla="*/ 117475 h 638175"/>
                <a:gd name="connsiteX9-19" fmla="*/ 263525 w 1177925"/>
                <a:gd name="connsiteY9-20" fmla="*/ 117475 h 638175"/>
                <a:gd name="connsiteX10-21" fmla="*/ 263525 w 1177925"/>
                <a:gd name="connsiteY10-22" fmla="*/ 168275 h 638175"/>
                <a:gd name="connsiteX11-23" fmla="*/ 295275 w 1177925"/>
                <a:gd name="connsiteY11-24" fmla="*/ 168275 h 638175"/>
                <a:gd name="connsiteX12-25" fmla="*/ 295275 w 1177925"/>
                <a:gd name="connsiteY12-26" fmla="*/ 200025 h 638175"/>
                <a:gd name="connsiteX13-27" fmla="*/ 314325 w 1177925"/>
                <a:gd name="connsiteY13-28" fmla="*/ 200025 h 638175"/>
                <a:gd name="connsiteX14-29" fmla="*/ 314325 w 1177925"/>
                <a:gd name="connsiteY14-30" fmla="*/ 228600 h 638175"/>
                <a:gd name="connsiteX15-31" fmla="*/ 377825 w 1177925"/>
                <a:gd name="connsiteY15-32" fmla="*/ 228600 h 638175"/>
                <a:gd name="connsiteX16-33" fmla="*/ 377825 w 1177925"/>
                <a:gd name="connsiteY16-34" fmla="*/ 250825 h 638175"/>
                <a:gd name="connsiteX17-35" fmla="*/ 409575 w 1177925"/>
                <a:gd name="connsiteY17-36" fmla="*/ 250825 h 638175"/>
                <a:gd name="connsiteX18-37" fmla="*/ 409575 w 1177925"/>
                <a:gd name="connsiteY18-38" fmla="*/ 292100 h 638175"/>
                <a:gd name="connsiteX19-39" fmla="*/ 434975 w 1177925"/>
                <a:gd name="connsiteY19-40" fmla="*/ 292100 h 638175"/>
                <a:gd name="connsiteX20-41" fmla="*/ 434975 w 1177925"/>
                <a:gd name="connsiteY20-42" fmla="*/ 311150 h 638175"/>
                <a:gd name="connsiteX21-43" fmla="*/ 492125 w 1177925"/>
                <a:gd name="connsiteY21-44" fmla="*/ 311150 h 638175"/>
                <a:gd name="connsiteX22-45" fmla="*/ 492125 w 1177925"/>
                <a:gd name="connsiteY22-46" fmla="*/ 323850 h 638175"/>
                <a:gd name="connsiteX23-47" fmla="*/ 530225 w 1177925"/>
                <a:gd name="connsiteY23-48" fmla="*/ 323850 h 638175"/>
                <a:gd name="connsiteX24-49" fmla="*/ 530225 w 1177925"/>
                <a:gd name="connsiteY24-50" fmla="*/ 358775 h 638175"/>
                <a:gd name="connsiteX25-51" fmla="*/ 549275 w 1177925"/>
                <a:gd name="connsiteY25-52" fmla="*/ 358775 h 638175"/>
                <a:gd name="connsiteX26-53" fmla="*/ 542925 w 1177925"/>
                <a:gd name="connsiteY26-54" fmla="*/ 371475 h 638175"/>
                <a:gd name="connsiteX27-55" fmla="*/ 587375 w 1177925"/>
                <a:gd name="connsiteY27-56" fmla="*/ 371475 h 638175"/>
                <a:gd name="connsiteX28-57" fmla="*/ 609600 w 1177925"/>
                <a:gd name="connsiteY28-58" fmla="*/ 396875 h 638175"/>
                <a:gd name="connsiteX29-59" fmla="*/ 714375 w 1177925"/>
                <a:gd name="connsiteY29-60" fmla="*/ 403225 h 638175"/>
                <a:gd name="connsiteX30-61" fmla="*/ 730250 w 1177925"/>
                <a:gd name="connsiteY30-62" fmla="*/ 425450 h 638175"/>
                <a:gd name="connsiteX31-63" fmla="*/ 825500 w 1177925"/>
                <a:gd name="connsiteY31-64" fmla="*/ 425450 h 638175"/>
                <a:gd name="connsiteX32-65" fmla="*/ 854075 w 1177925"/>
                <a:gd name="connsiteY32-66" fmla="*/ 482600 h 638175"/>
                <a:gd name="connsiteX33-67" fmla="*/ 990600 w 1177925"/>
                <a:gd name="connsiteY33-68" fmla="*/ 479425 h 638175"/>
                <a:gd name="connsiteX34-69" fmla="*/ 990600 w 1177925"/>
                <a:gd name="connsiteY34-70" fmla="*/ 498475 h 638175"/>
                <a:gd name="connsiteX35-71" fmla="*/ 990600 w 1177925"/>
                <a:gd name="connsiteY35-72" fmla="*/ 498475 h 638175"/>
                <a:gd name="connsiteX36-73" fmla="*/ 1012825 w 1177925"/>
                <a:gd name="connsiteY36-74" fmla="*/ 498475 h 638175"/>
                <a:gd name="connsiteX37-75" fmla="*/ 1012825 w 1177925"/>
                <a:gd name="connsiteY37-76" fmla="*/ 520700 h 638175"/>
                <a:gd name="connsiteX38-77" fmla="*/ 1076325 w 1177925"/>
                <a:gd name="connsiteY38-78" fmla="*/ 520700 h 638175"/>
                <a:gd name="connsiteX39-79" fmla="*/ 1076325 w 1177925"/>
                <a:gd name="connsiteY39-80" fmla="*/ 536575 h 638175"/>
                <a:gd name="connsiteX40-81" fmla="*/ 1136650 w 1177925"/>
                <a:gd name="connsiteY40-82" fmla="*/ 536575 h 638175"/>
                <a:gd name="connsiteX41-83" fmla="*/ 1136650 w 1177925"/>
                <a:gd name="connsiteY41-84" fmla="*/ 603250 h 638175"/>
                <a:gd name="connsiteX42-85" fmla="*/ 1149350 w 1177925"/>
                <a:gd name="connsiteY42-86" fmla="*/ 603250 h 638175"/>
                <a:gd name="connsiteX43-87" fmla="*/ 1149350 w 1177925"/>
                <a:gd name="connsiteY43-88" fmla="*/ 638175 h 638175"/>
                <a:gd name="connsiteX44-89" fmla="*/ 1177925 w 1177925"/>
                <a:gd name="connsiteY44-90" fmla="*/ 638175 h 638175"/>
                <a:gd name="connsiteX0-91" fmla="*/ 0 w 1177925"/>
                <a:gd name="connsiteY0-92" fmla="*/ 0 h 638175"/>
                <a:gd name="connsiteX1-93" fmla="*/ 63500 w 1177925"/>
                <a:gd name="connsiteY1-94" fmla="*/ 0 h 638175"/>
                <a:gd name="connsiteX2-95" fmla="*/ 63500 w 1177925"/>
                <a:gd name="connsiteY2-96" fmla="*/ 28575 h 638175"/>
                <a:gd name="connsiteX3-97" fmla="*/ 104775 w 1177925"/>
                <a:gd name="connsiteY3-98" fmla="*/ 28575 h 638175"/>
                <a:gd name="connsiteX4-99" fmla="*/ 104775 w 1177925"/>
                <a:gd name="connsiteY4-100" fmla="*/ 69850 h 638175"/>
                <a:gd name="connsiteX5-101" fmla="*/ 209550 w 1177925"/>
                <a:gd name="connsiteY5-102" fmla="*/ 69850 h 638175"/>
                <a:gd name="connsiteX6-103" fmla="*/ 209550 w 1177925"/>
                <a:gd name="connsiteY6-104" fmla="*/ 101600 h 638175"/>
                <a:gd name="connsiteX7-105" fmla="*/ 209550 w 1177925"/>
                <a:gd name="connsiteY7-106" fmla="*/ 101600 h 638175"/>
                <a:gd name="connsiteX8-107" fmla="*/ 225425 w 1177925"/>
                <a:gd name="connsiteY8-108" fmla="*/ 117475 h 638175"/>
                <a:gd name="connsiteX9-109" fmla="*/ 263525 w 1177925"/>
                <a:gd name="connsiteY9-110" fmla="*/ 117475 h 638175"/>
                <a:gd name="connsiteX10-111" fmla="*/ 263525 w 1177925"/>
                <a:gd name="connsiteY10-112" fmla="*/ 168275 h 638175"/>
                <a:gd name="connsiteX11-113" fmla="*/ 295275 w 1177925"/>
                <a:gd name="connsiteY11-114" fmla="*/ 168275 h 638175"/>
                <a:gd name="connsiteX12-115" fmla="*/ 295275 w 1177925"/>
                <a:gd name="connsiteY12-116" fmla="*/ 200025 h 638175"/>
                <a:gd name="connsiteX13-117" fmla="*/ 314325 w 1177925"/>
                <a:gd name="connsiteY13-118" fmla="*/ 200025 h 638175"/>
                <a:gd name="connsiteX14-119" fmla="*/ 314325 w 1177925"/>
                <a:gd name="connsiteY14-120" fmla="*/ 228600 h 638175"/>
                <a:gd name="connsiteX15-121" fmla="*/ 377825 w 1177925"/>
                <a:gd name="connsiteY15-122" fmla="*/ 228600 h 638175"/>
                <a:gd name="connsiteX16-123" fmla="*/ 377825 w 1177925"/>
                <a:gd name="connsiteY16-124" fmla="*/ 250825 h 638175"/>
                <a:gd name="connsiteX17-125" fmla="*/ 409575 w 1177925"/>
                <a:gd name="connsiteY17-126" fmla="*/ 250825 h 638175"/>
                <a:gd name="connsiteX18-127" fmla="*/ 409575 w 1177925"/>
                <a:gd name="connsiteY18-128" fmla="*/ 292100 h 638175"/>
                <a:gd name="connsiteX19-129" fmla="*/ 434975 w 1177925"/>
                <a:gd name="connsiteY19-130" fmla="*/ 292100 h 638175"/>
                <a:gd name="connsiteX20-131" fmla="*/ 434975 w 1177925"/>
                <a:gd name="connsiteY20-132" fmla="*/ 311150 h 638175"/>
                <a:gd name="connsiteX21-133" fmla="*/ 492125 w 1177925"/>
                <a:gd name="connsiteY21-134" fmla="*/ 311150 h 638175"/>
                <a:gd name="connsiteX22-135" fmla="*/ 492125 w 1177925"/>
                <a:gd name="connsiteY22-136" fmla="*/ 323850 h 638175"/>
                <a:gd name="connsiteX23-137" fmla="*/ 530225 w 1177925"/>
                <a:gd name="connsiteY23-138" fmla="*/ 323850 h 638175"/>
                <a:gd name="connsiteX24-139" fmla="*/ 530225 w 1177925"/>
                <a:gd name="connsiteY24-140" fmla="*/ 358775 h 638175"/>
                <a:gd name="connsiteX25-141" fmla="*/ 549275 w 1177925"/>
                <a:gd name="connsiteY25-142" fmla="*/ 358775 h 638175"/>
                <a:gd name="connsiteX26-143" fmla="*/ 555625 w 1177925"/>
                <a:gd name="connsiteY26-144" fmla="*/ 374650 h 638175"/>
                <a:gd name="connsiteX27-145" fmla="*/ 587375 w 1177925"/>
                <a:gd name="connsiteY27-146" fmla="*/ 371475 h 638175"/>
                <a:gd name="connsiteX28-147" fmla="*/ 609600 w 1177925"/>
                <a:gd name="connsiteY28-148" fmla="*/ 396875 h 638175"/>
                <a:gd name="connsiteX29-149" fmla="*/ 714375 w 1177925"/>
                <a:gd name="connsiteY29-150" fmla="*/ 403225 h 638175"/>
                <a:gd name="connsiteX30-151" fmla="*/ 730250 w 1177925"/>
                <a:gd name="connsiteY30-152" fmla="*/ 425450 h 638175"/>
                <a:gd name="connsiteX31-153" fmla="*/ 825500 w 1177925"/>
                <a:gd name="connsiteY31-154" fmla="*/ 425450 h 638175"/>
                <a:gd name="connsiteX32-155" fmla="*/ 854075 w 1177925"/>
                <a:gd name="connsiteY32-156" fmla="*/ 482600 h 638175"/>
                <a:gd name="connsiteX33-157" fmla="*/ 990600 w 1177925"/>
                <a:gd name="connsiteY33-158" fmla="*/ 479425 h 638175"/>
                <a:gd name="connsiteX34-159" fmla="*/ 990600 w 1177925"/>
                <a:gd name="connsiteY34-160" fmla="*/ 498475 h 638175"/>
                <a:gd name="connsiteX35-161" fmla="*/ 990600 w 1177925"/>
                <a:gd name="connsiteY35-162" fmla="*/ 498475 h 638175"/>
                <a:gd name="connsiteX36-163" fmla="*/ 1012825 w 1177925"/>
                <a:gd name="connsiteY36-164" fmla="*/ 498475 h 638175"/>
                <a:gd name="connsiteX37-165" fmla="*/ 1012825 w 1177925"/>
                <a:gd name="connsiteY37-166" fmla="*/ 520700 h 638175"/>
                <a:gd name="connsiteX38-167" fmla="*/ 1076325 w 1177925"/>
                <a:gd name="connsiteY38-168" fmla="*/ 520700 h 638175"/>
                <a:gd name="connsiteX39-169" fmla="*/ 1076325 w 1177925"/>
                <a:gd name="connsiteY39-170" fmla="*/ 536575 h 638175"/>
                <a:gd name="connsiteX40-171" fmla="*/ 1136650 w 1177925"/>
                <a:gd name="connsiteY40-172" fmla="*/ 536575 h 638175"/>
                <a:gd name="connsiteX41-173" fmla="*/ 1136650 w 1177925"/>
                <a:gd name="connsiteY41-174" fmla="*/ 603250 h 638175"/>
                <a:gd name="connsiteX42-175" fmla="*/ 1149350 w 1177925"/>
                <a:gd name="connsiteY42-176" fmla="*/ 603250 h 638175"/>
                <a:gd name="connsiteX43-177" fmla="*/ 1149350 w 1177925"/>
                <a:gd name="connsiteY43-178" fmla="*/ 638175 h 638175"/>
                <a:gd name="connsiteX44-179" fmla="*/ 1177925 w 1177925"/>
                <a:gd name="connsiteY44-180" fmla="*/ 638175 h 638175"/>
                <a:gd name="connsiteX0-181" fmla="*/ 0 w 1177925"/>
                <a:gd name="connsiteY0-182" fmla="*/ 0 h 638175"/>
                <a:gd name="connsiteX1-183" fmla="*/ 63500 w 1177925"/>
                <a:gd name="connsiteY1-184" fmla="*/ 0 h 638175"/>
                <a:gd name="connsiteX2-185" fmla="*/ 63500 w 1177925"/>
                <a:gd name="connsiteY2-186" fmla="*/ 28575 h 638175"/>
                <a:gd name="connsiteX3-187" fmla="*/ 104775 w 1177925"/>
                <a:gd name="connsiteY3-188" fmla="*/ 28575 h 638175"/>
                <a:gd name="connsiteX4-189" fmla="*/ 104775 w 1177925"/>
                <a:gd name="connsiteY4-190" fmla="*/ 69850 h 638175"/>
                <a:gd name="connsiteX5-191" fmla="*/ 209550 w 1177925"/>
                <a:gd name="connsiteY5-192" fmla="*/ 69850 h 638175"/>
                <a:gd name="connsiteX6-193" fmla="*/ 209550 w 1177925"/>
                <a:gd name="connsiteY6-194" fmla="*/ 101600 h 638175"/>
                <a:gd name="connsiteX7-195" fmla="*/ 209550 w 1177925"/>
                <a:gd name="connsiteY7-196" fmla="*/ 101600 h 638175"/>
                <a:gd name="connsiteX8-197" fmla="*/ 225425 w 1177925"/>
                <a:gd name="connsiteY8-198" fmla="*/ 117475 h 638175"/>
                <a:gd name="connsiteX9-199" fmla="*/ 263525 w 1177925"/>
                <a:gd name="connsiteY9-200" fmla="*/ 117475 h 638175"/>
                <a:gd name="connsiteX10-201" fmla="*/ 263525 w 1177925"/>
                <a:gd name="connsiteY10-202" fmla="*/ 168275 h 638175"/>
                <a:gd name="connsiteX11-203" fmla="*/ 295275 w 1177925"/>
                <a:gd name="connsiteY11-204" fmla="*/ 168275 h 638175"/>
                <a:gd name="connsiteX12-205" fmla="*/ 295275 w 1177925"/>
                <a:gd name="connsiteY12-206" fmla="*/ 200025 h 638175"/>
                <a:gd name="connsiteX13-207" fmla="*/ 314325 w 1177925"/>
                <a:gd name="connsiteY13-208" fmla="*/ 200025 h 638175"/>
                <a:gd name="connsiteX14-209" fmla="*/ 314325 w 1177925"/>
                <a:gd name="connsiteY14-210" fmla="*/ 228600 h 638175"/>
                <a:gd name="connsiteX15-211" fmla="*/ 377825 w 1177925"/>
                <a:gd name="connsiteY15-212" fmla="*/ 228600 h 638175"/>
                <a:gd name="connsiteX16-213" fmla="*/ 377825 w 1177925"/>
                <a:gd name="connsiteY16-214" fmla="*/ 250825 h 638175"/>
                <a:gd name="connsiteX17-215" fmla="*/ 409575 w 1177925"/>
                <a:gd name="connsiteY17-216" fmla="*/ 250825 h 638175"/>
                <a:gd name="connsiteX18-217" fmla="*/ 409575 w 1177925"/>
                <a:gd name="connsiteY18-218" fmla="*/ 292100 h 638175"/>
                <a:gd name="connsiteX19-219" fmla="*/ 434975 w 1177925"/>
                <a:gd name="connsiteY19-220" fmla="*/ 292100 h 638175"/>
                <a:gd name="connsiteX20-221" fmla="*/ 434975 w 1177925"/>
                <a:gd name="connsiteY20-222" fmla="*/ 311150 h 638175"/>
                <a:gd name="connsiteX21-223" fmla="*/ 492125 w 1177925"/>
                <a:gd name="connsiteY21-224" fmla="*/ 311150 h 638175"/>
                <a:gd name="connsiteX22-225" fmla="*/ 492125 w 1177925"/>
                <a:gd name="connsiteY22-226" fmla="*/ 323850 h 638175"/>
                <a:gd name="connsiteX23-227" fmla="*/ 530225 w 1177925"/>
                <a:gd name="connsiteY23-228" fmla="*/ 323850 h 638175"/>
                <a:gd name="connsiteX24-229" fmla="*/ 530225 w 1177925"/>
                <a:gd name="connsiteY24-230" fmla="*/ 358775 h 638175"/>
                <a:gd name="connsiteX25-231" fmla="*/ 549275 w 1177925"/>
                <a:gd name="connsiteY25-232" fmla="*/ 358775 h 638175"/>
                <a:gd name="connsiteX26-233" fmla="*/ 555625 w 1177925"/>
                <a:gd name="connsiteY26-234" fmla="*/ 374650 h 638175"/>
                <a:gd name="connsiteX27-235" fmla="*/ 593725 w 1177925"/>
                <a:gd name="connsiteY27-236" fmla="*/ 377825 h 638175"/>
                <a:gd name="connsiteX28-237" fmla="*/ 609600 w 1177925"/>
                <a:gd name="connsiteY28-238" fmla="*/ 396875 h 638175"/>
                <a:gd name="connsiteX29-239" fmla="*/ 714375 w 1177925"/>
                <a:gd name="connsiteY29-240" fmla="*/ 403225 h 638175"/>
                <a:gd name="connsiteX30-241" fmla="*/ 730250 w 1177925"/>
                <a:gd name="connsiteY30-242" fmla="*/ 425450 h 638175"/>
                <a:gd name="connsiteX31-243" fmla="*/ 825500 w 1177925"/>
                <a:gd name="connsiteY31-244" fmla="*/ 425450 h 638175"/>
                <a:gd name="connsiteX32-245" fmla="*/ 854075 w 1177925"/>
                <a:gd name="connsiteY32-246" fmla="*/ 482600 h 638175"/>
                <a:gd name="connsiteX33-247" fmla="*/ 990600 w 1177925"/>
                <a:gd name="connsiteY33-248" fmla="*/ 479425 h 638175"/>
                <a:gd name="connsiteX34-249" fmla="*/ 990600 w 1177925"/>
                <a:gd name="connsiteY34-250" fmla="*/ 498475 h 638175"/>
                <a:gd name="connsiteX35-251" fmla="*/ 990600 w 1177925"/>
                <a:gd name="connsiteY35-252" fmla="*/ 498475 h 638175"/>
                <a:gd name="connsiteX36-253" fmla="*/ 1012825 w 1177925"/>
                <a:gd name="connsiteY36-254" fmla="*/ 498475 h 638175"/>
                <a:gd name="connsiteX37-255" fmla="*/ 1012825 w 1177925"/>
                <a:gd name="connsiteY37-256" fmla="*/ 520700 h 638175"/>
                <a:gd name="connsiteX38-257" fmla="*/ 1076325 w 1177925"/>
                <a:gd name="connsiteY38-258" fmla="*/ 520700 h 638175"/>
                <a:gd name="connsiteX39-259" fmla="*/ 1076325 w 1177925"/>
                <a:gd name="connsiteY39-260" fmla="*/ 536575 h 638175"/>
                <a:gd name="connsiteX40-261" fmla="*/ 1136650 w 1177925"/>
                <a:gd name="connsiteY40-262" fmla="*/ 536575 h 638175"/>
                <a:gd name="connsiteX41-263" fmla="*/ 1136650 w 1177925"/>
                <a:gd name="connsiteY41-264" fmla="*/ 603250 h 638175"/>
                <a:gd name="connsiteX42-265" fmla="*/ 1149350 w 1177925"/>
                <a:gd name="connsiteY42-266" fmla="*/ 603250 h 638175"/>
                <a:gd name="connsiteX43-267" fmla="*/ 1149350 w 1177925"/>
                <a:gd name="connsiteY43-268" fmla="*/ 638175 h 638175"/>
                <a:gd name="connsiteX44-269" fmla="*/ 1177925 w 1177925"/>
                <a:gd name="connsiteY44-270" fmla="*/ 638175 h 6381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</a:cxnLst>
              <a:rect l="l" t="t" r="r" b="b"/>
              <a:pathLst>
                <a:path w="1177925" h="638175">
                  <a:moveTo>
                    <a:pt x="0" y="0"/>
                  </a:moveTo>
                  <a:lnTo>
                    <a:pt x="63500" y="0"/>
                  </a:lnTo>
                  <a:lnTo>
                    <a:pt x="63500" y="28575"/>
                  </a:lnTo>
                  <a:lnTo>
                    <a:pt x="104775" y="28575"/>
                  </a:lnTo>
                  <a:lnTo>
                    <a:pt x="104775" y="69850"/>
                  </a:lnTo>
                  <a:lnTo>
                    <a:pt x="209550" y="69850"/>
                  </a:lnTo>
                  <a:lnTo>
                    <a:pt x="209550" y="101600"/>
                  </a:lnTo>
                  <a:lnTo>
                    <a:pt x="209550" y="101600"/>
                  </a:lnTo>
                  <a:lnTo>
                    <a:pt x="225425" y="117475"/>
                  </a:lnTo>
                  <a:lnTo>
                    <a:pt x="263525" y="117475"/>
                  </a:lnTo>
                  <a:lnTo>
                    <a:pt x="263525" y="168275"/>
                  </a:lnTo>
                  <a:lnTo>
                    <a:pt x="295275" y="168275"/>
                  </a:lnTo>
                  <a:lnTo>
                    <a:pt x="295275" y="200025"/>
                  </a:lnTo>
                  <a:lnTo>
                    <a:pt x="314325" y="200025"/>
                  </a:lnTo>
                  <a:lnTo>
                    <a:pt x="314325" y="228600"/>
                  </a:lnTo>
                  <a:lnTo>
                    <a:pt x="377825" y="228600"/>
                  </a:lnTo>
                  <a:lnTo>
                    <a:pt x="377825" y="250825"/>
                  </a:lnTo>
                  <a:lnTo>
                    <a:pt x="409575" y="250825"/>
                  </a:lnTo>
                  <a:lnTo>
                    <a:pt x="409575" y="292100"/>
                  </a:lnTo>
                  <a:lnTo>
                    <a:pt x="434975" y="292100"/>
                  </a:lnTo>
                  <a:lnTo>
                    <a:pt x="434975" y="311150"/>
                  </a:lnTo>
                  <a:lnTo>
                    <a:pt x="492125" y="311150"/>
                  </a:lnTo>
                  <a:lnTo>
                    <a:pt x="492125" y="323850"/>
                  </a:lnTo>
                  <a:lnTo>
                    <a:pt x="530225" y="323850"/>
                  </a:lnTo>
                  <a:lnTo>
                    <a:pt x="530225" y="358775"/>
                  </a:lnTo>
                  <a:lnTo>
                    <a:pt x="549275" y="358775"/>
                  </a:lnTo>
                  <a:lnTo>
                    <a:pt x="555625" y="374650"/>
                  </a:lnTo>
                  <a:lnTo>
                    <a:pt x="593725" y="377825"/>
                  </a:lnTo>
                  <a:lnTo>
                    <a:pt x="609600" y="396875"/>
                  </a:lnTo>
                  <a:lnTo>
                    <a:pt x="714375" y="403225"/>
                  </a:lnTo>
                  <a:lnTo>
                    <a:pt x="730250" y="425450"/>
                  </a:lnTo>
                  <a:lnTo>
                    <a:pt x="825500" y="425450"/>
                  </a:lnTo>
                  <a:lnTo>
                    <a:pt x="854075" y="482600"/>
                  </a:lnTo>
                  <a:lnTo>
                    <a:pt x="990600" y="479425"/>
                  </a:lnTo>
                  <a:lnTo>
                    <a:pt x="990600" y="498475"/>
                  </a:lnTo>
                  <a:lnTo>
                    <a:pt x="990600" y="498475"/>
                  </a:lnTo>
                  <a:lnTo>
                    <a:pt x="1012825" y="498475"/>
                  </a:lnTo>
                  <a:lnTo>
                    <a:pt x="1012825" y="520700"/>
                  </a:lnTo>
                  <a:lnTo>
                    <a:pt x="1076325" y="520700"/>
                  </a:lnTo>
                  <a:lnTo>
                    <a:pt x="1076325" y="536575"/>
                  </a:lnTo>
                  <a:lnTo>
                    <a:pt x="1136650" y="536575"/>
                  </a:lnTo>
                  <a:lnTo>
                    <a:pt x="1136650" y="603250"/>
                  </a:lnTo>
                  <a:lnTo>
                    <a:pt x="1149350" y="603250"/>
                  </a:lnTo>
                  <a:lnTo>
                    <a:pt x="1149350" y="638175"/>
                  </a:lnTo>
                  <a:lnTo>
                    <a:pt x="1177925" y="638175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3" name="Group 4202"/>
          <p:cNvGrpSpPr/>
          <p:nvPr/>
        </p:nvGrpSpPr>
        <p:grpSpPr>
          <a:xfrm>
            <a:off x="1892299" y="2379310"/>
            <a:ext cx="3521076" cy="1368227"/>
            <a:chOff x="1892299" y="2352676"/>
            <a:chExt cx="3521076" cy="1368227"/>
          </a:xfrm>
        </p:grpSpPr>
        <p:sp>
          <p:nvSpPr>
            <p:cNvPr id="4178" name="TextBox 4177"/>
            <p:cNvSpPr txBox="1"/>
            <p:nvPr/>
          </p:nvSpPr>
          <p:spPr bwMode="auto">
            <a:xfrm>
              <a:off x="1892299" y="23526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79" name="TextBox 4178"/>
            <p:cNvSpPr txBox="1"/>
            <p:nvPr/>
          </p:nvSpPr>
          <p:spPr bwMode="auto">
            <a:xfrm>
              <a:off x="1955799" y="23749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0" name="TextBox 4179"/>
            <p:cNvSpPr txBox="1"/>
            <p:nvPr/>
          </p:nvSpPr>
          <p:spPr bwMode="auto">
            <a:xfrm>
              <a:off x="2041524" y="24384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1" name="TextBox 4180"/>
            <p:cNvSpPr txBox="1"/>
            <p:nvPr/>
          </p:nvSpPr>
          <p:spPr bwMode="auto">
            <a:xfrm>
              <a:off x="2149474" y="247015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2" name="TextBox 4181"/>
            <p:cNvSpPr txBox="1"/>
            <p:nvPr/>
          </p:nvSpPr>
          <p:spPr bwMode="auto">
            <a:xfrm>
              <a:off x="2184399" y="247332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3" name="TextBox 4182"/>
            <p:cNvSpPr txBox="1"/>
            <p:nvPr/>
          </p:nvSpPr>
          <p:spPr bwMode="auto">
            <a:xfrm>
              <a:off x="2238374" y="249555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4" name="TextBox 4183"/>
            <p:cNvSpPr txBox="1"/>
            <p:nvPr/>
          </p:nvSpPr>
          <p:spPr bwMode="auto">
            <a:xfrm>
              <a:off x="2273299" y="249555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5" name="TextBox 4184"/>
            <p:cNvSpPr txBox="1"/>
            <p:nvPr/>
          </p:nvSpPr>
          <p:spPr bwMode="auto">
            <a:xfrm>
              <a:off x="3946524" y="31273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6" name="TextBox 4185"/>
            <p:cNvSpPr txBox="1"/>
            <p:nvPr/>
          </p:nvSpPr>
          <p:spPr bwMode="auto">
            <a:xfrm>
              <a:off x="3740149" y="30861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7" name="TextBox 4186"/>
            <p:cNvSpPr txBox="1"/>
            <p:nvPr/>
          </p:nvSpPr>
          <p:spPr bwMode="auto">
            <a:xfrm>
              <a:off x="3787774" y="30861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8" name="TextBox 4187"/>
            <p:cNvSpPr txBox="1"/>
            <p:nvPr/>
          </p:nvSpPr>
          <p:spPr bwMode="auto">
            <a:xfrm>
              <a:off x="3330574" y="29845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89" name="TextBox 4188"/>
            <p:cNvSpPr txBox="1"/>
            <p:nvPr/>
          </p:nvSpPr>
          <p:spPr bwMode="auto">
            <a:xfrm>
              <a:off x="3495674" y="305752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0" name="TextBox 4189"/>
            <p:cNvSpPr txBox="1"/>
            <p:nvPr/>
          </p:nvSpPr>
          <p:spPr bwMode="auto">
            <a:xfrm>
              <a:off x="4079874" y="31654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1" name="TextBox 4190"/>
            <p:cNvSpPr txBox="1"/>
            <p:nvPr/>
          </p:nvSpPr>
          <p:spPr bwMode="auto">
            <a:xfrm>
              <a:off x="4965699" y="341312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2" name="TextBox 4191"/>
            <p:cNvSpPr txBox="1"/>
            <p:nvPr/>
          </p:nvSpPr>
          <p:spPr bwMode="auto">
            <a:xfrm>
              <a:off x="4994274" y="340995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3" name="TextBox 4192"/>
            <p:cNvSpPr txBox="1"/>
            <p:nvPr/>
          </p:nvSpPr>
          <p:spPr bwMode="auto">
            <a:xfrm>
              <a:off x="5235574" y="341312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4" name="TextBox 4193"/>
            <p:cNvSpPr txBox="1"/>
            <p:nvPr/>
          </p:nvSpPr>
          <p:spPr bwMode="auto">
            <a:xfrm>
              <a:off x="4352924" y="32004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5" name="TextBox 4194"/>
            <p:cNvSpPr txBox="1"/>
            <p:nvPr/>
          </p:nvSpPr>
          <p:spPr bwMode="auto">
            <a:xfrm>
              <a:off x="4133849" y="31654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6" name="TextBox 4195"/>
            <p:cNvSpPr txBox="1"/>
            <p:nvPr/>
          </p:nvSpPr>
          <p:spPr bwMode="auto">
            <a:xfrm>
              <a:off x="4946649" y="33020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7" name="TextBox 4196"/>
            <p:cNvSpPr txBox="1"/>
            <p:nvPr/>
          </p:nvSpPr>
          <p:spPr bwMode="auto">
            <a:xfrm>
              <a:off x="4362449" y="323532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8" name="TextBox 4197"/>
            <p:cNvSpPr txBox="1"/>
            <p:nvPr/>
          </p:nvSpPr>
          <p:spPr bwMode="auto">
            <a:xfrm>
              <a:off x="4394199" y="32385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199" name="TextBox 4198"/>
            <p:cNvSpPr txBox="1"/>
            <p:nvPr/>
          </p:nvSpPr>
          <p:spPr bwMode="auto">
            <a:xfrm>
              <a:off x="4645024" y="32416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0" name="TextBox 4199"/>
            <p:cNvSpPr txBox="1"/>
            <p:nvPr/>
          </p:nvSpPr>
          <p:spPr bwMode="auto">
            <a:xfrm>
              <a:off x="4670424" y="32416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1" name="TextBox 4200"/>
            <p:cNvSpPr txBox="1"/>
            <p:nvPr/>
          </p:nvSpPr>
          <p:spPr bwMode="auto">
            <a:xfrm>
              <a:off x="4933949" y="324485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2" name="TextBox 4201"/>
            <p:cNvSpPr txBox="1"/>
            <p:nvPr/>
          </p:nvSpPr>
          <p:spPr bwMode="auto">
            <a:xfrm>
              <a:off x="4698999" y="324167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4233" name="Group 4232"/>
          <p:cNvGrpSpPr/>
          <p:nvPr/>
        </p:nvGrpSpPr>
        <p:grpSpPr>
          <a:xfrm>
            <a:off x="1552575" y="2233259"/>
            <a:ext cx="3892857" cy="2200275"/>
            <a:chOff x="1552575" y="2206625"/>
            <a:chExt cx="3892857" cy="2200275"/>
          </a:xfrm>
        </p:grpSpPr>
        <p:grpSp>
          <p:nvGrpSpPr>
            <p:cNvPr id="4174" name="Group 4173"/>
            <p:cNvGrpSpPr/>
            <p:nvPr/>
          </p:nvGrpSpPr>
          <p:grpSpPr>
            <a:xfrm>
              <a:off x="1552575" y="2206625"/>
              <a:ext cx="3870325" cy="2200275"/>
              <a:chOff x="1552575" y="2206625"/>
              <a:chExt cx="3870325" cy="2200275"/>
            </a:xfrm>
          </p:grpSpPr>
          <p:sp>
            <p:nvSpPr>
              <p:cNvPr id="4172" name="Freeform 4171"/>
              <p:cNvSpPr/>
              <p:nvPr/>
            </p:nvSpPr>
            <p:spPr bwMode="auto">
              <a:xfrm>
                <a:off x="2076450" y="2813050"/>
                <a:ext cx="3346450" cy="1593850"/>
              </a:xfrm>
              <a:custGeom>
                <a:avLst/>
                <a:gdLst>
                  <a:gd name="connsiteX0" fmla="*/ 3346450 w 3346450"/>
                  <a:gd name="connsiteY0" fmla="*/ 1593850 h 1593850"/>
                  <a:gd name="connsiteX1" fmla="*/ 3346450 w 3346450"/>
                  <a:gd name="connsiteY1" fmla="*/ 1139825 h 1593850"/>
                  <a:gd name="connsiteX2" fmla="*/ 3089275 w 3346450"/>
                  <a:gd name="connsiteY2" fmla="*/ 1139825 h 1593850"/>
                  <a:gd name="connsiteX3" fmla="*/ 3089275 w 3346450"/>
                  <a:gd name="connsiteY3" fmla="*/ 1031875 h 1593850"/>
                  <a:gd name="connsiteX4" fmla="*/ 3035300 w 3346450"/>
                  <a:gd name="connsiteY4" fmla="*/ 1031875 h 1593850"/>
                  <a:gd name="connsiteX5" fmla="*/ 3035300 w 3346450"/>
                  <a:gd name="connsiteY5" fmla="*/ 908050 h 1593850"/>
                  <a:gd name="connsiteX6" fmla="*/ 2952750 w 3346450"/>
                  <a:gd name="connsiteY6" fmla="*/ 908050 h 1593850"/>
                  <a:gd name="connsiteX7" fmla="*/ 2952750 w 3346450"/>
                  <a:gd name="connsiteY7" fmla="*/ 822325 h 1593850"/>
                  <a:gd name="connsiteX8" fmla="*/ 2711450 w 3346450"/>
                  <a:gd name="connsiteY8" fmla="*/ 822325 h 1593850"/>
                  <a:gd name="connsiteX9" fmla="*/ 2711450 w 3346450"/>
                  <a:gd name="connsiteY9" fmla="*/ 762000 h 1593850"/>
                  <a:gd name="connsiteX10" fmla="*/ 2447925 w 3346450"/>
                  <a:gd name="connsiteY10" fmla="*/ 762000 h 1593850"/>
                  <a:gd name="connsiteX11" fmla="*/ 2447925 w 3346450"/>
                  <a:gd name="connsiteY11" fmla="*/ 727075 h 1593850"/>
                  <a:gd name="connsiteX12" fmla="*/ 2447925 w 3346450"/>
                  <a:gd name="connsiteY12" fmla="*/ 727075 h 1593850"/>
                  <a:gd name="connsiteX13" fmla="*/ 2422525 w 3346450"/>
                  <a:gd name="connsiteY13" fmla="*/ 727075 h 1593850"/>
                  <a:gd name="connsiteX14" fmla="*/ 2092325 w 3346450"/>
                  <a:gd name="connsiteY14" fmla="*/ 727075 h 1593850"/>
                  <a:gd name="connsiteX15" fmla="*/ 2092325 w 3346450"/>
                  <a:gd name="connsiteY15" fmla="*/ 673100 h 1593850"/>
                  <a:gd name="connsiteX16" fmla="*/ 2076450 w 3346450"/>
                  <a:gd name="connsiteY16" fmla="*/ 673100 h 1593850"/>
                  <a:gd name="connsiteX17" fmla="*/ 2076450 w 3346450"/>
                  <a:gd name="connsiteY17" fmla="*/ 619125 h 1593850"/>
                  <a:gd name="connsiteX18" fmla="*/ 1930400 w 3346450"/>
                  <a:gd name="connsiteY18" fmla="*/ 619125 h 1593850"/>
                  <a:gd name="connsiteX19" fmla="*/ 1930400 w 3346450"/>
                  <a:gd name="connsiteY19" fmla="*/ 600075 h 1593850"/>
                  <a:gd name="connsiteX20" fmla="*/ 1793875 w 3346450"/>
                  <a:gd name="connsiteY20" fmla="*/ 600075 h 1593850"/>
                  <a:gd name="connsiteX21" fmla="*/ 1793875 w 3346450"/>
                  <a:gd name="connsiteY21" fmla="*/ 574675 h 1593850"/>
                  <a:gd name="connsiteX22" fmla="*/ 1511300 w 3346450"/>
                  <a:gd name="connsiteY22" fmla="*/ 574675 h 1593850"/>
                  <a:gd name="connsiteX23" fmla="*/ 1511300 w 3346450"/>
                  <a:gd name="connsiteY23" fmla="*/ 555625 h 1593850"/>
                  <a:gd name="connsiteX24" fmla="*/ 1425575 w 3346450"/>
                  <a:gd name="connsiteY24" fmla="*/ 555625 h 1593850"/>
                  <a:gd name="connsiteX25" fmla="*/ 1425575 w 3346450"/>
                  <a:gd name="connsiteY25" fmla="*/ 527050 h 1593850"/>
                  <a:gd name="connsiteX26" fmla="*/ 1355725 w 3346450"/>
                  <a:gd name="connsiteY26" fmla="*/ 527050 h 1593850"/>
                  <a:gd name="connsiteX27" fmla="*/ 1355725 w 3346450"/>
                  <a:gd name="connsiteY27" fmla="*/ 511175 h 1593850"/>
                  <a:gd name="connsiteX28" fmla="*/ 1301750 w 3346450"/>
                  <a:gd name="connsiteY28" fmla="*/ 511175 h 1593850"/>
                  <a:gd name="connsiteX29" fmla="*/ 1301750 w 3346450"/>
                  <a:gd name="connsiteY29" fmla="*/ 495300 h 1593850"/>
                  <a:gd name="connsiteX30" fmla="*/ 1212850 w 3346450"/>
                  <a:gd name="connsiteY30" fmla="*/ 495300 h 1593850"/>
                  <a:gd name="connsiteX31" fmla="*/ 1212850 w 3346450"/>
                  <a:gd name="connsiteY31" fmla="*/ 454025 h 1593850"/>
                  <a:gd name="connsiteX32" fmla="*/ 1212850 w 3346450"/>
                  <a:gd name="connsiteY32" fmla="*/ 441325 h 1593850"/>
                  <a:gd name="connsiteX33" fmla="*/ 1152525 w 3346450"/>
                  <a:gd name="connsiteY33" fmla="*/ 441325 h 1593850"/>
                  <a:gd name="connsiteX34" fmla="*/ 1152525 w 3346450"/>
                  <a:gd name="connsiteY34" fmla="*/ 419100 h 1593850"/>
                  <a:gd name="connsiteX35" fmla="*/ 1152525 w 3346450"/>
                  <a:gd name="connsiteY35" fmla="*/ 419100 h 1593850"/>
                  <a:gd name="connsiteX36" fmla="*/ 1130300 w 3346450"/>
                  <a:gd name="connsiteY36" fmla="*/ 419100 h 1593850"/>
                  <a:gd name="connsiteX37" fmla="*/ 1130300 w 3346450"/>
                  <a:gd name="connsiteY37" fmla="*/ 403225 h 1593850"/>
                  <a:gd name="connsiteX38" fmla="*/ 1057275 w 3346450"/>
                  <a:gd name="connsiteY38" fmla="*/ 403225 h 1593850"/>
                  <a:gd name="connsiteX39" fmla="*/ 1057275 w 3346450"/>
                  <a:gd name="connsiteY39" fmla="*/ 390525 h 1593850"/>
                  <a:gd name="connsiteX40" fmla="*/ 933450 w 3346450"/>
                  <a:gd name="connsiteY40" fmla="*/ 390525 h 1593850"/>
                  <a:gd name="connsiteX41" fmla="*/ 933450 w 3346450"/>
                  <a:gd name="connsiteY41" fmla="*/ 352425 h 1593850"/>
                  <a:gd name="connsiteX42" fmla="*/ 889000 w 3346450"/>
                  <a:gd name="connsiteY42" fmla="*/ 352425 h 1593850"/>
                  <a:gd name="connsiteX43" fmla="*/ 889000 w 3346450"/>
                  <a:gd name="connsiteY43" fmla="*/ 314325 h 1593850"/>
                  <a:gd name="connsiteX44" fmla="*/ 704850 w 3346450"/>
                  <a:gd name="connsiteY44" fmla="*/ 314325 h 1593850"/>
                  <a:gd name="connsiteX45" fmla="*/ 704850 w 3346450"/>
                  <a:gd name="connsiteY45" fmla="*/ 295275 h 1593850"/>
                  <a:gd name="connsiteX46" fmla="*/ 622300 w 3346450"/>
                  <a:gd name="connsiteY46" fmla="*/ 295275 h 1593850"/>
                  <a:gd name="connsiteX47" fmla="*/ 622300 w 3346450"/>
                  <a:gd name="connsiteY47" fmla="*/ 263525 h 1593850"/>
                  <a:gd name="connsiteX48" fmla="*/ 555625 w 3346450"/>
                  <a:gd name="connsiteY48" fmla="*/ 263525 h 1593850"/>
                  <a:gd name="connsiteX49" fmla="*/ 555625 w 3346450"/>
                  <a:gd name="connsiteY49" fmla="*/ 247650 h 1593850"/>
                  <a:gd name="connsiteX50" fmla="*/ 495300 w 3346450"/>
                  <a:gd name="connsiteY50" fmla="*/ 247650 h 1593850"/>
                  <a:gd name="connsiteX51" fmla="*/ 469900 w 3346450"/>
                  <a:gd name="connsiteY51" fmla="*/ 209550 h 1593850"/>
                  <a:gd name="connsiteX52" fmla="*/ 425450 w 3346450"/>
                  <a:gd name="connsiteY52" fmla="*/ 209550 h 1593850"/>
                  <a:gd name="connsiteX53" fmla="*/ 425450 w 3346450"/>
                  <a:gd name="connsiteY53" fmla="*/ 193675 h 1593850"/>
                  <a:gd name="connsiteX54" fmla="*/ 346075 w 3346450"/>
                  <a:gd name="connsiteY54" fmla="*/ 193675 h 1593850"/>
                  <a:gd name="connsiteX55" fmla="*/ 346075 w 3346450"/>
                  <a:gd name="connsiteY55" fmla="*/ 158750 h 1593850"/>
                  <a:gd name="connsiteX56" fmla="*/ 292100 w 3346450"/>
                  <a:gd name="connsiteY56" fmla="*/ 158750 h 1593850"/>
                  <a:gd name="connsiteX57" fmla="*/ 292100 w 3346450"/>
                  <a:gd name="connsiteY57" fmla="*/ 136525 h 1593850"/>
                  <a:gd name="connsiteX58" fmla="*/ 203200 w 3346450"/>
                  <a:gd name="connsiteY58" fmla="*/ 136525 h 1593850"/>
                  <a:gd name="connsiteX59" fmla="*/ 203200 w 3346450"/>
                  <a:gd name="connsiteY59" fmla="*/ 69850 h 1593850"/>
                  <a:gd name="connsiteX60" fmla="*/ 79375 w 3346450"/>
                  <a:gd name="connsiteY60" fmla="*/ 69850 h 1593850"/>
                  <a:gd name="connsiteX61" fmla="*/ 79375 w 3346450"/>
                  <a:gd name="connsiteY61" fmla="*/ 53975 h 1593850"/>
                  <a:gd name="connsiteX62" fmla="*/ 69850 w 3346450"/>
                  <a:gd name="connsiteY62" fmla="*/ 53975 h 1593850"/>
                  <a:gd name="connsiteX63" fmla="*/ 69850 w 3346450"/>
                  <a:gd name="connsiteY63" fmla="*/ 53975 h 1593850"/>
                  <a:gd name="connsiteX64" fmla="*/ 53975 w 3346450"/>
                  <a:gd name="connsiteY64" fmla="*/ 38100 h 1593850"/>
                  <a:gd name="connsiteX65" fmla="*/ 53975 w 3346450"/>
                  <a:gd name="connsiteY65" fmla="*/ 0 h 1593850"/>
                  <a:gd name="connsiteX66" fmla="*/ 0 w 3346450"/>
                  <a:gd name="connsiteY66" fmla="*/ 0 h 1593850"/>
                  <a:gd name="connsiteX0-1" fmla="*/ 3346450 w 3346450"/>
                  <a:gd name="connsiteY0-2" fmla="*/ 1593850 h 1593850"/>
                  <a:gd name="connsiteX1-3" fmla="*/ 3346450 w 3346450"/>
                  <a:gd name="connsiteY1-4" fmla="*/ 1139825 h 1593850"/>
                  <a:gd name="connsiteX2-5" fmla="*/ 3089275 w 3346450"/>
                  <a:gd name="connsiteY2-6" fmla="*/ 1139825 h 1593850"/>
                  <a:gd name="connsiteX3-7" fmla="*/ 3089275 w 3346450"/>
                  <a:gd name="connsiteY3-8" fmla="*/ 1031875 h 1593850"/>
                  <a:gd name="connsiteX4-9" fmla="*/ 3035300 w 3346450"/>
                  <a:gd name="connsiteY4-10" fmla="*/ 1031875 h 1593850"/>
                  <a:gd name="connsiteX5-11" fmla="*/ 3035300 w 3346450"/>
                  <a:gd name="connsiteY5-12" fmla="*/ 908050 h 1593850"/>
                  <a:gd name="connsiteX6-13" fmla="*/ 2952750 w 3346450"/>
                  <a:gd name="connsiteY6-14" fmla="*/ 908050 h 1593850"/>
                  <a:gd name="connsiteX7-15" fmla="*/ 2952750 w 3346450"/>
                  <a:gd name="connsiteY7-16" fmla="*/ 822325 h 1593850"/>
                  <a:gd name="connsiteX8-17" fmla="*/ 2711450 w 3346450"/>
                  <a:gd name="connsiteY8-18" fmla="*/ 822325 h 1593850"/>
                  <a:gd name="connsiteX9-19" fmla="*/ 2711450 w 3346450"/>
                  <a:gd name="connsiteY9-20" fmla="*/ 762000 h 1593850"/>
                  <a:gd name="connsiteX10-21" fmla="*/ 2447925 w 3346450"/>
                  <a:gd name="connsiteY10-22" fmla="*/ 762000 h 1593850"/>
                  <a:gd name="connsiteX11-23" fmla="*/ 2447925 w 3346450"/>
                  <a:gd name="connsiteY11-24" fmla="*/ 727075 h 1593850"/>
                  <a:gd name="connsiteX12-25" fmla="*/ 2447925 w 3346450"/>
                  <a:gd name="connsiteY12-26" fmla="*/ 727075 h 1593850"/>
                  <a:gd name="connsiteX13-27" fmla="*/ 2422525 w 3346450"/>
                  <a:gd name="connsiteY13-28" fmla="*/ 727075 h 1593850"/>
                  <a:gd name="connsiteX14-29" fmla="*/ 2092325 w 3346450"/>
                  <a:gd name="connsiteY14-30" fmla="*/ 727075 h 1593850"/>
                  <a:gd name="connsiteX15-31" fmla="*/ 2092325 w 3346450"/>
                  <a:gd name="connsiteY15-32" fmla="*/ 673100 h 1593850"/>
                  <a:gd name="connsiteX16-33" fmla="*/ 2076450 w 3346450"/>
                  <a:gd name="connsiteY16-34" fmla="*/ 673100 h 1593850"/>
                  <a:gd name="connsiteX17-35" fmla="*/ 2076450 w 3346450"/>
                  <a:gd name="connsiteY17-36" fmla="*/ 619125 h 1593850"/>
                  <a:gd name="connsiteX18-37" fmla="*/ 1930400 w 3346450"/>
                  <a:gd name="connsiteY18-38" fmla="*/ 619125 h 1593850"/>
                  <a:gd name="connsiteX19-39" fmla="*/ 1930400 w 3346450"/>
                  <a:gd name="connsiteY19-40" fmla="*/ 600075 h 1593850"/>
                  <a:gd name="connsiteX20-41" fmla="*/ 1793875 w 3346450"/>
                  <a:gd name="connsiteY20-42" fmla="*/ 600075 h 1593850"/>
                  <a:gd name="connsiteX21-43" fmla="*/ 1793875 w 3346450"/>
                  <a:gd name="connsiteY21-44" fmla="*/ 574675 h 1593850"/>
                  <a:gd name="connsiteX22-45" fmla="*/ 1511300 w 3346450"/>
                  <a:gd name="connsiteY22-46" fmla="*/ 574675 h 1593850"/>
                  <a:gd name="connsiteX23-47" fmla="*/ 1511300 w 3346450"/>
                  <a:gd name="connsiteY23-48" fmla="*/ 555625 h 1593850"/>
                  <a:gd name="connsiteX24-49" fmla="*/ 1425575 w 3346450"/>
                  <a:gd name="connsiteY24-50" fmla="*/ 555625 h 1593850"/>
                  <a:gd name="connsiteX25-51" fmla="*/ 1425575 w 3346450"/>
                  <a:gd name="connsiteY25-52" fmla="*/ 527050 h 1593850"/>
                  <a:gd name="connsiteX26-53" fmla="*/ 1355725 w 3346450"/>
                  <a:gd name="connsiteY26-54" fmla="*/ 527050 h 1593850"/>
                  <a:gd name="connsiteX27-55" fmla="*/ 1355725 w 3346450"/>
                  <a:gd name="connsiteY27-56" fmla="*/ 511175 h 1593850"/>
                  <a:gd name="connsiteX28-57" fmla="*/ 1301750 w 3346450"/>
                  <a:gd name="connsiteY28-58" fmla="*/ 511175 h 1593850"/>
                  <a:gd name="connsiteX29-59" fmla="*/ 1301750 w 3346450"/>
                  <a:gd name="connsiteY29-60" fmla="*/ 495300 h 1593850"/>
                  <a:gd name="connsiteX30-61" fmla="*/ 1212850 w 3346450"/>
                  <a:gd name="connsiteY30-62" fmla="*/ 495300 h 1593850"/>
                  <a:gd name="connsiteX31-63" fmla="*/ 1212850 w 3346450"/>
                  <a:gd name="connsiteY31-64" fmla="*/ 454025 h 1593850"/>
                  <a:gd name="connsiteX32-65" fmla="*/ 1212850 w 3346450"/>
                  <a:gd name="connsiteY32-66" fmla="*/ 441325 h 1593850"/>
                  <a:gd name="connsiteX33-67" fmla="*/ 1152525 w 3346450"/>
                  <a:gd name="connsiteY33-68" fmla="*/ 441325 h 1593850"/>
                  <a:gd name="connsiteX34-69" fmla="*/ 1152525 w 3346450"/>
                  <a:gd name="connsiteY34-70" fmla="*/ 419100 h 1593850"/>
                  <a:gd name="connsiteX35-71" fmla="*/ 1152525 w 3346450"/>
                  <a:gd name="connsiteY35-72" fmla="*/ 419100 h 1593850"/>
                  <a:gd name="connsiteX36-73" fmla="*/ 1130300 w 3346450"/>
                  <a:gd name="connsiteY36-74" fmla="*/ 419100 h 1593850"/>
                  <a:gd name="connsiteX37-75" fmla="*/ 1130300 w 3346450"/>
                  <a:gd name="connsiteY37-76" fmla="*/ 403225 h 1593850"/>
                  <a:gd name="connsiteX38-77" fmla="*/ 1057275 w 3346450"/>
                  <a:gd name="connsiteY38-78" fmla="*/ 403225 h 1593850"/>
                  <a:gd name="connsiteX39-79" fmla="*/ 1057275 w 3346450"/>
                  <a:gd name="connsiteY39-80" fmla="*/ 390525 h 1593850"/>
                  <a:gd name="connsiteX40-81" fmla="*/ 933450 w 3346450"/>
                  <a:gd name="connsiteY40-82" fmla="*/ 390525 h 1593850"/>
                  <a:gd name="connsiteX41-83" fmla="*/ 933450 w 3346450"/>
                  <a:gd name="connsiteY41-84" fmla="*/ 352425 h 1593850"/>
                  <a:gd name="connsiteX42-85" fmla="*/ 889000 w 3346450"/>
                  <a:gd name="connsiteY42-86" fmla="*/ 352425 h 1593850"/>
                  <a:gd name="connsiteX43-87" fmla="*/ 889000 w 3346450"/>
                  <a:gd name="connsiteY43-88" fmla="*/ 314325 h 1593850"/>
                  <a:gd name="connsiteX44-89" fmla="*/ 704850 w 3346450"/>
                  <a:gd name="connsiteY44-90" fmla="*/ 314325 h 1593850"/>
                  <a:gd name="connsiteX45-91" fmla="*/ 704850 w 3346450"/>
                  <a:gd name="connsiteY45-92" fmla="*/ 295275 h 1593850"/>
                  <a:gd name="connsiteX46-93" fmla="*/ 622300 w 3346450"/>
                  <a:gd name="connsiteY46-94" fmla="*/ 295275 h 1593850"/>
                  <a:gd name="connsiteX47-95" fmla="*/ 622300 w 3346450"/>
                  <a:gd name="connsiteY47-96" fmla="*/ 263525 h 1593850"/>
                  <a:gd name="connsiteX48-97" fmla="*/ 555625 w 3346450"/>
                  <a:gd name="connsiteY48-98" fmla="*/ 263525 h 1593850"/>
                  <a:gd name="connsiteX49-99" fmla="*/ 555625 w 3346450"/>
                  <a:gd name="connsiteY49-100" fmla="*/ 247650 h 1593850"/>
                  <a:gd name="connsiteX50-101" fmla="*/ 495300 w 3346450"/>
                  <a:gd name="connsiteY50-102" fmla="*/ 247650 h 1593850"/>
                  <a:gd name="connsiteX51-103" fmla="*/ 469900 w 3346450"/>
                  <a:gd name="connsiteY51-104" fmla="*/ 209550 h 1593850"/>
                  <a:gd name="connsiteX52-105" fmla="*/ 425450 w 3346450"/>
                  <a:gd name="connsiteY52-106" fmla="*/ 209550 h 1593850"/>
                  <a:gd name="connsiteX53-107" fmla="*/ 425450 w 3346450"/>
                  <a:gd name="connsiteY53-108" fmla="*/ 193675 h 1593850"/>
                  <a:gd name="connsiteX54-109" fmla="*/ 346075 w 3346450"/>
                  <a:gd name="connsiteY54-110" fmla="*/ 193675 h 1593850"/>
                  <a:gd name="connsiteX55-111" fmla="*/ 346075 w 3346450"/>
                  <a:gd name="connsiteY55-112" fmla="*/ 158750 h 1593850"/>
                  <a:gd name="connsiteX56-113" fmla="*/ 292100 w 3346450"/>
                  <a:gd name="connsiteY56-114" fmla="*/ 158750 h 1593850"/>
                  <a:gd name="connsiteX57-115" fmla="*/ 292100 w 3346450"/>
                  <a:gd name="connsiteY57-116" fmla="*/ 136525 h 1593850"/>
                  <a:gd name="connsiteX58-117" fmla="*/ 203200 w 3346450"/>
                  <a:gd name="connsiteY58-118" fmla="*/ 136525 h 1593850"/>
                  <a:gd name="connsiteX59-119" fmla="*/ 203200 w 3346450"/>
                  <a:gd name="connsiteY59-120" fmla="*/ 69850 h 1593850"/>
                  <a:gd name="connsiteX60-121" fmla="*/ 79375 w 3346450"/>
                  <a:gd name="connsiteY60-122" fmla="*/ 69850 h 1593850"/>
                  <a:gd name="connsiteX61-123" fmla="*/ 79375 w 3346450"/>
                  <a:gd name="connsiteY61-124" fmla="*/ 53975 h 1593850"/>
                  <a:gd name="connsiteX62-125" fmla="*/ 69850 w 3346450"/>
                  <a:gd name="connsiteY62-126" fmla="*/ 53975 h 1593850"/>
                  <a:gd name="connsiteX63-127" fmla="*/ 73025 w 3346450"/>
                  <a:gd name="connsiteY63-128" fmla="*/ 38100 h 1593850"/>
                  <a:gd name="connsiteX64-129" fmla="*/ 53975 w 3346450"/>
                  <a:gd name="connsiteY64-130" fmla="*/ 38100 h 1593850"/>
                  <a:gd name="connsiteX65-131" fmla="*/ 53975 w 3346450"/>
                  <a:gd name="connsiteY65-132" fmla="*/ 0 h 1593850"/>
                  <a:gd name="connsiteX66-133" fmla="*/ 0 w 3346450"/>
                  <a:gd name="connsiteY66-134" fmla="*/ 0 h 1593850"/>
                  <a:gd name="connsiteX0-135" fmla="*/ 3346450 w 3346450"/>
                  <a:gd name="connsiteY0-136" fmla="*/ 1593850 h 1593850"/>
                  <a:gd name="connsiteX1-137" fmla="*/ 3346450 w 3346450"/>
                  <a:gd name="connsiteY1-138" fmla="*/ 1139825 h 1593850"/>
                  <a:gd name="connsiteX2-139" fmla="*/ 3089275 w 3346450"/>
                  <a:gd name="connsiteY2-140" fmla="*/ 1139825 h 1593850"/>
                  <a:gd name="connsiteX3-141" fmla="*/ 3089275 w 3346450"/>
                  <a:gd name="connsiteY3-142" fmla="*/ 1031875 h 1593850"/>
                  <a:gd name="connsiteX4-143" fmla="*/ 3035300 w 3346450"/>
                  <a:gd name="connsiteY4-144" fmla="*/ 1031875 h 1593850"/>
                  <a:gd name="connsiteX5-145" fmla="*/ 3035300 w 3346450"/>
                  <a:gd name="connsiteY5-146" fmla="*/ 908050 h 1593850"/>
                  <a:gd name="connsiteX6-147" fmla="*/ 2952750 w 3346450"/>
                  <a:gd name="connsiteY6-148" fmla="*/ 908050 h 1593850"/>
                  <a:gd name="connsiteX7-149" fmla="*/ 2952750 w 3346450"/>
                  <a:gd name="connsiteY7-150" fmla="*/ 822325 h 1593850"/>
                  <a:gd name="connsiteX8-151" fmla="*/ 2711450 w 3346450"/>
                  <a:gd name="connsiteY8-152" fmla="*/ 822325 h 1593850"/>
                  <a:gd name="connsiteX9-153" fmla="*/ 2711450 w 3346450"/>
                  <a:gd name="connsiteY9-154" fmla="*/ 762000 h 1593850"/>
                  <a:gd name="connsiteX10-155" fmla="*/ 2447925 w 3346450"/>
                  <a:gd name="connsiteY10-156" fmla="*/ 762000 h 1593850"/>
                  <a:gd name="connsiteX11-157" fmla="*/ 2447925 w 3346450"/>
                  <a:gd name="connsiteY11-158" fmla="*/ 727075 h 1593850"/>
                  <a:gd name="connsiteX12-159" fmla="*/ 2447925 w 3346450"/>
                  <a:gd name="connsiteY12-160" fmla="*/ 727075 h 1593850"/>
                  <a:gd name="connsiteX13-161" fmla="*/ 2422525 w 3346450"/>
                  <a:gd name="connsiteY13-162" fmla="*/ 727075 h 1593850"/>
                  <a:gd name="connsiteX14-163" fmla="*/ 2092325 w 3346450"/>
                  <a:gd name="connsiteY14-164" fmla="*/ 727075 h 1593850"/>
                  <a:gd name="connsiteX15-165" fmla="*/ 2092325 w 3346450"/>
                  <a:gd name="connsiteY15-166" fmla="*/ 673100 h 1593850"/>
                  <a:gd name="connsiteX16-167" fmla="*/ 2076450 w 3346450"/>
                  <a:gd name="connsiteY16-168" fmla="*/ 673100 h 1593850"/>
                  <a:gd name="connsiteX17-169" fmla="*/ 2076450 w 3346450"/>
                  <a:gd name="connsiteY17-170" fmla="*/ 619125 h 1593850"/>
                  <a:gd name="connsiteX18-171" fmla="*/ 1930400 w 3346450"/>
                  <a:gd name="connsiteY18-172" fmla="*/ 619125 h 1593850"/>
                  <a:gd name="connsiteX19-173" fmla="*/ 1930400 w 3346450"/>
                  <a:gd name="connsiteY19-174" fmla="*/ 600075 h 1593850"/>
                  <a:gd name="connsiteX20-175" fmla="*/ 1793875 w 3346450"/>
                  <a:gd name="connsiteY20-176" fmla="*/ 600075 h 1593850"/>
                  <a:gd name="connsiteX21-177" fmla="*/ 1793875 w 3346450"/>
                  <a:gd name="connsiteY21-178" fmla="*/ 574675 h 1593850"/>
                  <a:gd name="connsiteX22-179" fmla="*/ 1511300 w 3346450"/>
                  <a:gd name="connsiteY22-180" fmla="*/ 574675 h 1593850"/>
                  <a:gd name="connsiteX23-181" fmla="*/ 1511300 w 3346450"/>
                  <a:gd name="connsiteY23-182" fmla="*/ 555625 h 1593850"/>
                  <a:gd name="connsiteX24-183" fmla="*/ 1425575 w 3346450"/>
                  <a:gd name="connsiteY24-184" fmla="*/ 555625 h 1593850"/>
                  <a:gd name="connsiteX25-185" fmla="*/ 1425575 w 3346450"/>
                  <a:gd name="connsiteY25-186" fmla="*/ 527050 h 1593850"/>
                  <a:gd name="connsiteX26-187" fmla="*/ 1355725 w 3346450"/>
                  <a:gd name="connsiteY26-188" fmla="*/ 527050 h 1593850"/>
                  <a:gd name="connsiteX27-189" fmla="*/ 1355725 w 3346450"/>
                  <a:gd name="connsiteY27-190" fmla="*/ 511175 h 1593850"/>
                  <a:gd name="connsiteX28-191" fmla="*/ 1301750 w 3346450"/>
                  <a:gd name="connsiteY28-192" fmla="*/ 511175 h 1593850"/>
                  <a:gd name="connsiteX29-193" fmla="*/ 1301750 w 3346450"/>
                  <a:gd name="connsiteY29-194" fmla="*/ 495300 h 1593850"/>
                  <a:gd name="connsiteX30-195" fmla="*/ 1212850 w 3346450"/>
                  <a:gd name="connsiteY30-196" fmla="*/ 495300 h 1593850"/>
                  <a:gd name="connsiteX31-197" fmla="*/ 1212850 w 3346450"/>
                  <a:gd name="connsiteY31-198" fmla="*/ 454025 h 1593850"/>
                  <a:gd name="connsiteX32-199" fmla="*/ 1212850 w 3346450"/>
                  <a:gd name="connsiteY32-200" fmla="*/ 441325 h 1593850"/>
                  <a:gd name="connsiteX33-201" fmla="*/ 1152525 w 3346450"/>
                  <a:gd name="connsiteY33-202" fmla="*/ 441325 h 1593850"/>
                  <a:gd name="connsiteX34-203" fmla="*/ 1152525 w 3346450"/>
                  <a:gd name="connsiteY34-204" fmla="*/ 419100 h 1593850"/>
                  <a:gd name="connsiteX35-205" fmla="*/ 1152525 w 3346450"/>
                  <a:gd name="connsiteY35-206" fmla="*/ 419100 h 1593850"/>
                  <a:gd name="connsiteX36-207" fmla="*/ 1130300 w 3346450"/>
                  <a:gd name="connsiteY36-208" fmla="*/ 419100 h 1593850"/>
                  <a:gd name="connsiteX37-209" fmla="*/ 1130300 w 3346450"/>
                  <a:gd name="connsiteY37-210" fmla="*/ 403225 h 1593850"/>
                  <a:gd name="connsiteX38-211" fmla="*/ 1057275 w 3346450"/>
                  <a:gd name="connsiteY38-212" fmla="*/ 403225 h 1593850"/>
                  <a:gd name="connsiteX39-213" fmla="*/ 1057275 w 3346450"/>
                  <a:gd name="connsiteY39-214" fmla="*/ 390525 h 1593850"/>
                  <a:gd name="connsiteX40-215" fmla="*/ 933450 w 3346450"/>
                  <a:gd name="connsiteY40-216" fmla="*/ 390525 h 1593850"/>
                  <a:gd name="connsiteX41-217" fmla="*/ 933450 w 3346450"/>
                  <a:gd name="connsiteY41-218" fmla="*/ 352425 h 1593850"/>
                  <a:gd name="connsiteX42-219" fmla="*/ 889000 w 3346450"/>
                  <a:gd name="connsiteY42-220" fmla="*/ 352425 h 1593850"/>
                  <a:gd name="connsiteX43-221" fmla="*/ 889000 w 3346450"/>
                  <a:gd name="connsiteY43-222" fmla="*/ 314325 h 1593850"/>
                  <a:gd name="connsiteX44-223" fmla="*/ 704850 w 3346450"/>
                  <a:gd name="connsiteY44-224" fmla="*/ 314325 h 1593850"/>
                  <a:gd name="connsiteX45-225" fmla="*/ 704850 w 3346450"/>
                  <a:gd name="connsiteY45-226" fmla="*/ 295275 h 1593850"/>
                  <a:gd name="connsiteX46-227" fmla="*/ 622300 w 3346450"/>
                  <a:gd name="connsiteY46-228" fmla="*/ 295275 h 1593850"/>
                  <a:gd name="connsiteX47-229" fmla="*/ 622300 w 3346450"/>
                  <a:gd name="connsiteY47-230" fmla="*/ 263525 h 1593850"/>
                  <a:gd name="connsiteX48-231" fmla="*/ 555625 w 3346450"/>
                  <a:gd name="connsiteY48-232" fmla="*/ 263525 h 1593850"/>
                  <a:gd name="connsiteX49-233" fmla="*/ 555625 w 3346450"/>
                  <a:gd name="connsiteY49-234" fmla="*/ 247650 h 1593850"/>
                  <a:gd name="connsiteX50-235" fmla="*/ 495300 w 3346450"/>
                  <a:gd name="connsiteY50-236" fmla="*/ 247650 h 1593850"/>
                  <a:gd name="connsiteX51-237" fmla="*/ 469900 w 3346450"/>
                  <a:gd name="connsiteY51-238" fmla="*/ 209550 h 1593850"/>
                  <a:gd name="connsiteX52-239" fmla="*/ 425450 w 3346450"/>
                  <a:gd name="connsiteY52-240" fmla="*/ 209550 h 1593850"/>
                  <a:gd name="connsiteX53-241" fmla="*/ 425450 w 3346450"/>
                  <a:gd name="connsiteY53-242" fmla="*/ 193675 h 1593850"/>
                  <a:gd name="connsiteX54-243" fmla="*/ 346075 w 3346450"/>
                  <a:gd name="connsiteY54-244" fmla="*/ 193675 h 1593850"/>
                  <a:gd name="connsiteX55-245" fmla="*/ 346075 w 3346450"/>
                  <a:gd name="connsiteY55-246" fmla="*/ 158750 h 1593850"/>
                  <a:gd name="connsiteX56-247" fmla="*/ 292100 w 3346450"/>
                  <a:gd name="connsiteY56-248" fmla="*/ 158750 h 1593850"/>
                  <a:gd name="connsiteX57-249" fmla="*/ 292100 w 3346450"/>
                  <a:gd name="connsiteY57-250" fmla="*/ 136525 h 1593850"/>
                  <a:gd name="connsiteX58-251" fmla="*/ 203200 w 3346450"/>
                  <a:gd name="connsiteY58-252" fmla="*/ 136525 h 1593850"/>
                  <a:gd name="connsiteX59-253" fmla="*/ 203200 w 3346450"/>
                  <a:gd name="connsiteY59-254" fmla="*/ 69850 h 1593850"/>
                  <a:gd name="connsiteX60-255" fmla="*/ 79375 w 3346450"/>
                  <a:gd name="connsiteY60-256" fmla="*/ 69850 h 1593850"/>
                  <a:gd name="connsiteX61-257" fmla="*/ 79375 w 3346450"/>
                  <a:gd name="connsiteY61-258" fmla="*/ 53975 h 1593850"/>
                  <a:gd name="connsiteX62-259" fmla="*/ 73025 w 3346450"/>
                  <a:gd name="connsiteY62-260" fmla="*/ 57150 h 1593850"/>
                  <a:gd name="connsiteX63-261" fmla="*/ 73025 w 3346450"/>
                  <a:gd name="connsiteY63-262" fmla="*/ 38100 h 1593850"/>
                  <a:gd name="connsiteX64-263" fmla="*/ 53975 w 3346450"/>
                  <a:gd name="connsiteY64-264" fmla="*/ 38100 h 1593850"/>
                  <a:gd name="connsiteX65-265" fmla="*/ 53975 w 3346450"/>
                  <a:gd name="connsiteY65-266" fmla="*/ 0 h 1593850"/>
                  <a:gd name="connsiteX66-267" fmla="*/ 0 w 3346450"/>
                  <a:gd name="connsiteY66-268" fmla="*/ 0 h 1593850"/>
                  <a:gd name="connsiteX0-269" fmla="*/ 3346450 w 3346450"/>
                  <a:gd name="connsiteY0-270" fmla="*/ 1593850 h 1593850"/>
                  <a:gd name="connsiteX1-271" fmla="*/ 3346450 w 3346450"/>
                  <a:gd name="connsiteY1-272" fmla="*/ 1139825 h 1593850"/>
                  <a:gd name="connsiteX2-273" fmla="*/ 3089275 w 3346450"/>
                  <a:gd name="connsiteY2-274" fmla="*/ 1139825 h 1593850"/>
                  <a:gd name="connsiteX3-275" fmla="*/ 3089275 w 3346450"/>
                  <a:gd name="connsiteY3-276" fmla="*/ 1031875 h 1593850"/>
                  <a:gd name="connsiteX4-277" fmla="*/ 3035300 w 3346450"/>
                  <a:gd name="connsiteY4-278" fmla="*/ 1031875 h 1593850"/>
                  <a:gd name="connsiteX5-279" fmla="*/ 3035300 w 3346450"/>
                  <a:gd name="connsiteY5-280" fmla="*/ 908050 h 1593850"/>
                  <a:gd name="connsiteX6-281" fmla="*/ 2952750 w 3346450"/>
                  <a:gd name="connsiteY6-282" fmla="*/ 908050 h 1593850"/>
                  <a:gd name="connsiteX7-283" fmla="*/ 2952750 w 3346450"/>
                  <a:gd name="connsiteY7-284" fmla="*/ 822325 h 1593850"/>
                  <a:gd name="connsiteX8-285" fmla="*/ 2711450 w 3346450"/>
                  <a:gd name="connsiteY8-286" fmla="*/ 822325 h 1593850"/>
                  <a:gd name="connsiteX9-287" fmla="*/ 2711450 w 3346450"/>
                  <a:gd name="connsiteY9-288" fmla="*/ 762000 h 1593850"/>
                  <a:gd name="connsiteX10-289" fmla="*/ 2447925 w 3346450"/>
                  <a:gd name="connsiteY10-290" fmla="*/ 762000 h 1593850"/>
                  <a:gd name="connsiteX11-291" fmla="*/ 2447925 w 3346450"/>
                  <a:gd name="connsiteY11-292" fmla="*/ 727075 h 1593850"/>
                  <a:gd name="connsiteX12-293" fmla="*/ 2447925 w 3346450"/>
                  <a:gd name="connsiteY12-294" fmla="*/ 727075 h 1593850"/>
                  <a:gd name="connsiteX13-295" fmla="*/ 2422525 w 3346450"/>
                  <a:gd name="connsiteY13-296" fmla="*/ 727075 h 1593850"/>
                  <a:gd name="connsiteX14-297" fmla="*/ 2092325 w 3346450"/>
                  <a:gd name="connsiteY14-298" fmla="*/ 727075 h 1593850"/>
                  <a:gd name="connsiteX15-299" fmla="*/ 2092325 w 3346450"/>
                  <a:gd name="connsiteY15-300" fmla="*/ 673100 h 1593850"/>
                  <a:gd name="connsiteX16-301" fmla="*/ 2076450 w 3346450"/>
                  <a:gd name="connsiteY16-302" fmla="*/ 673100 h 1593850"/>
                  <a:gd name="connsiteX17-303" fmla="*/ 2076450 w 3346450"/>
                  <a:gd name="connsiteY17-304" fmla="*/ 619125 h 1593850"/>
                  <a:gd name="connsiteX18-305" fmla="*/ 1930400 w 3346450"/>
                  <a:gd name="connsiteY18-306" fmla="*/ 619125 h 1593850"/>
                  <a:gd name="connsiteX19-307" fmla="*/ 1930400 w 3346450"/>
                  <a:gd name="connsiteY19-308" fmla="*/ 600075 h 1593850"/>
                  <a:gd name="connsiteX20-309" fmla="*/ 1793875 w 3346450"/>
                  <a:gd name="connsiteY20-310" fmla="*/ 600075 h 1593850"/>
                  <a:gd name="connsiteX21-311" fmla="*/ 1793875 w 3346450"/>
                  <a:gd name="connsiteY21-312" fmla="*/ 574675 h 1593850"/>
                  <a:gd name="connsiteX22-313" fmla="*/ 1511300 w 3346450"/>
                  <a:gd name="connsiteY22-314" fmla="*/ 574675 h 1593850"/>
                  <a:gd name="connsiteX23-315" fmla="*/ 1511300 w 3346450"/>
                  <a:gd name="connsiteY23-316" fmla="*/ 555625 h 1593850"/>
                  <a:gd name="connsiteX24-317" fmla="*/ 1425575 w 3346450"/>
                  <a:gd name="connsiteY24-318" fmla="*/ 555625 h 1593850"/>
                  <a:gd name="connsiteX25-319" fmla="*/ 1425575 w 3346450"/>
                  <a:gd name="connsiteY25-320" fmla="*/ 527050 h 1593850"/>
                  <a:gd name="connsiteX26-321" fmla="*/ 1355725 w 3346450"/>
                  <a:gd name="connsiteY26-322" fmla="*/ 527050 h 1593850"/>
                  <a:gd name="connsiteX27-323" fmla="*/ 1355725 w 3346450"/>
                  <a:gd name="connsiteY27-324" fmla="*/ 511175 h 1593850"/>
                  <a:gd name="connsiteX28-325" fmla="*/ 1301750 w 3346450"/>
                  <a:gd name="connsiteY28-326" fmla="*/ 511175 h 1593850"/>
                  <a:gd name="connsiteX29-327" fmla="*/ 1301750 w 3346450"/>
                  <a:gd name="connsiteY29-328" fmla="*/ 495300 h 1593850"/>
                  <a:gd name="connsiteX30-329" fmla="*/ 1212850 w 3346450"/>
                  <a:gd name="connsiteY30-330" fmla="*/ 495300 h 1593850"/>
                  <a:gd name="connsiteX31-331" fmla="*/ 1212850 w 3346450"/>
                  <a:gd name="connsiteY31-332" fmla="*/ 454025 h 1593850"/>
                  <a:gd name="connsiteX32-333" fmla="*/ 1212850 w 3346450"/>
                  <a:gd name="connsiteY32-334" fmla="*/ 441325 h 1593850"/>
                  <a:gd name="connsiteX33-335" fmla="*/ 1152525 w 3346450"/>
                  <a:gd name="connsiteY33-336" fmla="*/ 441325 h 1593850"/>
                  <a:gd name="connsiteX34-337" fmla="*/ 1152525 w 3346450"/>
                  <a:gd name="connsiteY34-338" fmla="*/ 419100 h 1593850"/>
                  <a:gd name="connsiteX35-339" fmla="*/ 1152525 w 3346450"/>
                  <a:gd name="connsiteY35-340" fmla="*/ 419100 h 1593850"/>
                  <a:gd name="connsiteX36-341" fmla="*/ 1130300 w 3346450"/>
                  <a:gd name="connsiteY36-342" fmla="*/ 419100 h 1593850"/>
                  <a:gd name="connsiteX37-343" fmla="*/ 1130300 w 3346450"/>
                  <a:gd name="connsiteY37-344" fmla="*/ 403225 h 1593850"/>
                  <a:gd name="connsiteX38-345" fmla="*/ 1057275 w 3346450"/>
                  <a:gd name="connsiteY38-346" fmla="*/ 403225 h 1593850"/>
                  <a:gd name="connsiteX39-347" fmla="*/ 1057275 w 3346450"/>
                  <a:gd name="connsiteY39-348" fmla="*/ 390525 h 1593850"/>
                  <a:gd name="connsiteX40-349" fmla="*/ 933450 w 3346450"/>
                  <a:gd name="connsiteY40-350" fmla="*/ 390525 h 1593850"/>
                  <a:gd name="connsiteX41-351" fmla="*/ 933450 w 3346450"/>
                  <a:gd name="connsiteY41-352" fmla="*/ 352425 h 1593850"/>
                  <a:gd name="connsiteX42-353" fmla="*/ 889000 w 3346450"/>
                  <a:gd name="connsiteY42-354" fmla="*/ 352425 h 1593850"/>
                  <a:gd name="connsiteX43-355" fmla="*/ 889000 w 3346450"/>
                  <a:gd name="connsiteY43-356" fmla="*/ 314325 h 1593850"/>
                  <a:gd name="connsiteX44-357" fmla="*/ 704850 w 3346450"/>
                  <a:gd name="connsiteY44-358" fmla="*/ 314325 h 1593850"/>
                  <a:gd name="connsiteX45-359" fmla="*/ 704850 w 3346450"/>
                  <a:gd name="connsiteY45-360" fmla="*/ 295275 h 1593850"/>
                  <a:gd name="connsiteX46-361" fmla="*/ 622300 w 3346450"/>
                  <a:gd name="connsiteY46-362" fmla="*/ 295275 h 1593850"/>
                  <a:gd name="connsiteX47-363" fmla="*/ 622300 w 3346450"/>
                  <a:gd name="connsiteY47-364" fmla="*/ 263525 h 1593850"/>
                  <a:gd name="connsiteX48-365" fmla="*/ 555625 w 3346450"/>
                  <a:gd name="connsiteY48-366" fmla="*/ 263525 h 1593850"/>
                  <a:gd name="connsiteX49-367" fmla="*/ 555625 w 3346450"/>
                  <a:gd name="connsiteY49-368" fmla="*/ 247650 h 1593850"/>
                  <a:gd name="connsiteX50-369" fmla="*/ 495300 w 3346450"/>
                  <a:gd name="connsiteY50-370" fmla="*/ 247650 h 1593850"/>
                  <a:gd name="connsiteX51-371" fmla="*/ 469900 w 3346450"/>
                  <a:gd name="connsiteY51-372" fmla="*/ 209550 h 1593850"/>
                  <a:gd name="connsiteX52-373" fmla="*/ 425450 w 3346450"/>
                  <a:gd name="connsiteY52-374" fmla="*/ 209550 h 1593850"/>
                  <a:gd name="connsiteX53-375" fmla="*/ 425450 w 3346450"/>
                  <a:gd name="connsiteY53-376" fmla="*/ 193675 h 1593850"/>
                  <a:gd name="connsiteX54-377" fmla="*/ 346075 w 3346450"/>
                  <a:gd name="connsiteY54-378" fmla="*/ 193675 h 1593850"/>
                  <a:gd name="connsiteX55-379" fmla="*/ 346075 w 3346450"/>
                  <a:gd name="connsiteY55-380" fmla="*/ 158750 h 1593850"/>
                  <a:gd name="connsiteX56-381" fmla="*/ 292100 w 3346450"/>
                  <a:gd name="connsiteY56-382" fmla="*/ 158750 h 1593850"/>
                  <a:gd name="connsiteX57-383" fmla="*/ 292100 w 3346450"/>
                  <a:gd name="connsiteY57-384" fmla="*/ 136525 h 1593850"/>
                  <a:gd name="connsiteX58-385" fmla="*/ 203200 w 3346450"/>
                  <a:gd name="connsiteY58-386" fmla="*/ 136525 h 1593850"/>
                  <a:gd name="connsiteX59-387" fmla="*/ 203200 w 3346450"/>
                  <a:gd name="connsiteY59-388" fmla="*/ 69850 h 1593850"/>
                  <a:gd name="connsiteX60-389" fmla="*/ 79375 w 3346450"/>
                  <a:gd name="connsiteY60-390" fmla="*/ 69850 h 1593850"/>
                  <a:gd name="connsiteX61-391" fmla="*/ 79375 w 3346450"/>
                  <a:gd name="connsiteY61-392" fmla="*/ 53975 h 1593850"/>
                  <a:gd name="connsiteX62-393" fmla="*/ 73025 w 3346450"/>
                  <a:gd name="connsiteY62-394" fmla="*/ 38100 h 1593850"/>
                  <a:gd name="connsiteX63-395" fmla="*/ 53975 w 3346450"/>
                  <a:gd name="connsiteY63-396" fmla="*/ 38100 h 1593850"/>
                  <a:gd name="connsiteX64-397" fmla="*/ 53975 w 3346450"/>
                  <a:gd name="connsiteY64-398" fmla="*/ 0 h 1593850"/>
                  <a:gd name="connsiteX65-399" fmla="*/ 0 w 3346450"/>
                  <a:gd name="connsiteY65-400" fmla="*/ 0 h 1593850"/>
                  <a:gd name="connsiteX0-401" fmla="*/ 3346450 w 3346450"/>
                  <a:gd name="connsiteY0-402" fmla="*/ 1593850 h 1593850"/>
                  <a:gd name="connsiteX1-403" fmla="*/ 3346450 w 3346450"/>
                  <a:gd name="connsiteY1-404" fmla="*/ 1139825 h 1593850"/>
                  <a:gd name="connsiteX2-405" fmla="*/ 3089275 w 3346450"/>
                  <a:gd name="connsiteY2-406" fmla="*/ 1139825 h 1593850"/>
                  <a:gd name="connsiteX3-407" fmla="*/ 3089275 w 3346450"/>
                  <a:gd name="connsiteY3-408" fmla="*/ 1031875 h 1593850"/>
                  <a:gd name="connsiteX4-409" fmla="*/ 3035300 w 3346450"/>
                  <a:gd name="connsiteY4-410" fmla="*/ 1031875 h 1593850"/>
                  <a:gd name="connsiteX5-411" fmla="*/ 3035300 w 3346450"/>
                  <a:gd name="connsiteY5-412" fmla="*/ 908050 h 1593850"/>
                  <a:gd name="connsiteX6-413" fmla="*/ 2952750 w 3346450"/>
                  <a:gd name="connsiteY6-414" fmla="*/ 908050 h 1593850"/>
                  <a:gd name="connsiteX7-415" fmla="*/ 2952750 w 3346450"/>
                  <a:gd name="connsiteY7-416" fmla="*/ 822325 h 1593850"/>
                  <a:gd name="connsiteX8-417" fmla="*/ 2711450 w 3346450"/>
                  <a:gd name="connsiteY8-418" fmla="*/ 822325 h 1593850"/>
                  <a:gd name="connsiteX9-419" fmla="*/ 2711450 w 3346450"/>
                  <a:gd name="connsiteY9-420" fmla="*/ 762000 h 1593850"/>
                  <a:gd name="connsiteX10-421" fmla="*/ 2447925 w 3346450"/>
                  <a:gd name="connsiteY10-422" fmla="*/ 762000 h 1593850"/>
                  <a:gd name="connsiteX11-423" fmla="*/ 2447925 w 3346450"/>
                  <a:gd name="connsiteY11-424" fmla="*/ 727075 h 1593850"/>
                  <a:gd name="connsiteX12-425" fmla="*/ 2447925 w 3346450"/>
                  <a:gd name="connsiteY12-426" fmla="*/ 727075 h 1593850"/>
                  <a:gd name="connsiteX13-427" fmla="*/ 2422525 w 3346450"/>
                  <a:gd name="connsiteY13-428" fmla="*/ 727075 h 1593850"/>
                  <a:gd name="connsiteX14-429" fmla="*/ 2092325 w 3346450"/>
                  <a:gd name="connsiteY14-430" fmla="*/ 727075 h 1593850"/>
                  <a:gd name="connsiteX15-431" fmla="*/ 2092325 w 3346450"/>
                  <a:gd name="connsiteY15-432" fmla="*/ 673100 h 1593850"/>
                  <a:gd name="connsiteX16-433" fmla="*/ 2076450 w 3346450"/>
                  <a:gd name="connsiteY16-434" fmla="*/ 673100 h 1593850"/>
                  <a:gd name="connsiteX17-435" fmla="*/ 2076450 w 3346450"/>
                  <a:gd name="connsiteY17-436" fmla="*/ 619125 h 1593850"/>
                  <a:gd name="connsiteX18-437" fmla="*/ 1930400 w 3346450"/>
                  <a:gd name="connsiteY18-438" fmla="*/ 619125 h 1593850"/>
                  <a:gd name="connsiteX19-439" fmla="*/ 1930400 w 3346450"/>
                  <a:gd name="connsiteY19-440" fmla="*/ 600075 h 1593850"/>
                  <a:gd name="connsiteX20-441" fmla="*/ 1793875 w 3346450"/>
                  <a:gd name="connsiteY20-442" fmla="*/ 600075 h 1593850"/>
                  <a:gd name="connsiteX21-443" fmla="*/ 1793875 w 3346450"/>
                  <a:gd name="connsiteY21-444" fmla="*/ 574675 h 1593850"/>
                  <a:gd name="connsiteX22-445" fmla="*/ 1511300 w 3346450"/>
                  <a:gd name="connsiteY22-446" fmla="*/ 574675 h 1593850"/>
                  <a:gd name="connsiteX23-447" fmla="*/ 1511300 w 3346450"/>
                  <a:gd name="connsiteY23-448" fmla="*/ 555625 h 1593850"/>
                  <a:gd name="connsiteX24-449" fmla="*/ 1425575 w 3346450"/>
                  <a:gd name="connsiteY24-450" fmla="*/ 555625 h 1593850"/>
                  <a:gd name="connsiteX25-451" fmla="*/ 1425575 w 3346450"/>
                  <a:gd name="connsiteY25-452" fmla="*/ 527050 h 1593850"/>
                  <a:gd name="connsiteX26-453" fmla="*/ 1355725 w 3346450"/>
                  <a:gd name="connsiteY26-454" fmla="*/ 527050 h 1593850"/>
                  <a:gd name="connsiteX27-455" fmla="*/ 1355725 w 3346450"/>
                  <a:gd name="connsiteY27-456" fmla="*/ 511175 h 1593850"/>
                  <a:gd name="connsiteX28-457" fmla="*/ 1301750 w 3346450"/>
                  <a:gd name="connsiteY28-458" fmla="*/ 511175 h 1593850"/>
                  <a:gd name="connsiteX29-459" fmla="*/ 1301750 w 3346450"/>
                  <a:gd name="connsiteY29-460" fmla="*/ 495300 h 1593850"/>
                  <a:gd name="connsiteX30-461" fmla="*/ 1212850 w 3346450"/>
                  <a:gd name="connsiteY30-462" fmla="*/ 495300 h 1593850"/>
                  <a:gd name="connsiteX31-463" fmla="*/ 1212850 w 3346450"/>
                  <a:gd name="connsiteY31-464" fmla="*/ 454025 h 1593850"/>
                  <a:gd name="connsiteX32-465" fmla="*/ 1212850 w 3346450"/>
                  <a:gd name="connsiteY32-466" fmla="*/ 441325 h 1593850"/>
                  <a:gd name="connsiteX33-467" fmla="*/ 1152525 w 3346450"/>
                  <a:gd name="connsiteY33-468" fmla="*/ 441325 h 1593850"/>
                  <a:gd name="connsiteX34-469" fmla="*/ 1152525 w 3346450"/>
                  <a:gd name="connsiteY34-470" fmla="*/ 419100 h 1593850"/>
                  <a:gd name="connsiteX35-471" fmla="*/ 1152525 w 3346450"/>
                  <a:gd name="connsiteY35-472" fmla="*/ 419100 h 1593850"/>
                  <a:gd name="connsiteX36-473" fmla="*/ 1130300 w 3346450"/>
                  <a:gd name="connsiteY36-474" fmla="*/ 419100 h 1593850"/>
                  <a:gd name="connsiteX37-475" fmla="*/ 1130300 w 3346450"/>
                  <a:gd name="connsiteY37-476" fmla="*/ 403225 h 1593850"/>
                  <a:gd name="connsiteX38-477" fmla="*/ 1057275 w 3346450"/>
                  <a:gd name="connsiteY38-478" fmla="*/ 403225 h 1593850"/>
                  <a:gd name="connsiteX39-479" fmla="*/ 1057275 w 3346450"/>
                  <a:gd name="connsiteY39-480" fmla="*/ 390525 h 1593850"/>
                  <a:gd name="connsiteX40-481" fmla="*/ 933450 w 3346450"/>
                  <a:gd name="connsiteY40-482" fmla="*/ 390525 h 1593850"/>
                  <a:gd name="connsiteX41-483" fmla="*/ 933450 w 3346450"/>
                  <a:gd name="connsiteY41-484" fmla="*/ 352425 h 1593850"/>
                  <a:gd name="connsiteX42-485" fmla="*/ 889000 w 3346450"/>
                  <a:gd name="connsiteY42-486" fmla="*/ 352425 h 1593850"/>
                  <a:gd name="connsiteX43-487" fmla="*/ 889000 w 3346450"/>
                  <a:gd name="connsiteY43-488" fmla="*/ 314325 h 1593850"/>
                  <a:gd name="connsiteX44-489" fmla="*/ 704850 w 3346450"/>
                  <a:gd name="connsiteY44-490" fmla="*/ 314325 h 1593850"/>
                  <a:gd name="connsiteX45-491" fmla="*/ 704850 w 3346450"/>
                  <a:gd name="connsiteY45-492" fmla="*/ 295275 h 1593850"/>
                  <a:gd name="connsiteX46-493" fmla="*/ 622300 w 3346450"/>
                  <a:gd name="connsiteY46-494" fmla="*/ 295275 h 1593850"/>
                  <a:gd name="connsiteX47-495" fmla="*/ 622300 w 3346450"/>
                  <a:gd name="connsiteY47-496" fmla="*/ 263525 h 1593850"/>
                  <a:gd name="connsiteX48-497" fmla="*/ 555625 w 3346450"/>
                  <a:gd name="connsiteY48-498" fmla="*/ 263525 h 1593850"/>
                  <a:gd name="connsiteX49-499" fmla="*/ 555625 w 3346450"/>
                  <a:gd name="connsiteY49-500" fmla="*/ 247650 h 1593850"/>
                  <a:gd name="connsiteX50-501" fmla="*/ 495300 w 3346450"/>
                  <a:gd name="connsiteY50-502" fmla="*/ 247650 h 1593850"/>
                  <a:gd name="connsiteX51-503" fmla="*/ 469900 w 3346450"/>
                  <a:gd name="connsiteY51-504" fmla="*/ 209550 h 1593850"/>
                  <a:gd name="connsiteX52-505" fmla="*/ 425450 w 3346450"/>
                  <a:gd name="connsiteY52-506" fmla="*/ 209550 h 1593850"/>
                  <a:gd name="connsiteX53-507" fmla="*/ 425450 w 3346450"/>
                  <a:gd name="connsiteY53-508" fmla="*/ 193675 h 1593850"/>
                  <a:gd name="connsiteX54-509" fmla="*/ 346075 w 3346450"/>
                  <a:gd name="connsiteY54-510" fmla="*/ 193675 h 1593850"/>
                  <a:gd name="connsiteX55-511" fmla="*/ 346075 w 3346450"/>
                  <a:gd name="connsiteY55-512" fmla="*/ 158750 h 1593850"/>
                  <a:gd name="connsiteX56-513" fmla="*/ 292100 w 3346450"/>
                  <a:gd name="connsiteY56-514" fmla="*/ 158750 h 1593850"/>
                  <a:gd name="connsiteX57-515" fmla="*/ 292100 w 3346450"/>
                  <a:gd name="connsiteY57-516" fmla="*/ 136525 h 1593850"/>
                  <a:gd name="connsiteX58-517" fmla="*/ 203200 w 3346450"/>
                  <a:gd name="connsiteY58-518" fmla="*/ 136525 h 1593850"/>
                  <a:gd name="connsiteX59-519" fmla="*/ 203200 w 3346450"/>
                  <a:gd name="connsiteY59-520" fmla="*/ 69850 h 1593850"/>
                  <a:gd name="connsiteX60-521" fmla="*/ 79375 w 3346450"/>
                  <a:gd name="connsiteY60-522" fmla="*/ 69850 h 1593850"/>
                  <a:gd name="connsiteX61-523" fmla="*/ 79375 w 3346450"/>
                  <a:gd name="connsiteY61-524" fmla="*/ 53975 h 1593850"/>
                  <a:gd name="connsiteX62-525" fmla="*/ 82550 w 3346450"/>
                  <a:gd name="connsiteY62-526" fmla="*/ 41275 h 1593850"/>
                  <a:gd name="connsiteX63-527" fmla="*/ 53975 w 3346450"/>
                  <a:gd name="connsiteY63-528" fmla="*/ 38100 h 1593850"/>
                  <a:gd name="connsiteX64-529" fmla="*/ 53975 w 3346450"/>
                  <a:gd name="connsiteY64-530" fmla="*/ 0 h 1593850"/>
                  <a:gd name="connsiteX65-531" fmla="*/ 0 w 3346450"/>
                  <a:gd name="connsiteY65-532" fmla="*/ 0 h 1593850"/>
                  <a:gd name="connsiteX0-533" fmla="*/ 3346450 w 3346450"/>
                  <a:gd name="connsiteY0-534" fmla="*/ 1593850 h 1593850"/>
                  <a:gd name="connsiteX1-535" fmla="*/ 3346450 w 3346450"/>
                  <a:gd name="connsiteY1-536" fmla="*/ 1139825 h 1593850"/>
                  <a:gd name="connsiteX2-537" fmla="*/ 3089275 w 3346450"/>
                  <a:gd name="connsiteY2-538" fmla="*/ 1139825 h 1593850"/>
                  <a:gd name="connsiteX3-539" fmla="*/ 3089275 w 3346450"/>
                  <a:gd name="connsiteY3-540" fmla="*/ 1031875 h 1593850"/>
                  <a:gd name="connsiteX4-541" fmla="*/ 3035300 w 3346450"/>
                  <a:gd name="connsiteY4-542" fmla="*/ 1031875 h 1593850"/>
                  <a:gd name="connsiteX5-543" fmla="*/ 3035300 w 3346450"/>
                  <a:gd name="connsiteY5-544" fmla="*/ 908050 h 1593850"/>
                  <a:gd name="connsiteX6-545" fmla="*/ 2952750 w 3346450"/>
                  <a:gd name="connsiteY6-546" fmla="*/ 908050 h 1593850"/>
                  <a:gd name="connsiteX7-547" fmla="*/ 2952750 w 3346450"/>
                  <a:gd name="connsiteY7-548" fmla="*/ 822325 h 1593850"/>
                  <a:gd name="connsiteX8-549" fmla="*/ 2711450 w 3346450"/>
                  <a:gd name="connsiteY8-550" fmla="*/ 822325 h 1593850"/>
                  <a:gd name="connsiteX9-551" fmla="*/ 2711450 w 3346450"/>
                  <a:gd name="connsiteY9-552" fmla="*/ 762000 h 1593850"/>
                  <a:gd name="connsiteX10-553" fmla="*/ 2447925 w 3346450"/>
                  <a:gd name="connsiteY10-554" fmla="*/ 762000 h 1593850"/>
                  <a:gd name="connsiteX11-555" fmla="*/ 2447925 w 3346450"/>
                  <a:gd name="connsiteY11-556" fmla="*/ 727075 h 1593850"/>
                  <a:gd name="connsiteX12-557" fmla="*/ 2447925 w 3346450"/>
                  <a:gd name="connsiteY12-558" fmla="*/ 727075 h 1593850"/>
                  <a:gd name="connsiteX13-559" fmla="*/ 2422525 w 3346450"/>
                  <a:gd name="connsiteY13-560" fmla="*/ 727075 h 1593850"/>
                  <a:gd name="connsiteX14-561" fmla="*/ 2092325 w 3346450"/>
                  <a:gd name="connsiteY14-562" fmla="*/ 727075 h 1593850"/>
                  <a:gd name="connsiteX15-563" fmla="*/ 2092325 w 3346450"/>
                  <a:gd name="connsiteY15-564" fmla="*/ 673100 h 1593850"/>
                  <a:gd name="connsiteX16-565" fmla="*/ 2076450 w 3346450"/>
                  <a:gd name="connsiteY16-566" fmla="*/ 673100 h 1593850"/>
                  <a:gd name="connsiteX17-567" fmla="*/ 2076450 w 3346450"/>
                  <a:gd name="connsiteY17-568" fmla="*/ 619125 h 1593850"/>
                  <a:gd name="connsiteX18-569" fmla="*/ 1930400 w 3346450"/>
                  <a:gd name="connsiteY18-570" fmla="*/ 619125 h 1593850"/>
                  <a:gd name="connsiteX19-571" fmla="*/ 1930400 w 3346450"/>
                  <a:gd name="connsiteY19-572" fmla="*/ 600075 h 1593850"/>
                  <a:gd name="connsiteX20-573" fmla="*/ 1793875 w 3346450"/>
                  <a:gd name="connsiteY20-574" fmla="*/ 600075 h 1593850"/>
                  <a:gd name="connsiteX21-575" fmla="*/ 1793875 w 3346450"/>
                  <a:gd name="connsiteY21-576" fmla="*/ 574675 h 1593850"/>
                  <a:gd name="connsiteX22-577" fmla="*/ 1511300 w 3346450"/>
                  <a:gd name="connsiteY22-578" fmla="*/ 574675 h 1593850"/>
                  <a:gd name="connsiteX23-579" fmla="*/ 1511300 w 3346450"/>
                  <a:gd name="connsiteY23-580" fmla="*/ 555625 h 1593850"/>
                  <a:gd name="connsiteX24-581" fmla="*/ 1425575 w 3346450"/>
                  <a:gd name="connsiteY24-582" fmla="*/ 555625 h 1593850"/>
                  <a:gd name="connsiteX25-583" fmla="*/ 1425575 w 3346450"/>
                  <a:gd name="connsiteY25-584" fmla="*/ 527050 h 1593850"/>
                  <a:gd name="connsiteX26-585" fmla="*/ 1355725 w 3346450"/>
                  <a:gd name="connsiteY26-586" fmla="*/ 527050 h 1593850"/>
                  <a:gd name="connsiteX27-587" fmla="*/ 1355725 w 3346450"/>
                  <a:gd name="connsiteY27-588" fmla="*/ 511175 h 1593850"/>
                  <a:gd name="connsiteX28-589" fmla="*/ 1301750 w 3346450"/>
                  <a:gd name="connsiteY28-590" fmla="*/ 511175 h 1593850"/>
                  <a:gd name="connsiteX29-591" fmla="*/ 1301750 w 3346450"/>
                  <a:gd name="connsiteY29-592" fmla="*/ 495300 h 1593850"/>
                  <a:gd name="connsiteX30-593" fmla="*/ 1212850 w 3346450"/>
                  <a:gd name="connsiteY30-594" fmla="*/ 495300 h 1593850"/>
                  <a:gd name="connsiteX31-595" fmla="*/ 1212850 w 3346450"/>
                  <a:gd name="connsiteY31-596" fmla="*/ 454025 h 1593850"/>
                  <a:gd name="connsiteX32-597" fmla="*/ 1212850 w 3346450"/>
                  <a:gd name="connsiteY32-598" fmla="*/ 441325 h 1593850"/>
                  <a:gd name="connsiteX33-599" fmla="*/ 1152525 w 3346450"/>
                  <a:gd name="connsiteY33-600" fmla="*/ 441325 h 1593850"/>
                  <a:gd name="connsiteX34-601" fmla="*/ 1152525 w 3346450"/>
                  <a:gd name="connsiteY34-602" fmla="*/ 419100 h 1593850"/>
                  <a:gd name="connsiteX35-603" fmla="*/ 1152525 w 3346450"/>
                  <a:gd name="connsiteY35-604" fmla="*/ 419100 h 1593850"/>
                  <a:gd name="connsiteX36-605" fmla="*/ 1130300 w 3346450"/>
                  <a:gd name="connsiteY36-606" fmla="*/ 419100 h 1593850"/>
                  <a:gd name="connsiteX37-607" fmla="*/ 1130300 w 3346450"/>
                  <a:gd name="connsiteY37-608" fmla="*/ 403225 h 1593850"/>
                  <a:gd name="connsiteX38-609" fmla="*/ 1057275 w 3346450"/>
                  <a:gd name="connsiteY38-610" fmla="*/ 403225 h 1593850"/>
                  <a:gd name="connsiteX39-611" fmla="*/ 1057275 w 3346450"/>
                  <a:gd name="connsiteY39-612" fmla="*/ 390525 h 1593850"/>
                  <a:gd name="connsiteX40-613" fmla="*/ 933450 w 3346450"/>
                  <a:gd name="connsiteY40-614" fmla="*/ 390525 h 1593850"/>
                  <a:gd name="connsiteX41-615" fmla="*/ 933450 w 3346450"/>
                  <a:gd name="connsiteY41-616" fmla="*/ 352425 h 1593850"/>
                  <a:gd name="connsiteX42-617" fmla="*/ 889000 w 3346450"/>
                  <a:gd name="connsiteY42-618" fmla="*/ 352425 h 1593850"/>
                  <a:gd name="connsiteX43-619" fmla="*/ 889000 w 3346450"/>
                  <a:gd name="connsiteY43-620" fmla="*/ 314325 h 1593850"/>
                  <a:gd name="connsiteX44-621" fmla="*/ 704850 w 3346450"/>
                  <a:gd name="connsiteY44-622" fmla="*/ 314325 h 1593850"/>
                  <a:gd name="connsiteX45-623" fmla="*/ 704850 w 3346450"/>
                  <a:gd name="connsiteY45-624" fmla="*/ 295275 h 1593850"/>
                  <a:gd name="connsiteX46-625" fmla="*/ 622300 w 3346450"/>
                  <a:gd name="connsiteY46-626" fmla="*/ 295275 h 1593850"/>
                  <a:gd name="connsiteX47-627" fmla="*/ 622300 w 3346450"/>
                  <a:gd name="connsiteY47-628" fmla="*/ 263525 h 1593850"/>
                  <a:gd name="connsiteX48-629" fmla="*/ 555625 w 3346450"/>
                  <a:gd name="connsiteY48-630" fmla="*/ 263525 h 1593850"/>
                  <a:gd name="connsiteX49-631" fmla="*/ 555625 w 3346450"/>
                  <a:gd name="connsiteY49-632" fmla="*/ 247650 h 1593850"/>
                  <a:gd name="connsiteX50-633" fmla="*/ 495300 w 3346450"/>
                  <a:gd name="connsiteY50-634" fmla="*/ 247650 h 1593850"/>
                  <a:gd name="connsiteX51-635" fmla="*/ 469900 w 3346450"/>
                  <a:gd name="connsiteY51-636" fmla="*/ 209550 h 1593850"/>
                  <a:gd name="connsiteX52-637" fmla="*/ 425450 w 3346450"/>
                  <a:gd name="connsiteY52-638" fmla="*/ 209550 h 1593850"/>
                  <a:gd name="connsiteX53-639" fmla="*/ 425450 w 3346450"/>
                  <a:gd name="connsiteY53-640" fmla="*/ 193675 h 1593850"/>
                  <a:gd name="connsiteX54-641" fmla="*/ 346075 w 3346450"/>
                  <a:gd name="connsiteY54-642" fmla="*/ 193675 h 1593850"/>
                  <a:gd name="connsiteX55-643" fmla="*/ 346075 w 3346450"/>
                  <a:gd name="connsiteY55-644" fmla="*/ 158750 h 1593850"/>
                  <a:gd name="connsiteX56-645" fmla="*/ 292100 w 3346450"/>
                  <a:gd name="connsiteY56-646" fmla="*/ 158750 h 1593850"/>
                  <a:gd name="connsiteX57-647" fmla="*/ 292100 w 3346450"/>
                  <a:gd name="connsiteY57-648" fmla="*/ 136525 h 1593850"/>
                  <a:gd name="connsiteX58-649" fmla="*/ 203200 w 3346450"/>
                  <a:gd name="connsiteY58-650" fmla="*/ 136525 h 1593850"/>
                  <a:gd name="connsiteX59-651" fmla="*/ 203200 w 3346450"/>
                  <a:gd name="connsiteY59-652" fmla="*/ 69850 h 1593850"/>
                  <a:gd name="connsiteX60-653" fmla="*/ 79375 w 3346450"/>
                  <a:gd name="connsiteY60-654" fmla="*/ 69850 h 1593850"/>
                  <a:gd name="connsiteX61-655" fmla="*/ 79375 w 3346450"/>
                  <a:gd name="connsiteY61-656" fmla="*/ 53975 h 1593850"/>
                  <a:gd name="connsiteX62-657" fmla="*/ 73025 w 3346450"/>
                  <a:gd name="connsiteY62-658" fmla="*/ 38100 h 1593850"/>
                  <a:gd name="connsiteX63-659" fmla="*/ 53975 w 3346450"/>
                  <a:gd name="connsiteY63-660" fmla="*/ 38100 h 1593850"/>
                  <a:gd name="connsiteX64-661" fmla="*/ 53975 w 3346450"/>
                  <a:gd name="connsiteY64-662" fmla="*/ 0 h 1593850"/>
                  <a:gd name="connsiteX65-663" fmla="*/ 0 w 3346450"/>
                  <a:gd name="connsiteY65-664" fmla="*/ 0 h 15938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  <a:cxn ang="0">
                    <a:pos x="connsiteX37-75" y="connsiteY37-76"/>
                  </a:cxn>
                  <a:cxn ang="0">
                    <a:pos x="connsiteX38-77" y="connsiteY38-78"/>
                  </a:cxn>
                  <a:cxn ang="0">
                    <a:pos x="connsiteX39-79" y="connsiteY39-80"/>
                  </a:cxn>
                  <a:cxn ang="0">
                    <a:pos x="connsiteX40-81" y="connsiteY40-82"/>
                  </a:cxn>
                  <a:cxn ang="0">
                    <a:pos x="connsiteX41-83" y="connsiteY41-84"/>
                  </a:cxn>
                  <a:cxn ang="0">
                    <a:pos x="connsiteX42-85" y="connsiteY42-86"/>
                  </a:cxn>
                  <a:cxn ang="0">
                    <a:pos x="connsiteX43-87" y="connsiteY43-88"/>
                  </a:cxn>
                  <a:cxn ang="0">
                    <a:pos x="connsiteX44-89" y="connsiteY44-90"/>
                  </a:cxn>
                  <a:cxn ang="0">
                    <a:pos x="connsiteX45-91" y="connsiteY45-92"/>
                  </a:cxn>
                  <a:cxn ang="0">
                    <a:pos x="connsiteX46-93" y="connsiteY46-94"/>
                  </a:cxn>
                  <a:cxn ang="0">
                    <a:pos x="connsiteX47-95" y="connsiteY47-96"/>
                  </a:cxn>
                  <a:cxn ang="0">
                    <a:pos x="connsiteX48-97" y="connsiteY48-98"/>
                  </a:cxn>
                  <a:cxn ang="0">
                    <a:pos x="connsiteX49-99" y="connsiteY49-100"/>
                  </a:cxn>
                  <a:cxn ang="0">
                    <a:pos x="connsiteX50-101" y="connsiteY50-102"/>
                  </a:cxn>
                  <a:cxn ang="0">
                    <a:pos x="connsiteX51-103" y="connsiteY51-104"/>
                  </a:cxn>
                  <a:cxn ang="0">
                    <a:pos x="connsiteX52-105" y="connsiteY52-106"/>
                  </a:cxn>
                  <a:cxn ang="0">
                    <a:pos x="connsiteX53-107" y="connsiteY53-108"/>
                  </a:cxn>
                  <a:cxn ang="0">
                    <a:pos x="connsiteX54-109" y="connsiteY54-110"/>
                  </a:cxn>
                  <a:cxn ang="0">
                    <a:pos x="connsiteX55-111" y="connsiteY55-112"/>
                  </a:cxn>
                  <a:cxn ang="0">
                    <a:pos x="connsiteX56-113" y="connsiteY56-114"/>
                  </a:cxn>
                  <a:cxn ang="0">
                    <a:pos x="connsiteX57-115" y="connsiteY57-116"/>
                  </a:cxn>
                  <a:cxn ang="0">
                    <a:pos x="connsiteX58-117" y="connsiteY58-118"/>
                  </a:cxn>
                  <a:cxn ang="0">
                    <a:pos x="connsiteX59-119" y="connsiteY59-120"/>
                  </a:cxn>
                  <a:cxn ang="0">
                    <a:pos x="connsiteX60-121" y="connsiteY60-122"/>
                  </a:cxn>
                  <a:cxn ang="0">
                    <a:pos x="connsiteX61-123" y="connsiteY61-124"/>
                  </a:cxn>
                  <a:cxn ang="0">
                    <a:pos x="connsiteX62-125" y="connsiteY62-126"/>
                  </a:cxn>
                  <a:cxn ang="0">
                    <a:pos x="connsiteX63-127" y="connsiteY63-128"/>
                  </a:cxn>
                  <a:cxn ang="0">
                    <a:pos x="connsiteX64-129" y="connsiteY64-130"/>
                  </a:cxn>
                  <a:cxn ang="0">
                    <a:pos x="connsiteX65-131" y="connsiteY65-132"/>
                  </a:cxn>
                </a:cxnLst>
                <a:rect l="l" t="t" r="r" b="b"/>
                <a:pathLst>
                  <a:path w="3346450" h="1593850">
                    <a:moveTo>
                      <a:pt x="3346450" y="1593850"/>
                    </a:moveTo>
                    <a:lnTo>
                      <a:pt x="3346450" y="1139825"/>
                    </a:lnTo>
                    <a:lnTo>
                      <a:pt x="3089275" y="1139825"/>
                    </a:lnTo>
                    <a:lnTo>
                      <a:pt x="3089275" y="1031875"/>
                    </a:lnTo>
                    <a:lnTo>
                      <a:pt x="3035300" y="1031875"/>
                    </a:lnTo>
                    <a:lnTo>
                      <a:pt x="3035300" y="908050"/>
                    </a:lnTo>
                    <a:lnTo>
                      <a:pt x="2952750" y="908050"/>
                    </a:lnTo>
                    <a:lnTo>
                      <a:pt x="2952750" y="822325"/>
                    </a:lnTo>
                    <a:lnTo>
                      <a:pt x="2711450" y="822325"/>
                    </a:lnTo>
                    <a:lnTo>
                      <a:pt x="2711450" y="762000"/>
                    </a:lnTo>
                    <a:lnTo>
                      <a:pt x="2447925" y="762000"/>
                    </a:lnTo>
                    <a:lnTo>
                      <a:pt x="2447925" y="727075"/>
                    </a:lnTo>
                    <a:lnTo>
                      <a:pt x="2447925" y="727075"/>
                    </a:lnTo>
                    <a:lnTo>
                      <a:pt x="2422525" y="727075"/>
                    </a:lnTo>
                    <a:lnTo>
                      <a:pt x="2092325" y="727075"/>
                    </a:lnTo>
                    <a:lnTo>
                      <a:pt x="2092325" y="673100"/>
                    </a:lnTo>
                    <a:lnTo>
                      <a:pt x="2076450" y="673100"/>
                    </a:lnTo>
                    <a:lnTo>
                      <a:pt x="2076450" y="619125"/>
                    </a:lnTo>
                    <a:lnTo>
                      <a:pt x="1930400" y="619125"/>
                    </a:lnTo>
                    <a:lnTo>
                      <a:pt x="1930400" y="600075"/>
                    </a:lnTo>
                    <a:lnTo>
                      <a:pt x="1793875" y="600075"/>
                    </a:lnTo>
                    <a:lnTo>
                      <a:pt x="1793875" y="574675"/>
                    </a:lnTo>
                    <a:lnTo>
                      <a:pt x="1511300" y="574675"/>
                    </a:lnTo>
                    <a:lnTo>
                      <a:pt x="1511300" y="555625"/>
                    </a:lnTo>
                    <a:lnTo>
                      <a:pt x="1425575" y="555625"/>
                    </a:lnTo>
                    <a:lnTo>
                      <a:pt x="1425575" y="527050"/>
                    </a:lnTo>
                    <a:lnTo>
                      <a:pt x="1355725" y="527050"/>
                    </a:lnTo>
                    <a:lnTo>
                      <a:pt x="1355725" y="511175"/>
                    </a:lnTo>
                    <a:lnTo>
                      <a:pt x="1301750" y="511175"/>
                    </a:lnTo>
                    <a:lnTo>
                      <a:pt x="1301750" y="495300"/>
                    </a:lnTo>
                    <a:lnTo>
                      <a:pt x="1212850" y="495300"/>
                    </a:lnTo>
                    <a:lnTo>
                      <a:pt x="1212850" y="454025"/>
                    </a:lnTo>
                    <a:lnTo>
                      <a:pt x="1212850" y="441325"/>
                    </a:lnTo>
                    <a:lnTo>
                      <a:pt x="1152525" y="441325"/>
                    </a:lnTo>
                    <a:lnTo>
                      <a:pt x="1152525" y="419100"/>
                    </a:lnTo>
                    <a:lnTo>
                      <a:pt x="1152525" y="419100"/>
                    </a:lnTo>
                    <a:lnTo>
                      <a:pt x="1130300" y="419100"/>
                    </a:lnTo>
                    <a:lnTo>
                      <a:pt x="1130300" y="403225"/>
                    </a:lnTo>
                    <a:lnTo>
                      <a:pt x="1057275" y="403225"/>
                    </a:lnTo>
                    <a:lnTo>
                      <a:pt x="1057275" y="390525"/>
                    </a:lnTo>
                    <a:lnTo>
                      <a:pt x="933450" y="390525"/>
                    </a:lnTo>
                    <a:lnTo>
                      <a:pt x="933450" y="352425"/>
                    </a:lnTo>
                    <a:lnTo>
                      <a:pt x="889000" y="352425"/>
                    </a:lnTo>
                    <a:lnTo>
                      <a:pt x="889000" y="314325"/>
                    </a:lnTo>
                    <a:lnTo>
                      <a:pt x="704850" y="314325"/>
                    </a:lnTo>
                    <a:lnTo>
                      <a:pt x="704850" y="295275"/>
                    </a:lnTo>
                    <a:lnTo>
                      <a:pt x="622300" y="295275"/>
                    </a:lnTo>
                    <a:lnTo>
                      <a:pt x="622300" y="263525"/>
                    </a:lnTo>
                    <a:lnTo>
                      <a:pt x="555625" y="263525"/>
                    </a:lnTo>
                    <a:lnTo>
                      <a:pt x="555625" y="247650"/>
                    </a:lnTo>
                    <a:lnTo>
                      <a:pt x="495300" y="247650"/>
                    </a:lnTo>
                    <a:lnTo>
                      <a:pt x="469900" y="209550"/>
                    </a:lnTo>
                    <a:lnTo>
                      <a:pt x="425450" y="209550"/>
                    </a:lnTo>
                    <a:lnTo>
                      <a:pt x="425450" y="193675"/>
                    </a:lnTo>
                    <a:lnTo>
                      <a:pt x="346075" y="193675"/>
                    </a:lnTo>
                    <a:lnTo>
                      <a:pt x="346075" y="158750"/>
                    </a:lnTo>
                    <a:lnTo>
                      <a:pt x="292100" y="158750"/>
                    </a:lnTo>
                    <a:lnTo>
                      <a:pt x="292100" y="136525"/>
                    </a:lnTo>
                    <a:lnTo>
                      <a:pt x="203200" y="136525"/>
                    </a:lnTo>
                    <a:lnTo>
                      <a:pt x="203200" y="69850"/>
                    </a:lnTo>
                    <a:lnTo>
                      <a:pt x="79375" y="69850"/>
                    </a:lnTo>
                    <a:lnTo>
                      <a:pt x="79375" y="53975"/>
                    </a:lnTo>
                    <a:lnTo>
                      <a:pt x="73025" y="38100"/>
                    </a:lnTo>
                    <a:lnTo>
                      <a:pt x="53975" y="38100"/>
                    </a:lnTo>
                    <a:lnTo>
                      <a:pt x="53975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4173" name="Freeform 4172"/>
              <p:cNvSpPr/>
              <p:nvPr/>
            </p:nvSpPr>
            <p:spPr bwMode="auto">
              <a:xfrm>
                <a:off x="1552575" y="2206625"/>
                <a:ext cx="539750" cy="600075"/>
              </a:xfrm>
              <a:custGeom>
                <a:avLst/>
                <a:gdLst>
                  <a:gd name="connsiteX0" fmla="*/ 0 w 539750"/>
                  <a:gd name="connsiteY0" fmla="*/ 0 h 600075"/>
                  <a:gd name="connsiteX1" fmla="*/ 31750 w 539750"/>
                  <a:gd name="connsiteY1" fmla="*/ 0 h 600075"/>
                  <a:gd name="connsiteX2" fmla="*/ 31750 w 539750"/>
                  <a:gd name="connsiteY2" fmla="*/ 41275 h 600075"/>
                  <a:gd name="connsiteX3" fmla="*/ 63500 w 539750"/>
                  <a:gd name="connsiteY3" fmla="*/ 41275 h 600075"/>
                  <a:gd name="connsiteX4" fmla="*/ 63500 w 539750"/>
                  <a:gd name="connsiteY4" fmla="*/ 50800 h 600075"/>
                  <a:gd name="connsiteX5" fmla="*/ 111125 w 539750"/>
                  <a:gd name="connsiteY5" fmla="*/ 50800 h 600075"/>
                  <a:gd name="connsiteX6" fmla="*/ 111125 w 539750"/>
                  <a:gd name="connsiteY6" fmla="*/ 95250 h 600075"/>
                  <a:gd name="connsiteX7" fmla="*/ 111125 w 539750"/>
                  <a:gd name="connsiteY7" fmla="*/ 95250 h 600075"/>
                  <a:gd name="connsiteX8" fmla="*/ 111125 w 539750"/>
                  <a:gd name="connsiteY8" fmla="*/ 95250 h 600075"/>
                  <a:gd name="connsiteX9" fmla="*/ 136525 w 539750"/>
                  <a:gd name="connsiteY9" fmla="*/ 95250 h 600075"/>
                  <a:gd name="connsiteX10" fmla="*/ 136525 w 539750"/>
                  <a:gd name="connsiteY10" fmla="*/ 168275 h 600075"/>
                  <a:gd name="connsiteX11" fmla="*/ 146050 w 539750"/>
                  <a:gd name="connsiteY11" fmla="*/ 168275 h 600075"/>
                  <a:gd name="connsiteX12" fmla="*/ 146050 w 539750"/>
                  <a:gd name="connsiteY12" fmla="*/ 215900 h 600075"/>
                  <a:gd name="connsiteX13" fmla="*/ 180975 w 539750"/>
                  <a:gd name="connsiteY13" fmla="*/ 215900 h 600075"/>
                  <a:gd name="connsiteX14" fmla="*/ 180975 w 539750"/>
                  <a:gd name="connsiteY14" fmla="*/ 244475 h 600075"/>
                  <a:gd name="connsiteX15" fmla="*/ 234950 w 539750"/>
                  <a:gd name="connsiteY15" fmla="*/ 244475 h 600075"/>
                  <a:gd name="connsiteX16" fmla="*/ 234950 w 539750"/>
                  <a:gd name="connsiteY16" fmla="*/ 263525 h 600075"/>
                  <a:gd name="connsiteX17" fmla="*/ 273050 w 539750"/>
                  <a:gd name="connsiteY17" fmla="*/ 263525 h 600075"/>
                  <a:gd name="connsiteX18" fmla="*/ 273050 w 539750"/>
                  <a:gd name="connsiteY18" fmla="*/ 320675 h 600075"/>
                  <a:gd name="connsiteX19" fmla="*/ 368300 w 539750"/>
                  <a:gd name="connsiteY19" fmla="*/ 320675 h 600075"/>
                  <a:gd name="connsiteX20" fmla="*/ 368300 w 539750"/>
                  <a:gd name="connsiteY20" fmla="*/ 339725 h 600075"/>
                  <a:gd name="connsiteX21" fmla="*/ 406400 w 539750"/>
                  <a:gd name="connsiteY21" fmla="*/ 339725 h 600075"/>
                  <a:gd name="connsiteX22" fmla="*/ 406400 w 539750"/>
                  <a:gd name="connsiteY22" fmla="*/ 365125 h 600075"/>
                  <a:gd name="connsiteX23" fmla="*/ 425450 w 539750"/>
                  <a:gd name="connsiteY23" fmla="*/ 365125 h 600075"/>
                  <a:gd name="connsiteX24" fmla="*/ 425450 w 539750"/>
                  <a:gd name="connsiteY24" fmla="*/ 517525 h 600075"/>
                  <a:gd name="connsiteX25" fmla="*/ 476250 w 539750"/>
                  <a:gd name="connsiteY25" fmla="*/ 517525 h 600075"/>
                  <a:gd name="connsiteX26" fmla="*/ 476250 w 539750"/>
                  <a:gd name="connsiteY26" fmla="*/ 552450 h 600075"/>
                  <a:gd name="connsiteX27" fmla="*/ 511175 w 539750"/>
                  <a:gd name="connsiteY27" fmla="*/ 552450 h 600075"/>
                  <a:gd name="connsiteX28" fmla="*/ 511175 w 539750"/>
                  <a:gd name="connsiteY28" fmla="*/ 600075 h 600075"/>
                  <a:gd name="connsiteX29" fmla="*/ 539750 w 539750"/>
                  <a:gd name="connsiteY29" fmla="*/ 600075 h 60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39750" h="600075">
                    <a:moveTo>
                      <a:pt x="0" y="0"/>
                    </a:moveTo>
                    <a:lnTo>
                      <a:pt x="31750" y="0"/>
                    </a:lnTo>
                    <a:lnTo>
                      <a:pt x="31750" y="41275"/>
                    </a:lnTo>
                    <a:lnTo>
                      <a:pt x="63500" y="41275"/>
                    </a:lnTo>
                    <a:lnTo>
                      <a:pt x="63500" y="50800"/>
                    </a:lnTo>
                    <a:lnTo>
                      <a:pt x="111125" y="50800"/>
                    </a:lnTo>
                    <a:lnTo>
                      <a:pt x="111125" y="95250"/>
                    </a:lnTo>
                    <a:lnTo>
                      <a:pt x="111125" y="95250"/>
                    </a:lnTo>
                    <a:lnTo>
                      <a:pt x="111125" y="95250"/>
                    </a:lnTo>
                    <a:lnTo>
                      <a:pt x="136525" y="95250"/>
                    </a:lnTo>
                    <a:lnTo>
                      <a:pt x="136525" y="168275"/>
                    </a:lnTo>
                    <a:lnTo>
                      <a:pt x="146050" y="168275"/>
                    </a:lnTo>
                    <a:lnTo>
                      <a:pt x="146050" y="215900"/>
                    </a:lnTo>
                    <a:lnTo>
                      <a:pt x="180975" y="215900"/>
                    </a:lnTo>
                    <a:lnTo>
                      <a:pt x="180975" y="244475"/>
                    </a:lnTo>
                    <a:lnTo>
                      <a:pt x="234950" y="244475"/>
                    </a:lnTo>
                    <a:lnTo>
                      <a:pt x="234950" y="263525"/>
                    </a:lnTo>
                    <a:lnTo>
                      <a:pt x="273050" y="263525"/>
                    </a:lnTo>
                    <a:lnTo>
                      <a:pt x="273050" y="320675"/>
                    </a:lnTo>
                    <a:lnTo>
                      <a:pt x="368300" y="320675"/>
                    </a:lnTo>
                    <a:lnTo>
                      <a:pt x="368300" y="339725"/>
                    </a:lnTo>
                    <a:lnTo>
                      <a:pt x="406400" y="339725"/>
                    </a:lnTo>
                    <a:lnTo>
                      <a:pt x="406400" y="365125"/>
                    </a:lnTo>
                    <a:lnTo>
                      <a:pt x="425450" y="365125"/>
                    </a:lnTo>
                    <a:lnTo>
                      <a:pt x="425450" y="517525"/>
                    </a:lnTo>
                    <a:lnTo>
                      <a:pt x="476250" y="517525"/>
                    </a:lnTo>
                    <a:lnTo>
                      <a:pt x="476250" y="552450"/>
                    </a:lnTo>
                    <a:lnTo>
                      <a:pt x="511175" y="552450"/>
                    </a:lnTo>
                    <a:lnTo>
                      <a:pt x="511175" y="600075"/>
                    </a:lnTo>
                    <a:lnTo>
                      <a:pt x="539750" y="600075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4204" name="TextBox 4203"/>
            <p:cNvSpPr txBox="1"/>
            <p:nvPr/>
          </p:nvSpPr>
          <p:spPr bwMode="auto">
            <a:xfrm>
              <a:off x="1759256" y="23651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5" name="TextBox 4204"/>
            <p:cNvSpPr txBox="1"/>
            <p:nvPr/>
          </p:nvSpPr>
          <p:spPr bwMode="auto">
            <a:xfrm>
              <a:off x="2460931" y="28668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6" name="TextBox 4205"/>
            <p:cNvSpPr txBox="1"/>
            <p:nvPr/>
          </p:nvSpPr>
          <p:spPr bwMode="auto">
            <a:xfrm>
              <a:off x="2441881" y="28604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7" name="TextBox 4206"/>
            <p:cNvSpPr txBox="1"/>
            <p:nvPr/>
          </p:nvSpPr>
          <p:spPr bwMode="auto">
            <a:xfrm>
              <a:off x="2194231" y="27525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8" name="TextBox 4207"/>
            <p:cNvSpPr txBox="1"/>
            <p:nvPr/>
          </p:nvSpPr>
          <p:spPr bwMode="auto">
            <a:xfrm>
              <a:off x="2483156" y="28985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09" name="TextBox 4208"/>
            <p:cNvSpPr txBox="1"/>
            <p:nvPr/>
          </p:nvSpPr>
          <p:spPr bwMode="auto">
            <a:xfrm>
              <a:off x="2626031" y="294619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0" name="TextBox 4209"/>
            <p:cNvSpPr txBox="1"/>
            <p:nvPr/>
          </p:nvSpPr>
          <p:spPr bwMode="auto">
            <a:xfrm>
              <a:off x="2375206" y="28382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1" name="TextBox 4210"/>
            <p:cNvSpPr txBox="1"/>
            <p:nvPr/>
          </p:nvSpPr>
          <p:spPr bwMode="auto">
            <a:xfrm>
              <a:off x="2968931" y="30414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2" name="TextBox 4211"/>
            <p:cNvSpPr txBox="1"/>
            <p:nvPr/>
          </p:nvSpPr>
          <p:spPr bwMode="auto">
            <a:xfrm>
              <a:off x="2905431" y="30001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3" name="TextBox 4212"/>
            <p:cNvSpPr txBox="1"/>
            <p:nvPr/>
          </p:nvSpPr>
          <p:spPr bwMode="auto">
            <a:xfrm>
              <a:off x="1908481" y="255249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4" name="TextBox 4213"/>
            <p:cNvSpPr txBox="1"/>
            <p:nvPr/>
          </p:nvSpPr>
          <p:spPr bwMode="auto">
            <a:xfrm>
              <a:off x="3203881" y="30922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5" name="TextBox 4214"/>
            <p:cNvSpPr txBox="1"/>
            <p:nvPr/>
          </p:nvSpPr>
          <p:spPr bwMode="auto">
            <a:xfrm>
              <a:off x="3489631" y="32160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6" name="TextBox 4215"/>
            <p:cNvSpPr txBox="1"/>
            <p:nvPr/>
          </p:nvSpPr>
          <p:spPr bwMode="auto">
            <a:xfrm>
              <a:off x="3518206" y="32160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7" name="TextBox 4216"/>
            <p:cNvSpPr txBox="1"/>
            <p:nvPr/>
          </p:nvSpPr>
          <p:spPr bwMode="auto">
            <a:xfrm>
              <a:off x="3708706" y="32287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8" name="TextBox 4217"/>
            <p:cNvSpPr txBox="1"/>
            <p:nvPr/>
          </p:nvSpPr>
          <p:spPr bwMode="auto">
            <a:xfrm>
              <a:off x="3737281" y="32319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19" name="TextBox 4218"/>
            <p:cNvSpPr txBox="1"/>
            <p:nvPr/>
          </p:nvSpPr>
          <p:spPr bwMode="auto">
            <a:xfrm>
              <a:off x="3816656" y="32446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0" name="TextBox 4219"/>
            <p:cNvSpPr txBox="1"/>
            <p:nvPr/>
          </p:nvSpPr>
          <p:spPr bwMode="auto">
            <a:xfrm>
              <a:off x="4064306" y="32700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1" name="TextBox 4220"/>
            <p:cNvSpPr txBox="1"/>
            <p:nvPr/>
          </p:nvSpPr>
          <p:spPr bwMode="auto">
            <a:xfrm>
              <a:off x="4124631" y="33748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2" name="TextBox 4221"/>
            <p:cNvSpPr txBox="1"/>
            <p:nvPr/>
          </p:nvSpPr>
          <p:spPr bwMode="auto">
            <a:xfrm>
              <a:off x="4077006" y="333989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3" name="TextBox 4222"/>
            <p:cNvSpPr txBox="1"/>
            <p:nvPr/>
          </p:nvSpPr>
          <p:spPr bwMode="auto">
            <a:xfrm>
              <a:off x="4369106" y="337164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4" name="TextBox 4223"/>
            <p:cNvSpPr txBox="1"/>
            <p:nvPr/>
          </p:nvSpPr>
          <p:spPr bwMode="auto">
            <a:xfrm>
              <a:off x="4492931" y="34129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5" name="TextBox 4224"/>
            <p:cNvSpPr txBox="1"/>
            <p:nvPr/>
          </p:nvSpPr>
          <p:spPr bwMode="auto">
            <a:xfrm>
              <a:off x="4394506" y="33748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6" name="TextBox 4225"/>
            <p:cNvSpPr txBox="1"/>
            <p:nvPr/>
          </p:nvSpPr>
          <p:spPr bwMode="auto">
            <a:xfrm>
              <a:off x="4953306" y="355579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7" name="TextBox 4226"/>
            <p:cNvSpPr txBox="1"/>
            <p:nvPr/>
          </p:nvSpPr>
          <p:spPr bwMode="auto">
            <a:xfrm>
              <a:off x="4981881" y="35589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8" name="TextBox 4227"/>
            <p:cNvSpPr txBox="1"/>
            <p:nvPr/>
          </p:nvSpPr>
          <p:spPr bwMode="auto">
            <a:xfrm>
              <a:off x="5226356" y="3797096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29" name="TextBox 4228"/>
            <p:cNvSpPr txBox="1"/>
            <p:nvPr/>
          </p:nvSpPr>
          <p:spPr bwMode="auto">
            <a:xfrm>
              <a:off x="5267631" y="37939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30" name="TextBox 4229"/>
            <p:cNvSpPr txBox="1"/>
            <p:nvPr/>
          </p:nvSpPr>
          <p:spPr bwMode="auto">
            <a:xfrm>
              <a:off x="4934256" y="347007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31" name="TextBox 4230"/>
            <p:cNvSpPr txBox="1"/>
            <p:nvPr/>
          </p:nvSpPr>
          <p:spPr bwMode="auto">
            <a:xfrm>
              <a:off x="4645331" y="34129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232" name="TextBox 4231"/>
            <p:cNvSpPr txBox="1"/>
            <p:nvPr/>
          </p:nvSpPr>
          <p:spPr bwMode="auto">
            <a:xfrm>
              <a:off x="4664381" y="341292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4238" name="Group 4237"/>
          <p:cNvGrpSpPr/>
          <p:nvPr/>
        </p:nvGrpSpPr>
        <p:grpSpPr>
          <a:xfrm>
            <a:off x="1837677" y="3784847"/>
            <a:ext cx="1171853" cy="523220"/>
            <a:chOff x="2006353" y="3669437"/>
            <a:chExt cx="1171853" cy="523220"/>
          </a:xfrm>
        </p:grpSpPr>
        <p:sp>
          <p:nvSpPr>
            <p:cNvPr id="4234" name="TextBox 4233"/>
            <p:cNvSpPr txBox="1"/>
            <p:nvPr/>
          </p:nvSpPr>
          <p:spPr bwMode="auto">
            <a:xfrm>
              <a:off x="2196241" y="3669437"/>
              <a:ext cx="9819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>
                  <a:solidFill>
                    <a:schemeClr val="bg1"/>
                  </a:solidFill>
                </a:rPr>
                <a:t>Acala + BR</a:t>
              </a:r>
              <a:br>
                <a:rPr lang="en-US" sz="1400">
                  <a:solidFill>
                    <a:schemeClr val="bg1"/>
                  </a:solidFill>
                </a:rPr>
              </a:br>
              <a:r>
                <a:rPr lang="en-US" sz="1400">
                  <a:solidFill>
                    <a:schemeClr val="bg1"/>
                  </a:solidFill>
                </a:rPr>
                <a:t>PB + BR </a:t>
              </a:r>
              <a:endParaRPr lang="en-US" sz="1400" b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236" name="Straight Connector 4235"/>
            <p:cNvCxnSpPr/>
            <p:nvPr/>
          </p:nvCxnSpPr>
          <p:spPr bwMode="auto">
            <a:xfrm>
              <a:off x="2006353" y="3817398"/>
              <a:ext cx="221942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7" name="Straight Connector 4236"/>
            <p:cNvCxnSpPr/>
            <p:nvPr/>
          </p:nvCxnSpPr>
          <p:spPr bwMode="auto">
            <a:xfrm>
              <a:off x="2006353" y="4049697"/>
              <a:ext cx="221942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ECHO: PFS in Patients With Biological Risk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345113"/>
            <a:ext cx="10901363" cy="969962"/>
          </a:xfrm>
        </p:spPr>
        <p:txBody>
          <a:bodyPr/>
          <a:lstStyle/>
          <a:p>
            <a:pPr lv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dirty="0">
                <a:solidFill>
                  <a:srgbClr val="000000"/>
                </a:solidFill>
              </a:rPr>
              <a:t>In this grouping, MIPI, which was considered less important than other biological risk factors in phase II ALTAMIRA, was removed</a:t>
            </a:r>
          </a:p>
          <a:p>
            <a:pPr lv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dirty="0">
                <a:solidFill>
                  <a:srgbClr val="000000"/>
                </a:solidFill>
              </a:rPr>
              <a:t>When only those with a Ki-67 index ≥30% and/or </a:t>
            </a:r>
            <a:r>
              <a:rPr lang="en-US" sz="1400" dirty="0" err="1">
                <a:solidFill>
                  <a:srgbClr val="000000"/>
                </a:solidFill>
              </a:rPr>
              <a:t>blastoid</a:t>
            </a:r>
            <a:r>
              <a:rPr lang="en-US" sz="1400" dirty="0">
                <a:solidFill>
                  <a:srgbClr val="000000"/>
                </a:solidFill>
              </a:rPr>
              <a:t>/pleomorphic histology were analyzed, PFS was longer with ABR </a:t>
            </a:r>
            <a:r>
              <a:rPr lang="en-US" sz="1400" dirty="0" err="1">
                <a:solidFill>
                  <a:srgbClr val="000000"/>
                </a:solidFill>
              </a:rPr>
              <a:t>vs</a:t>
            </a:r>
            <a:r>
              <a:rPr lang="en-US" sz="1400" dirty="0">
                <a:solidFill>
                  <a:srgbClr val="000000"/>
                </a:solidFill>
              </a:rPr>
              <a:t> PBR (HR: 0.64, 95% CI: 0.46-0.90; </a:t>
            </a:r>
            <a:r>
              <a:rPr lang="en-US" sz="1400" i="1" dirty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 = .0092)</a:t>
            </a:r>
          </a:p>
          <a:p>
            <a:pPr lv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dirty="0">
                <a:solidFill>
                  <a:srgbClr val="000000"/>
                </a:solidFill>
              </a:rPr>
              <a:t>Patient with </a:t>
            </a:r>
            <a:r>
              <a:rPr lang="en-US" sz="1400" dirty="0" err="1">
                <a:solidFill>
                  <a:srgbClr val="000000"/>
                </a:solidFill>
              </a:rPr>
              <a:t>blastoid</a:t>
            </a:r>
            <a:r>
              <a:rPr lang="en-US" sz="1400" dirty="0">
                <a:solidFill>
                  <a:srgbClr val="000000"/>
                </a:solidFill>
              </a:rPr>
              <a:t>/pleomorphic histology had longer PFS with acalabrutinib + BR, 34.8 </a:t>
            </a:r>
            <a:r>
              <a:rPr lang="en-US" sz="1400" dirty="0" err="1">
                <a:solidFill>
                  <a:srgbClr val="000000"/>
                </a:solidFill>
              </a:rPr>
              <a:t>vs</a:t>
            </a:r>
            <a:r>
              <a:rPr lang="en-US" sz="1400" dirty="0">
                <a:solidFill>
                  <a:srgbClr val="000000"/>
                </a:solidFill>
              </a:rPr>
              <a:t> 11.1 </a:t>
            </a:r>
            <a:r>
              <a:rPr lang="en-US" sz="1400" dirty="0" err="1">
                <a:solidFill>
                  <a:srgbClr val="000000"/>
                </a:solidFill>
              </a:rPr>
              <a:t>mo</a:t>
            </a:r>
            <a:r>
              <a:rPr lang="en-US" sz="1400" dirty="0">
                <a:solidFill>
                  <a:srgbClr val="000000"/>
                </a:solidFill>
              </a:rPr>
              <a:t> (</a:t>
            </a:r>
            <a:r>
              <a:rPr lang="en-US" sz="1400" dirty="0">
                <a:solidFill>
                  <a:sysClr val="windowText" lastClr="000000"/>
                </a:solidFill>
              </a:rPr>
              <a:t>HR: 0.59 (95% CI: 0.33-1.07; </a:t>
            </a:r>
            <a:r>
              <a:rPr lang="en-US" sz="1400" i="1" dirty="0">
                <a:solidFill>
                  <a:sysClr val="windowText" lastClr="000000"/>
                </a:solidFill>
              </a:rPr>
              <a:t>P </a:t>
            </a:r>
            <a:r>
              <a:rPr lang="en-US" sz="1400" dirty="0">
                <a:solidFill>
                  <a:sysClr val="windowText" lastClr="000000"/>
                </a:solidFill>
              </a:rPr>
              <a:t>= .0775)</a:t>
            </a:r>
            <a:endParaRPr lang="en-US" sz="1400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  <a:spcAft>
                <a:spcPts val="0"/>
              </a:spcAft>
            </a:pP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324346" y="1275601"/>
            <a:ext cx="48674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 Ki-67 ≥30%, Blastoid/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Pleomorphic Histology, and/or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TP53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Mutation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Dreyling. EHA 2025. Abstr S233. </a:t>
            </a:r>
            <a:r>
              <a:rPr kumimoji="0" 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Dreyling. ICML 2025. Abstr 046.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905403" y="1552600"/>
            <a:ext cx="4600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 Blastoid/Pleomorphic Histology</a:t>
            </a:r>
          </a:p>
        </p:txBody>
      </p:sp>
      <p:graphicFrame>
        <p:nvGraphicFramePr>
          <p:cNvPr id="16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148266"/>
              </p:ext>
            </p:extLst>
          </p:nvPr>
        </p:nvGraphicFramePr>
        <p:xfrm>
          <a:off x="2725450" y="1912417"/>
          <a:ext cx="3497802" cy="1078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7202"/>
                <a:gridCol w="1287253"/>
                <a:gridCol w="1223347"/>
              </a:tblGrid>
              <a:tr h="0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1"/>
                          </a:solidFill>
                        </a:rPr>
                        <a:t>Acala + BR (n = 155)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3"/>
                          </a:solidFill>
                        </a:rPr>
                        <a:t>Pbo + BR (n = 157)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PFS events, n (%)</a:t>
                      </a:r>
                    </a:p>
                    <a:p>
                      <a:pPr marL="176530" indent="-116205">
                        <a:buFont typeface="Wingdings" panose="05000000000000000000" pitchFamily="2" charset="2"/>
                        <a:buChar char="§"/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PD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66 (42.5)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33 (21.3)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85 (54.1)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61 (38.9)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mPFS, mo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49.5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33.2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ysClr val="windowText" lastClr="000000"/>
                          </a:solidFill>
                        </a:rPr>
                        <a:t>Unstratified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 HR: 0.66 (95% CI: 0.48-0.91; </a:t>
                      </a:r>
                      <a:br>
                        <a:rPr lang="en-US" sz="11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log-rank </a:t>
                      </a:r>
                      <a:r>
                        <a:rPr lang="en-US" sz="1100" i="1" dirty="0">
                          <a:solidFill>
                            <a:sysClr val="windowText" lastClr="000000"/>
                          </a:solidFill>
                        </a:rPr>
                        <a:t>P </a:t>
                      </a:r>
                      <a:r>
                        <a:rPr lang="en-US" sz="1100" i="0" dirty="0">
                          <a:solidFill>
                            <a:sysClr val="windowText" lastClr="000000"/>
                          </a:solidFill>
                        </a:rPr>
                        <a:t>= .0119)</a:t>
                      </a:r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012441"/>
              </p:ext>
            </p:extLst>
          </p:nvPr>
        </p:nvGraphicFramePr>
        <p:xfrm>
          <a:off x="8371643" y="1912417"/>
          <a:ext cx="3525916" cy="1078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95137"/>
                <a:gridCol w="1297599"/>
                <a:gridCol w="1233180"/>
              </a:tblGrid>
              <a:tr h="0">
                <a:tc>
                  <a:txBody>
                    <a:bodyPr/>
                    <a:lstStyle/>
                    <a:p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1"/>
                          </a:solidFill>
                        </a:rPr>
                        <a:t>Acala + BR (n = 41)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3"/>
                          </a:solidFill>
                        </a:rPr>
                        <a:t>Pbo + BR (n = 38)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PFS events, n (%)</a:t>
                      </a:r>
                    </a:p>
                    <a:p>
                      <a:pPr marL="176530" indent="-116205">
                        <a:buFont typeface="Wingdings" panose="05000000000000000000" pitchFamily="2" charset="2"/>
                        <a:buChar char="§"/>
                      </a:pPr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PD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21 (51.2)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11 (26.8)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24 (63.2)</a:t>
                      </a:r>
                    </a:p>
                    <a:p>
                      <a:pPr algn="ctr"/>
                      <a:r>
                        <a:rPr lang="en-US" sz="1100">
                          <a:solidFill>
                            <a:sysClr val="windowText" lastClr="000000"/>
                          </a:solidFill>
                        </a:rPr>
                        <a:t>20 (52.6)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mPFS, mo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FF0000"/>
                          </a:solidFill>
                        </a:rPr>
                        <a:t>34.8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11.1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ysClr val="windowText" lastClr="000000"/>
                          </a:solidFill>
                        </a:rPr>
                        <a:t>Unstratified</a:t>
                      </a: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 HR: 0.59 (95% CI: 0.33-1.07; </a:t>
                      </a:r>
                      <a:br>
                        <a:rPr lang="en-US" sz="11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100" dirty="0">
                          <a:solidFill>
                            <a:sysClr val="windowText" lastClr="000000"/>
                          </a:solidFill>
                        </a:rPr>
                        <a:t>log-rank </a:t>
                      </a:r>
                      <a:r>
                        <a:rPr lang="en-US" sz="1100" i="1" dirty="0">
                          <a:solidFill>
                            <a:sysClr val="windowText" lastClr="000000"/>
                          </a:solidFill>
                        </a:rPr>
                        <a:t>P </a:t>
                      </a:r>
                      <a:r>
                        <a:rPr lang="en-US" sz="1100" i="0" dirty="0">
                          <a:solidFill>
                            <a:sysClr val="windowText" lastClr="000000"/>
                          </a:solidFill>
                        </a:rPr>
                        <a:t>= .0775)</a:t>
                      </a:r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 bwMode="auto">
          <a:xfrm>
            <a:off x="1553596" y="2228296"/>
            <a:ext cx="0" cy="2219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1553596" y="4447714"/>
            <a:ext cx="41103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491452" y="223717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1491452" y="2679282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1491452" y="3121390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1491452" y="3563498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1491452" y="400560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1491452" y="444771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 bwMode="auto">
          <a:xfrm>
            <a:off x="1003180" y="207737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1003180" y="251918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1003180" y="2960999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9" name="TextBox 28"/>
          <p:cNvSpPr txBox="1"/>
          <p:nvPr/>
        </p:nvSpPr>
        <p:spPr bwMode="auto">
          <a:xfrm>
            <a:off x="1003180" y="3402811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1003180" y="3844623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1003180" y="428643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2" name="TextBox 31"/>
          <p:cNvSpPr txBox="1"/>
          <p:nvPr/>
        </p:nvSpPr>
        <p:spPr bwMode="auto">
          <a:xfrm rot="16200000">
            <a:off x="-207882" y="3182045"/>
            <a:ext cx="2228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PFS (%)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553596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1868713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83830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498947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14064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129181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3444298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3759415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074532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389649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704766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019883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5335000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 bwMode="auto">
          <a:xfrm>
            <a:off x="5132405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1352369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1667372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1982375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2297378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612381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2927384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3242387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3557390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3872393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4187396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4502399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58" name="TextBox 57"/>
          <p:cNvSpPr txBox="1"/>
          <p:nvPr/>
        </p:nvSpPr>
        <p:spPr bwMode="auto">
          <a:xfrm>
            <a:off x="4817402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66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1553597" y="4690369"/>
            <a:ext cx="3764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Mo</a:t>
            </a:r>
          </a:p>
        </p:txBody>
      </p:sp>
      <p:sp>
        <p:nvSpPr>
          <p:cNvPr id="60" name="TextBox 59"/>
          <p:cNvSpPr txBox="1"/>
          <p:nvPr/>
        </p:nvSpPr>
        <p:spPr bwMode="auto">
          <a:xfrm>
            <a:off x="213068" y="4796903"/>
            <a:ext cx="12339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</a:rPr>
              <a:t>Patients at Risk, n</a:t>
            </a: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  <a:t>Acala + BR</a:t>
            </a:r>
            <a:b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3"/>
                </a:solidFill>
                <a:latin typeface="Calibri" panose="020F0502020204030204" pitchFamily="34" charset="0"/>
              </a:rPr>
              <a:t>Pbo + BR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1333134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157</a:t>
            </a:r>
          </a:p>
        </p:txBody>
      </p:sp>
      <p:sp>
        <p:nvSpPr>
          <p:cNvPr id="62" name="TextBox 61"/>
          <p:cNvSpPr txBox="1"/>
          <p:nvPr/>
        </p:nvSpPr>
        <p:spPr bwMode="auto">
          <a:xfrm>
            <a:off x="1648291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133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125</a:t>
            </a:r>
          </a:p>
        </p:txBody>
      </p:sp>
      <p:sp>
        <p:nvSpPr>
          <p:cNvPr id="63" name="TextBox 62"/>
          <p:cNvSpPr txBox="1"/>
          <p:nvPr/>
        </p:nvSpPr>
        <p:spPr bwMode="auto">
          <a:xfrm>
            <a:off x="1963448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115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98</a:t>
            </a:r>
          </a:p>
        </p:txBody>
      </p:sp>
      <p:sp>
        <p:nvSpPr>
          <p:cNvPr id="1024" name="TextBox 1023"/>
          <p:cNvSpPr txBox="1"/>
          <p:nvPr/>
        </p:nvSpPr>
        <p:spPr bwMode="auto">
          <a:xfrm>
            <a:off x="2278605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85</a:t>
            </a:r>
          </a:p>
        </p:txBody>
      </p:sp>
      <p:sp>
        <p:nvSpPr>
          <p:cNvPr id="1025" name="TextBox 1024"/>
          <p:cNvSpPr txBox="1"/>
          <p:nvPr/>
        </p:nvSpPr>
        <p:spPr bwMode="auto">
          <a:xfrm>
            <a:off x="2593762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1027" name="TextBox 1026"/>
          <p:cNvSpPr txBox="1"/>
          <p:nvPr/>
        </p:nvSpPr>
        <p:spPr bwMode="auto">
          <a:xfrm>
            <a:off x="2908919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64</a:t>
            </a:r>
          </a:p>
        </p:txBody>
      </p:sp>
      <p:sp>
        <p:nvSpPr>
          <p:cNvPr id="1028" name="TextBox 1027"/>
          <p:cNvSpPr txBox="1"/>
          <p:nvPr/>
        </p:nvSpPr>
        <p:spPr bwMode="auto">
          <a:xfrm>
            <a:off x="3224076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67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51</a:t>
            </a:r>
          </a:p>
        </p:txBody>
      </p:sp>
      <p:sp>
        <p:nvSpPr>
          <p:cNvPr id="1029" name="TextBox 1028"/>
          <p:cNvSpPr txBox="1"/>
          <p:nvPr/>
        </p:nvSpPr>
        <p:spPr bwMode="auto">
          <a:xfrm>
            <a:off x="3539233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59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43</a:t>
            </a:r>
          </a:p>
        </p:txBody>
      </p:sp>
      <p:sp>
        <p:nvSpPr>
          <p:cNvPr id="1030" name="TextBox 1029"/>
          <p:cNvSpPr txBox="1"/>
          <p:nvPr/>
        </p:nvSpPr>
        <p:spPr bwMode="auto">
          <a:xfrm>
            <a:off x="3854390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45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34</a:t>
            </a:r>
          </a:p>
        </p:txBody>
      </p:sp>
      <p:sp>
        <p:nvSpPr>
          <p:cNvPr id="1031" name="TextBox 1030"/>
          <p:cNvSpPr txBox="1"/>
          <p:nvPr/>
        </p:nvSpPr>
        <p:spPr bwMode="auto">
          <a:xfrm>
            <a:off x="4169547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34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032" name="TextBox 1031"/>
          <p:cNvSpPr txBox="1"/>
          <p:nvPr/>
        </p:nvSpPr>
        <p:spPr bwMode="auto">
          <a:xfrm>
            <a:off x="4484704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1033" name="TextBox 1032"/>
          <p:cNvSpPr txBox="1"/>
          <p:nvPr/>
        </p:nvSpPr>
        <p:spPr bwMode="auto">
          <a:xfrm>
            <a:off x="4799861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034" name="TextBox 1033"/>
          <p:cNvSpPr txBox="1"/>
          <p:nvPr/>
        </p:nvSpPr>
        <p:spPr bwMode="auto">
          <a:xfrm>
            <a:off x="5115021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cxnSp>
        <p:nvCxnSpPr>
          <p:cNvPr id="1036" name="Straight Connector 1035"/>
          <p:cNvCxnSpPr/>
          <p:nvPr/>
        </p:nvCxnSpPr>
        <p:spPr bwMode="auto">
          <a:xfrm>
            <a:off x="6846164" y="4449194"/>
            <a:ext cx="4926736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3" name="TextBox 1042"/>
          <p:cNvSpPr txBox="1"/>
          <p:nvPr/>
        </p:nvSpPr>
        <p:spPr bwMode="auto">
          <a:xfrm>
            <a:off x="6295748" y="207885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1044" name="TextBox 1043"/>
          <p:cNvSpPr txBox="1"/>
          <p:nvPr/>
        </p:nvSpPr>
        <p:spPr bwMode="auto">
          <a:xfrm>
            <a:off x="6295748" y="252066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1045" name="TextBox 1044"/>
          <p:cNvSpPr txBox="1"/>
          <p:nvPr/>
        </p:nvSpPr>
        <p:spPr bwMode="auto">
          <a:xfrm>
            <a:off x="6295748" y="2962479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1046" name="TextBox 1045"/>
          <p:cNvSpPr txBox="1"/>
          <p:nvPr/>
        </p:nvSpPr>
        <p:spPr bwMode="auto">
          <a:xfrm>
            <a:off x="6295748" y="3404291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1047" name="TextBox 1046"/>
          <p:cNvSpPr txBox="1"/>
          <p:nvPr/>
        </p:nvSpPr>
        <p:spPr bwMode="auto">
          <a:xfrm>
            <a:off x="6295748" y="3846103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1048" name="TextBox 1047"/>
          <p:cNvSpPr txBox="1"/>
          <p:nvPr/>
        </p:nvSpPr>
        <p:spPr bwMode="auto">
          <a:xfrm>
            <a:off x="6295748" y="428791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1050" name="Straight Connector 1049"/>
          <p:cNvCxnSpPr/>
          <p:nvPr/>
        </p:nvCxnSpPr>
        <p:spPr bwMode="auto">
          <a:xfrm>
            <a:off x="7257985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1" name="Straight Connector 1050"/>
          <p:cNvCxnSpPr/>
          <p:nvPr/>
        </p:nvCxnSpPr>
        <p:spPr bwMode="auto">
          <a:xfrm>
            <a:off x="7669806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2" name="Straight Connector 1051"/>
          <p:cNvCxnSpPr/>
          <p:nvPr/>
        </p:nvCxnSpPr>
        <p:spPr bwMode="auto">
          <a:xfrm>
            <a:off x="8081627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3" name="Straight Connector 1052"/>
          <p:cNvCxnSpPr/>
          <p:nvPr/>
        </p:nvCxnSpPr>
        <p:spPr bwMode="auto">
          <a:xfrm>
            <a:off x="8493448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4" name="Straight Connector 1053"/>
          <p:cNvCxnSpPr/>
          <p:nvPr/>
        </p:nvCxnSpPr>
        <p:spPr bwMode="auto">
          <a:xfrm>
            <a:off x="8905269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5" name="Straight Connector 1054"/>
          <p:cNvCxnSpPr/>
          <p:nvPr/>
        </p:nvCxnSpPr>
        <p:spPr bwMode="auto">
          <a:xfrm>
            <a:off x="9317090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6" name="Straight Connector 1055"/>
          <p:cNvCxnSpPr/>
          <p:nvPr/>
        </p:nvCxnSpPr>
        <p:spPr bwMode="auto">
          <a:xfrm>
            <a:off x="9728911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7" name="Straight Connector 1056"/>
          <p:cNvCxnSpPr/>
          <p:nvPr/>
        </p:nvCxnSpPr>
        <p:spPr bwMode="auto">
          <a:xfrm>
            <a:off x="10140732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9" name="Straight Connector 1058"/>
          <p:cNvCxnSpPr/>
          <p:nvPr/>
        </p:nvCxnSpPr>
        <p:spPr bwMode="auto">
          <a:xfrm>
            <a:off x="10552553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63" name="TextBox 1062"/>
          <p:cNvSpPr txBox="1"/>
          <p:nvPr/>
        </p:nvSpPr>
        <p:spPr bwMode="auto">
          <a:xfrm>
            <a:off x="6644937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64" name="TextBox 1063"/>
          <p:cNvSpPr txBox="1"/>
          <p:nvPr/>
        </p:nvSpPr>
        <p:spPr bwMode="auto">
          <a:xfrm>
            <a:off x="7061671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65" name="TextBox 1064"/>
          <p:cNvSpPr txBox="1"/>
          <p:nvPr/>
        </p:nvSpPr>
        <p:spPr bwMode="auto">
          <a:xfrm>
            <a:off x="7476781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1066" name="TextBox 1065"/>
          <p:cNvSpPr txBox="1"/>
          <p:nvPr/>
        </p:nvSpPr>
        <p:spPr bwMode="auto">
          <a:xfrm>
            <a:off x="7886643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1067" name="TextBox 1066"/>
          <p:cNvSpPr txBox="1"/>
          <p:nvPr/>
        </p:nvSpPr>
        <p:spPr bwMode="auto">
          <a:xfrm>
            <a:off x="8296505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068" name="TextBox 1067"/>
          <p:cNvSpPr txBox="1"/>
          <p:nvPr/>
        </p:nvSpPr>
        <p:spPr bwMode="auto">
          <a:xfrm>
            <a:off x="8706367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1069" name="TextBox 1068"/>
          <p:cNvSpPr txBox="1"/>
          <p:nvPr/>
        </p:nvSpPr>
        <p:spPr bwMode="auto">
          <a:xfrm>
            <a:off x="9116229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1070" name="TextBox 1069"/>
          <p:cNvSpPr txBox="1"/>
          <p:nvPr/>
        </p:nvSpPr>
        <p:spPr bwMode="auto">
          <a:xfrm>
            <a:off x="9526091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1071" name="TextBox 1070"/>
          <p:cNvSpPr txBox="1"/>
          <p:nvPr/>
        </p:nvSpPr>
        <p:spPr bwMode="auto">
          <a:xfrm>
            <a:off x="9935953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1072" name="TextBox 1071"/>
          <p:cNvSpPr txBox="1"/>
          <p:nvPr/>
        </p:nvSpPr>
        <p:spPr bwMode="auto">
          <a:xfrm>
            <a:off x="10345815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1075" name="TextBox 1074"/>
          <p:cNvSpPr txBox="1"/>
          <p:nvPr/>
        </p:nvSpPr>
        <p:spPr bwMode="auto">
          <a:xfrm>
            <a:off x="6846165" y="4691849"/>
            <a:ext cx="44906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Mo</a:t>
            </a:r>
          </a:p>
        </p:txBody>
      </p:sp>
      <p:sp>
        <p:nvSpPr>
          <p:cNvPr id="1076" name="TextBox 1075"/>
          <p:cNvSpPr txBox="1"/>
          <p:nvPr/>
        </p:nvSpPr>
        <p:spPr bwMode="auto">
          <a:xfrm>
            <a:off x="5505636" y="4798383"/>
            <a:ext cx="12339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</a:rPr>
              <a:t>Patients at Risk, n</a:t>
            </a: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  <a:t>Acala + BR</a:t>
            </a:r>
            <a:b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3"/>
                </a:solidFill>
                <a:latin typeface="Calibri" panose="020F0502020204030204" pitchFamily="34" charset="0"/>
              </a:rPr>
              <a:t>Pbo + BR</a:t>
            </a:r>
          </a:p>
        </p:txBody>
      </p:sp>
      <p:sp>
        <p:nvSpPr>
          <p:cNvPr id="1077" name="TextBox 1076"/>
          <p:cNvSpPr txBox="1"/>
          <p:nvPr/>
        </p:nvSpPr>
        <p:spPr bwMode="auto">
          <a:xfrm>
            <a:off x="6625702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41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38</a:t>
            </a:r>
          </a:p>
        </p:txBody>
      </p:sp>
      <p:sp>
        <p:nvSpPr>
          <p:cNvPr id="1078" name="TextBox 1077"/>
          <p:cNvSpPr txBox="1"/>
          <p:nvPr/>
        </p:nvSpPr>
        <p:spPr bwMode="auto">
          <a:xfrm>
            <a:off x="7073950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1079" name="TextBox 1078"/>
          <p:cNvSpPr txBox="1"/>
          <p:nvPr/>
        </p:nvSpPr>
        <p:spPr bwMode="auto">
          <a:xfrm>
            <a:off x="7482229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1080" name="TextBox 1079"/>
          <p:cNvSpPr txBox="1"/>
          <p:nvPr/>
        </p:nvSpPr>
        <p:spPr bwMode="auto">
          <a:xfrm>
            <a:off x="7890508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1081" name="TextBox 1080"/>
          <p:cNvSpPr txBox="1"/>
          <p:nvPr/>
        </p:nvSpPr>
        <p:spPr bwMode="auto">
          <a:xfrm>
            <a:off x="8298787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21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1082" name="TextBox 1081"/>
          <p:cNvSpPr txBox="1"/>
          <p:nvPr/>
        </p:nvSpPr>
        <p:spPr bwMode="auto">
          <a:xfrm>
            <a:off x="8707066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083" name="TextBox 1082"/>
          <p:cNvSpPr txBox="1"/>
          <p:nvPr/>
        </p:nvSpPr>
        <p:spPr bwMode="auto">
          <a:xfrm>
            <a:off x="9115345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1084" name="TextBox 1083"/>
          <p:cNvSpPr txBox="1"/>
          <p:nvPr/>
        </p:nvSpPr>
        <p:spPr bwMode="auto">
          <a:xfrm>
            <a:off x="9523624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85" name="TextBox 1084"/>
          <p:cNvSpPr txBox="1"/>
          <p:nvPr/>
        </p:nvSpPr>
        <p:spPr bwMode="auto">
          <a:xfrm>
            <a:off x="9931903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086" name="TextBox 1085"/>
          <p:cNvSpPr txBox="1"/>
          <p:nvPr/>
        </p:nvSpPr>
        <p:spPr bwMode="auto">
          <a:xfrm>
            <a:off x="10340182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</a:p>
        </p:txBody>
      </p:sp>
      <p:cxnSp>
        <p:nvCxnSpPr>
          <p:cNvPr id="1090" name="Straight Connector 1089"/>
          <p:cNvCxnSpPr/>
          <p:nvPr/>
        </p:nvCxnSpPr>
        <p:spPr bwMode="auto">
          <a:xfrm>
            <a:off x="10964375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91" name="TextBox 1090"/>
          <p:cNvSpPr txBox="1"/>
          <p:nvPr/>
        </p:nvSpPr>
        <p:spPr bwMode="auto">
          <a:xfrm>
            <a:off x="10755678" y="44595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1092" name="TextBox 1091"/>
          <p:cNvSpPr txBox="1"/>
          <p:nvPr/>
        </p:nvSpPr>
        <p:spPr bwMode="auto">
          <a:xfrm>
            <a:off x="10748461" y="496766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1094" name="TextBox 1093"/>
          <p:cNvSpPr txBox="1"/>
          <p:nvPr/>
        </p:nvSpPr>
        <p:spPr bwMode="auto">
          <a:xfrm rot="16200000">
            <a:off x="5235606" y="3190923"/>
            <a:ext cx="2228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PFS (%)</a:t>
            </a:r>
          </a:p>
        </p:txBody>
      </p:sp>
      <p:sp>
        <p:nvSpPr>
          <p:cNvPr id="1159" name="TextBox 1158"/>
          <p:cNvSpPr txBox="1"/>
          <p:nvPr/>
        </p:nvSpPr>
        <p:spPr bwMode="auto">
          <a:xfrm>
            <a:off x="11156740" y="4967660"/>
            <a:ext cx="4157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endParaRPr lang="en-US" sz="1100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60" name="TextBox 1159"/>
          <p:cNvSpPr txBox="1"/>
          <p:nvPr/>
        </p:nvSpPr>
        <p:spPr bwMode="auto">
          <a:xfrm>
            <a:off x="11565014" y="4967660"/>
            <a:ext cx="4157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grpSp>
        <p:nvGrpSpPr>
          <p:cNvPr id="1173" name="Group 1172"/>
          <p:cNvGrpSpPr/>
          <p:nvPr/>
        </p:nvGrpSpPr>
        <p:grpSpPr>
          <a:xfrm>
            <a:off x="6845776" y="2127263"/>
            <a:ext cx="5016024" cy="1647593"/>
            <a:chOff x="6845776" y="2127263"/>
            <a:chExt cx="5016024" cy="1647593"/>
          </a:xfrm>
        </p:grpSpPr>
        <p:sp>
          <p:nvSpPr>
            <p:cNvPr id="1157" name="Freeform 1156"/>
            <p:cNvSpPr/>
            <p:nvPr/>
          </p:nvSpPr>
          <p:spPr bwMode="auto">
            <a:xfrm>
              <a:off x="6845776" y="2234657"/>
              <a:ext cx="4928959" cy="1393604"/>
            </a:xfrm>
            <a:custGeom>
              <a:avLst/>
              <a:gdLst>
                <a:gd name="connsiteX0" fmla="*/ 4928959 w 4928959"/>
                <a:gd name="connsiteY0" fmla="*/ 1393604 h 1393604"/>
                <a:gd name="connsiteX1" fmla="*/ 3383769 w 4928959"/>
                <a:gd name="connsiteY1" fmla="*/ 1393604 h 1393604"/>
                <a:gd name="connsiteX2" fmla="*/ 3383769 w 4928959"/>
                <a:gd name="connsiteY2" fmla="*/ 1295807 h 1393604"/>
                <a:gd name="connsiteX3" fmla="*/ 2767650 w 4928959"/>
                <a:gd name="connsiteY3" fmla="*/ 1295807 h 1393604"/>
                <a:gd name="connsiteX4" fmla="*/ 2767650 w 4928959"/>
                <a:gd name="connsiteY4" fmla="*/ 1212680 h 1393604"/>
                <a:gd name="connsiteX5" fmla="*/ 2660073 w 4928959"/>
                <a:gd name="connsiteY5" fmla="*/ 1212680 h 1393604"/>
                <a:gd name="connsiteX6" fmla="*/ 2660073 w 4928959"/>
                <a:gd name="connsiteY6" fmla="*/ 1149112 h 1393604"/>
                <a:gd name="connsiteX7" fmla="*/ 2601395 w 4928959"/>
                <a:gd name="connsiteY7" fmla="*/ 1149112 h 1393604"/>
                <a:gd name="connsiteX8" fmla="*/ 2601395 w 4928959"/>
                <a:gd name="connsiteY8" fmla="*/ 1075764 h 1393604"/>
                <a:gd name="connsiteX9" fmla="*/ 2493819 w 4928959"/>
                <a:gd name="connsiteY9" fmla="*/ 1075764 h 1393604"/>
                <a:gd name="connsiteX10" fmla="*/ 2493819 w 4928959"/>
                <a:gd name="connsiteY10" fmla="*/ 1002417 h 1393604"/>
                <a:gd name="connsiteX11" fmla="*/ 2366683 w 4928959"/>
                <a:gd name="connsiteY11" fmla="*/ 1002417 h 1393604"/>
                <a:gd name="connsiteX12" fmla="*/ 2366683 w 4928959"/>
                <a:gd name="connsiteY12" fmla="*/ 933959 h 1393604"/>
                <a:gd name="connsiteX13" fmla="*/ 2205318 w 4928959"/>
                <a:gd name="connsiteY13" fmla="*/ 933959 h 1393604"/>
                <a:gd name="connsiteX14" fmla="*/ 2205318 w 4928959"/>
                <a:gd name="connsiteY14" fmla="*/ 870391 h 1393604"/>
                <a:gd name="connsiteX15" fmla="*/ 2034174 w 4928959"/>
                <a:gd name="connsiteY15" fmla="*/ 870391 h 1393604"/>
                <a:gd name="connsiteX16" fmla="*/ 2034174 w 4928959"/>
                <a:gd name="connsiteY16" fmla="*/ 792154 h 1393604"/>
                <a:gd name="connsiteX17" fmla="*/ 1672326 w 4928959"/>
                <a:gd name="connsiteY17" fmla="*/ 792154 h 1393604"/>
                <a:gd name="connsiteX18" fmla="*/ 1672326 w 4928959"/>
                <a:gd name="connsiteY18" fmla="*/ 723696 h 1393604"/>
                <a:gd name="connsiteX19" fmla="*/ 1437613 w 4928959"/>
                <a:gd name="connsiteY19" fmla="*/ 723696 h 1393604"/>
                <a:gd name="connsiteX20" fmla="*/ 1437613 w 4928959"/>
                <a:gd name="connsiteY20" fmla="*/ 660128 h 1393604"/>
                <a:gd name="connsiteX21" fmla="*/ 826383 w 4928959"/>
                <a:gd name="connsiteY21" fmla="*/ 660128 h 1393604"/>
                <a:gd name="connsiteX22" fmla="*/ 826383 w 4928959"/>
                <a:gd name="connsiteY22" fmla="*/ 586780 h 1393604"/>
                <a:gd name="connsiteX23" fmla="*/ 630790 w 4928959"/>
                <a:gd name="connsiteY23" fmla="*/ 586780 h 1393604"/>
                <a:gd name="connsiteX24" fmla="*/ 630790 w 4928959"/>
                <a:gd name="connsiteY24" fmla="*/ 537882 h 1393604"/>
                <a:gd name="connsiteX25" fmla="*/ 606341 w 4928959"/>
                <a:gd name="connsiteY25" fmla="*/ 537882 h 1393604"/>
                <a:gd name="connsiteX26" fmla="*/ 606341 w 4928959"/>
                <a:gd name="connsiteY26" fmla="*/ 425416 h 1393604"/>
                <a:gd name="connsiteX27" fmla="*/ 577001 w 4928959"/>
                <a:gd name="connsiteY27" fmla="*/ 425416 h 1393604"/>
                <a:gd name="connsiteX28" fmla="*/ 577001 w 4928959"/>
                <a:gd name="connsiteY28" fmla="*/ 361848 h 1393604"/>
                <a:gd name="connsiteX29" fmla="*/ 474315 w 4928959"/>
                <a:gd name="connsiteY29" fmla="*/ 361848 h 1393604"/>
                <a:gd name="connsiteX30" fmla="*/ 474315 w 4928959"/>
                <a:gd name="connsiteY30" fmla="*/ 298280 h 1393604"/>
                <a:gd name="connsiteX31" fmla="*/ 425416 w 4928959"/>
                <a:gd name="connsiteY31" fmla="*/ 298280 h 1393604"/>
                <a:gd name="connsiteX32" fmla="*/ 425416 w 4928959"/>
                <a:gd name="connsiteY32" fmla="*/ 239602 h 1393604"/>
                <a:gd name="connsiteX33" fmla="*/ 405857 w 4928959"/>
                <a:gd name="connsiteY33" fmla="*/ 239602 h 1393604"/>
                <a:gd name="connsiteX34" fmla="*/ 405857 w 4928959"/>
                <a:gd name="connsiteY34" fmla="*/ 180924 h 1393604"/>
                <a:gd name="connsiteX35" fmla="*/ 352069 w 4928959"/>
                <a:gd name="connsiteY35" fmla="*/ 180924 h 1393604"/>
                <a:gd name="connsiteX36" fmla="*/ 352069 w 4928959"/>
                <a:gd name="connsiteY36" fmla="*/ 112466 h 1393604"/>
                <a:gd name="connsiteX37" fmla="*/ 205374 w 4928959"/>
                <a:gd name="connsiteY37" fmla="*/ 112466 h 1393604"/>
                <a:gd name="connsiteX38" fmla="*/ 205374 w 4928959"/>
                <a:gd name="connsiteY38" fmla="*/ 53788 h 1393604"/>
                <a:gd name="connsiteX39" fmla="*/ 190704 w 4928959"/>
                <a:gd name="connsiteY39" fmla="*/ 53788 h 1393604"/>
                <a:gd name="connsiteX40" fmla="*/ 190704 w 4928959"/>
                <a:gd name="connsiteY40" fmla="*/ 0 h 1393604"/>
                <a:gd name="connsiteX41" fmla="*/ 0 w 4928959"/>
                <a:gd name="connsiteY41" fmla="*/ 0 h 1393604"/>
                <a:gd name="connsiteX0-1" fmla="*/ 5371233 w 5371233"/>
                <a:gd name="connsiteY0-2" fmla="*/ 1393604 h 1393604"/>
                <a:gd name="connsiteX1-3" fmla="*/ 3383769 w 5371233"/>
                <a:gd name="connsiteY1-4" fmla="*/ 1393604 h 1393604"/>
                <a:gd name="connsiteX2-5" fmla="*/ 3383769 w 5371233"/>
                <a:gd name="connsiteY2-6" fmla="*/ 1295807 h 1393604"/>
                <a:gd name="connsiteX3-7" fmla="*/ 2767650 w 5371233"/>
                <a:gd name="connsiteY3-8" fmla="*/ 1295807 h 1393604"/>
                <a:gd name="connsiteX4-9" fmla="*/ 2767650 w 5371233"/>
                <a:gd name="connsiteY4-10" fmla="*/ 1212680 h 1393604"/>
                <a:gd name="connsiteX5-11" fmla="*/ 2660073 w 5371233"/>
                <a:gd name="connsiteY5-12" fmla="*/ 1212680 h 1393604"/>
                <a:gd name="connsiteX6-13" fmla="*/ 2660073 w 5371233"/>
                <a:gd name="connsiteY6-14" fmla="*/ 1149112 h 1393604"/>
                <a:gd name="connsiteX7-15" fmla="*/ 2601395 w 5371233"/>
                <a:gd name="connsiteY7-16" fmla="*/ 1149112 h 1393604"/>
                <a:gd name="connsiteX8-17" fmla="*/ 2601395 w 5371233"/>
                <a:gd name="connsiteY8-18" fmla="*/ 1075764 h 1393604"/>
                <a:gd name="connsiteX9-19" fmla="*/ 2493819 w 5371233"/>
                <a:gd name="connsiteY9-20" fmla="*/ 1075764 h 1393604"/>
                <a:gd name="connsiteX10-21" fmla="*/ 2493819 w 5371233"/>
                <a:gd name="connsiteY10-22" fmla="*/ 1002417 h 1393604"/>
                <a:gd name="connsiteX11-23" fmla="*/ 2366683 w 5371233"/>
                <a:gd name="connsiteY11-24" fmla="*/ 1002417 h 1393604"/>
                <a:gd name="connsiteX12-25" fmla="*/ 2366683 w 5371233"/>
                <a:gd name="connsiteY12-26" fmla="*/ 933959 h 1393604"/>
                <a:gd name="connsiteX13-27" fmla="*/ 2205318 w 5371233"/>
                <a:gd name="connsiteY13-28" fmla="*/ 933959 h 1393604"/>
                <a:gd name="connsiteX14-29" fmla="*/ 2205318 w 5371233"/>
                <a:gd name="connsiteY14-30" fmla="*/ 870391 h 1393604"/>
                <a:gd name="connsiteX15-31" fmla="*/ 2034174 w 5371233"/>
                <a:gd name="connsiteY15-32" fmla="*/ 870391 h 1393604"/>
                <a:gd name="connsiteX16-33" fmla="*/ 2034174 w 5371233"/>
                <a:gd name="connsiteY16-34" fmla="*/ 792154 h 1393604"/>
                <a:gd name="connsiteX17-35" fmla="*/ 1672326 w 5371233"/>
                <a:gd name="connsiteY17-36" fmla="*/ 792154 h 1393604"/>
                <a:gd name="connsiteX18-37" fmla="*/ 1672326 w 5371233"/>
                <a:gd name="connsiteY18-38" fmla="*/ 723696 h 1393604"/>
                <a:gd name="connsiteX19-39" fmla="*/ 1437613 w 5371233"/>
                <a:gd name="connsiteY19-40" fmla="*/ 723696 h 1393604"/>
                <a:gd name="connsiteX20-41" fmla="*/ 1437613 w 5371233"/>
                <a:gd name="connsiteY20-42" fmla="*/ 660128 h 1393604"/>
                <a:gd name="connsiteX21-43" fmla="*/ 826383 w 5371233"/>
                <a:gd name="connsiteY21-44" fmla="*/ 660128 h 1393604"/>
                <a:gd name="connsiteX22-45" fmla="*/ 826383 w 5371233"/>
                <a:gd name="connsiteY22-46" fmla="*/ 586780 h 1393604"/>
                <a:gd name="connsiteX23-47" fmla="*/ 630790 w 5371233"/>
                <a:gd name="connsiteY23-48" fmla="*/ 586780 h 1393604"/>
                <a:gd name="connsiteX24-49" fmla="*/ 630790 w 5371233"/>
                <a:gd name="connsiteY24-50" fmla="*/ 537882 h 1393604"/>
                <a:gd name="connsiteX25-51" fmla="*/ 606341 w 5371233"/>
                <a:gd name="connsiteY25-52" fmla="*/ 537882 h 1393604"/>
                <a:gd name="connsiteX26-53" fmla="*/ 606341 w 5371233"/>
                <a:gd name="connsiteY26-54" fmla="*/ 425416 h 1393604"/>
                <a:gd name="connsiteX27-55" fmla="*/ 577001 w 5371233"/>
                <a:gd name="connsiteY27-56" fmla="*/ 425416 h 1393604"/>
                <a:gd name="connsiteX28-57" fmla="*/ 577001 w 5371233"/>
                <a:gd name="connsiteY28-58" fmla="*/ 361848 h 1393604"/>
                <a:gd name="connsiteX29-59" fmla="*/ 474315 w 5371233"/>
                <a:gd name="connsiteY29-60" fmla="*/ 361848 h 1393604"/>
                <a:gd name="connsiteX30-61" fmla="*/ 474315 w 5371233"/>
                <a:gd name="connsiteY30-62" fmla="*/ 298280 h 1393604"/>
                <a:gd name="connsiteX31-63" fmla="*/ 425416 w 5371233"/>
                <a:gd name="connsiteY31-64" fmla="*/ 298280 h 1393604"/>
                <a:gd name="connsiteX32-65" fmla="*/ 425416 w 5371233"/>
                <a:gd name="connsiteY32-66" fmla="*/ 239602 h 1393604"/>
                <a:gd name="connsiteX33-67" fmla="*/ 405857 w 5371233"/>
                <a:gd name="connsiteY33-68" fmla="*/ 239602 h 1393604"/>
                <a:gd name="connsiteX34-69" fmla="*/ 405857 w 5371233"/>
                <a:gd name="connsiteY34-70" fmla="*/ 180924 h 1393604"/>
                <a:gd name="connsiteX35-71" fmla="*/ 352069 w 5371233"/>
                <a:gd name="connsiteY35-72" fmla="*/ 180924 h 1393604"/>
                <a:gd name="connsiteX36-73" fmla="*/ 352069 w 5371233"/>
                <a:gd name="connsiteY36-74" fmla="*/ 112466 h 1393604"/>
                <a:gd name="connsiteX37-75" fmla="*/ 205374 w 5371233"/>
                <a:gd name="connsiteY37-76" fmla="*/ 112466 h 1393604"/>
                <a:gd name="connsiteX38-77" fmla="*/ 205374 w 5371233"/>
                <a:gd name="connsiteY38-78" fmla="*/ 53788 h 1393604"/>
                <a:gd name="connsiteX39-79" fmla="*/ 190704 w 5371233"/>
                <a:gd name="connsiteY39-80" fmla="*/ 53788 h 1393604"/>
                <a:gd name="connsiteX40-81" fmla="*/ 190704 w 5371233"/>
                <a:gd name="connsiteY40-82" fmla="*/ 0 h 1393604"/>
                <a:gd name="connsiteX41-83" fmla="*/ 0 w 5371233"/>
                <a:gd name="connsiteY41-84" fmla="*/ 0 h 13936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</a:cxnLst>
              <a:rect l="l" t="t" r="r" b="b"/>
              <a:pathLst>
                <a:path w="5371233" h="1393604">
                  <a:moveTo>
                    <a:pt x="5371233" y="1393604"/>
                  </a:moveTo>
                  <a:lnTo>
                    <a:pt x="3383769" y="1393604"/>
                  </a:lnTo>
                  <a:lnTo>
                    <a:pt x="3383769" y="1295807"/>
                  </a:lnTo>
                  <a:lnTo>
                    <a:pt x="2767650" y="1295807"/>
                  </a:lnTo>
                  <a:lnTo>
                    <a:pt x="2767650" y="1212680"/>
                  </a:lnTo>
                  <a:lnTo>
                    <a:pt x="2660073" y="1212680"/>
                  </a:lnTo>
                  <a:lnTo>
                    <a:pt x="2660073" y="1149112"/>
                  </a:lnTo>
                  <a:lnTo>
                    <a:pt x="2601395" y="1149112"/>
                  </a:lnTo>
                  <a:lnTo>
                    <a:pt x="2601395" y="1075764"/>
                  </a:lnTo>
                  <a:lnTo>
                    <a:pt x="2493819" y="1075764"/>
                  </a:lnTo>
                  <a:lnTo>
                    <a:pt x="2493819" y="1002417"/>
                  </a:lnTo>
                  <a:lnTo>
                    <a:pt x="2366683" y="1002417"/>
                  </a:lnTo>
                  <a:lnTo>
                    <a:pt x="2366683" y="933959"/>
                  </a:lnTo>
                  <a:lnTo>
                    <a:pt x="2205318" y="933959"/>
                  </a:lnTo>
                  <a:lnTo>
                    <a:pt x="2205318" y="870391"/>
                  </a:lnTo>
                  <a:lnTo>
                    <a:pt x="2034174" y="870391"/>
                  </a:lnTo>
                  <a:lnTo>
                    <a:pt x="2034174" y="792154"/>
                  </a:lnTo>
                  <a:lnTo>
                    <a:pt x="1672326" y="792154"/>
                  </a:lnTo>
                  <a:lnTo>
                    <a:pt x="1672326" y="723696"/>
                  </a:lnTo>
                  <a:lnTo>
                    <a:pt x="1437613" y="723696"/>
                  </a:lnTo>
                  <a:lnTo>
                    <a:pt x="1437613" y="660128"/>
                  </a:lnTo>
                  <a:lnTo>
                    <a:pt x="826383" y="660128"/>
                  </a:lnTo>
                  <a:lnTo>
                    <a:pt x="826383" y="586780"/>
                  </a:lnTo>
                  <a:lnTo>
                    <a:pt x="630790" y="586780"/>
                  </a:lnTo>
                  <a:lnTo>
                    <a:pt x="630790" y="537882"/>
                  </a:lnTo>
                  <a:lnTo>
                    <a:pt x="606341" y="537882"/>
                  </a:lnTo>
                  <a:lnTo>
                    <a:pt x="606341" y="425416"/>
                  </a:lnTo>
                  <a:lnTo>
                    <a:pt x="577001" y="425416"/>
                  </a:lnTo>
                  <a:lnTo>
                    <a:pt x="577001" y="361848"/>
                  </a:lnTo>
                  <a:lnTo>
                    <a:pt x="474315" y="361848"/>
                  </a:lnTo>
                  <a:lnTo>
                    <a:pt x="474315" y="298280"/>
                  </a:lnTo>
                  <a:lnTo>
                    <a:pt x="425416" y="298280"/>
                  </a:lnTo>
                  <a:lnTo>
                    <a:pt x="425416" y="239602"/>
                  </a:lnTo>
                  <a:lnTo>
                    <a:pt x="405857" y="239602"/>
                  </a:lnTo>
                  <a:lnTo>
                    <a:pt x="405857" y="180924"/>
                  </a:lnTo>
                  <a:lnTo>
                    <a:pt x="352069" y="180924"/>
                  </a:lnTo>
                  <a:lnTo>
                    <a:pt x="352069" y="112466"/>
                  </a:lnTo>
                  <a:lnTo>
                    <a:pt x="205374" y="112466"/>
                  </a:lnTo>
                  <a:lnTo>
                    <a:pt x="205374" y="53788"/>
                  </a:lnTo>
                  <a:lnTo>
                    <a:pt x="190704" y="53788"/>
                  </a:lnTo>
                  <a:lnTo>
                    <a:pt x="190704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62" name="TextBox 1161"/>
            <p:cNvSpPr txBox="1"/>
            <p:nvPr/>
          </p:nvSpPr>
          <p:spPr bwMode="auto">
            <a:xfrm>
              <a:off x="6943673" y="212726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3" name="TextBox 1162"/>
            <p:cNvSpPr txBox="1"/>
            <p:nvPr/>
          </p:nvSpPr>
          <p:spPr bwMode="auto">
            <a:xfrm>
              <a:off x="7673075" y="2729528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4" name="TextBox 1163"/>
            <p:cNvSpPr txBox="1"/>
            <p:nvPr/>
          </p:nvSpPr>
          <p:spPr bwMode="auto">
            <a:xfrm>
              <a:off x="7903712" y="274012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5" name="TextBox 1164"/>
            <p:cNvSpPr txBox="1"/>
            <p:nvPr/>
          </p:nvSpPr>
          <p:spPr bwMode="auto">
            <a:xfrm>
              <a:off x="8647783" y="2936532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6" name="TextBox 1165"/>
            <p:cNvSpPr txBox="1"/>
            <p:nvPr/>
          </p:nvSpPr>
          <p:spPr bwMode="auto">
            <a:xfrm>
              <a:off x="9797710" y="336765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7" name="TextBox 1166"/>
            <p:cNvSpPr txBox="1"/>
            <p:nvPr/>
          </p:nvSpPr>
          <p:spPr bwMode="auto">
            <a:xfrm>
              <a:off x="10184823" y="3467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8" name="TextBox 1167"/>
            <p:cNvSpPr txBox="1"/>
            <p:nvPr/>
          </p:nvSpPr>
          <p:spPr bwMode="auto">
            <a:xfrm>
              <a:off x="10537706" y="3467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69" name="TextBox 1168"/>
            <p:cNvSpPr txBox="1"/>
            <p:nvPr/>
          </p:nvSpPr>
          <p:spPr bwMode="auto">
            <a:xfrm>
              <a:off x="10954158" y="3467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0" name="TextBox 1169"/>
            <p:cNvSpPr txBox="1"/>
            <p:nvPr/>
          </p:nvSpPr>
          <p:spPr bwMode="auto">
            <a:xfrm>
              <a:off x="11370609" y="3467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1" name="TextBox 1170"/>
            <p:cNvSpPr txBox="1"/>
            <p:nvPr/>
          </p:nvSpPr>
          <p:spPr bwMode="auto">
            <a:xfrm>
              <a:off x="11683999" y="3467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2" name="TextBox 1171"/>
            <p:cNvSpPr txBox="1"/>
            <p:nvPr/>
          </p:nvSpPr>
          <p:spPr bwMode="auto">
            <a:xfrm>
              <a:off x="10250020" y="3467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1183" name="Group 1182"/>
          <p:cNvGrpSpPr/>
          <p:nvPr/>
        </p:nvGrpSpPr>
        <p:grpSpPr>
          <a:xfrm>
            <a:off x="6762751" y="2073473"/>
            <a:ext cx="3964981" cy="2080343"/>
            <a:chOff x="6762751" y="2073473"/>
            <a:chExt cx="3964981" cy="2080343"/>
          </a:xfrm>
        </p:grpSpPr>
        <p:sp>
          <p:nvSpPr>
            <p:cNvPr id="1161" name="Freeform 1160"/>
            <p:cNvSpPr/>
            <p:nvPr/>
          </p:nvSpPr>
          <p:spPr bwMode="auto">
            <a:xfrm>
              <a:off x="6870225" y="2254216"/>
              <a:ext cx="3770066" cy="1750563"/>
            </a:xfrm>
            <a:custGeom>
              <a:avLst/>
              <a:gdLst>
                <a:gd name="connsiteX0" fmla="*/ 3770066 w 3770066"/>
                <a:gd name="connsiteY0" fmla="*/ 1750563 h 1750563"/>
                <a:gd name="connsiteX1" fmla="*/ 3393548 w 3770066"/>
                <a:gd name="connsiteY1" fmla="*/ 1750563 h 1750563"/>
                <a:gd name="connsiteX2" fmla="*/ 3393548 w 3770066"/>
                <a:gd name="connsiteY2" fmla="*/ 1525630 h 1750563"/>
                <a:gd name="connsiteX3" fmla="*/ 2523157 w 3770066"/>
                <a:gd name="connsiteY3" fmla="*/ 1525630 h 1750563"/>
                <a:gd name="connsiteX4" fmla="*/ 2523157 w 3770066"/>
                <a:gd name="connsiteY4" fmla="*/ 1437613 h 1750563"/>
                <a:gd name="connsiteX5" fmla="*/ 2376462 w 3770066"/>
                <a:gd name="connsiteY5" fmla="*/ 1437613 h 1750563"/>
                <a:gd name="connsiteX6" fmla="*/ 2376462 w 3770066"/>
                <a:gd name="connsiteY6" fmla="*/ 1364265 h 1750563"/>
                <a:gd name="connsiteX7" fmla="*/ 1598977 w 3770066"/>
                <a:gd name="connsiteY7" fmla="*/ 1364265 h 1750563"/>
                <a:gd name="connsiteX8" fmla="*/ 1598977 w 3770066"/>
                <a:gd name="connsiteY8" fmla="*/ 1286028 h 1750563"/>
                <a:gd name="connsiteX9" fmla="*/ 1305587 w 3770066"/>
                <a:gd name="connsiteY9" fmla="*/ 1286028 h 1750563"/>
                <a:gd name="connsiteX10" fmla="*/ 1305587 w 3770066"/>
                <a:gd name="connsiteY10" fmla="*/ 1217570 h 1750563"/>
                <a:gd name="connsiteX11" fmla="*/ 1119773 w 3770066"/>
                <a:gd name="connsiteY11" fmla="*/ 1217570 h 1750563"/>
                <a:gd name="connsiteX12" fmla="*/ 1119773 w 3770066"/>
                <a:gd name="connsiteY12" fmla="*/ 1139333 h 1750563"/>
                <a:gd name="connsiteX13" fmla="*/ 738365 w 3770066"/>
                <a:gd name="connsiteY13" fmla="*/ 1139333 h 1750563"/>
                <a:gd name="connsiteX14" fmla="*/ 738365 w 3770066"/>
                <a:gd name="connsiteY14" fmla="*/ 1080655 h 1750563"/>
                <a:gd name="connsiteX15" fmla="*/ 660128 w 3770066"/>
                <a:gd name="connsiteY15" fmla="*/ 1080655 h 1750563"/>
                <a:gd name="connsiteX16" fmla="*/ 660128 w 3770066"/>
                <a:gd name="connsiteY16" fmla="*/ 1007307 h 1750563"/>
                <a:gd name="connsiteX17" fmla="*/ 572111 w 3770066"/>
                <a:gd name="connsiteY17" fmla="*/ 1007307 h 1750563"/>
                <a:gd name="connsiteX18" fmla="*/ 572111 w 3770066"/>
                <a:gd name="connsiteY18" fmla="*/ 938849 h 1750563"/>
                <a:gd name="connsiteX19" fmla="*/ 557441 w 3770066"/>
                <a:gd name="connsiteY19" fmla="*/ 938849 h 1750563"/>
                <a:gd name="connsiteX20" fmla="*/ 557441 w 3770066"/>
                <a:gd name="connsiteY20" fmla="*/ 880171 h 1750563"/>
                <a:gd name="connsiteX21" fmla="*/ 542772 w 3770066"/>
                <a:gd name="connsiteY21" fmla="*/ 880171 h 1750563"/>
                <a:gd name="connsiteX22" fmla="*/ 542772 w 3770066"/>
                <a:gd name="connsiteY22" fmla="*/ 806824 h 1750563"/>
                <a:gd name="connsiteX23" fmla="*/ 503653 w 3770066"/>
                <a:gd name="connsiteY23" fmla="*/ 806824 h 1750563"/>
                <a:gd name="connsiteX24" fmla="*/ 503653 w 3770066"/>
                <a:gd name="connsiteY24" fmla="*/ 738366 h 1750563"/>
                <a:gd name="connsiteX25" fmla="*/ 449865 w 3770066"/>
                <a:gd name="connsiteY25" fmla="*/ 738366 h 1750563"/>
                <a:gd name="connsiteX26" fmla="*/ 449865 w 3770066"/>
                <a:gd name="connsiteY26" fmla="*/ 674798 h 1750563"/>
                <a:gd name="connsiteX27" fmla="*/ 366738 w 3770066"/>
                <a:gd name="connsiteY27" fmla="*/ 674798 h 1750563"/>
                <a:gd name="connsiteX28" fmla="*/ 366738 w 3770066"/>
                <a:gd name="connsiteY28" fmla="*/ 606340 h 1750563"/>
                <a:gd name="connsiteX29" fmla="*/ 288500 w 3770066"/>
                <a:gd name="connsiteY29" fmla="*/ 606340 h 1750563"/>
                <a:gd name="connsiteX30" fmla="*/ 288500 w 3770066"/>
                <a:gd name="connsiteY30" fmla="*/ 488984 h 1750563"/>
                <a:gd name="connsiteX31" fmla="*/ 180924 w 3770066"/>
                <a:gd name="connsiteY31" fmla="*/ 488984 h 1750563"/>
                <a:gd name="connsiteX32" fmla="*/ 180924 w 3770066"/>
                <a:gd name="connsiteY32" fmla="*/ 342289 h 1750563"/>
                <a:gd name="connsiteX33" fmla="*/ 127135 w 3770066"/>
                <a:gd name="connsiteY33" fmla="*/ 342289 h 1750563"/>
                <a:gd name="connsiteX34" fmla="*/ 127135 w 3770066"/>
                <a:gd name="connsiteY34" fmla="*/ 176034 h 1750563"/>
                <a:gd name="connsiteX35" fmla="*/ 112466 w 3770066"/>
                <a:gd name="connsiteY35" fmla="*/ 176034 h 1750563"/>
                <a:gd name="connsiteX36" fmla="*/ 112466 w 3770066"/>
                <a:gd name="connsiteY36" fmla="*/ 102687 h 1750563"/>
                <a:gd name="connsiteX37" fmla="*/ 53788 w 3770066"/>
                <a:gd name="connsiteY37" fmla="*/ 102687 h 1750563"/>
                <a:gd name="connsiteX38" fmla="*/ 53788 w 3770066"/>
                <a:gd name="connsiteY38" fmla="*/ 44009 h 1750563"/>
                <a:gd name="connsiteX39" fmla="*/ 0 w 3770066"/>
                <a:gd name="connsiteY39" fmla="*/ 44009 h 1750563"/>
                <a:gd name="connsiteX40" fmla="*/ 0 w 3770066"/>
                <a:gd name="connsiteY40" fmla="*/ 0 h 17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770066" h="1750563">
                  <a:moveTo>
                    <a:pt x="3770066" y="1750563"/>
                  </a:moveTo>
                  <a:lnTo>
                    <a:pt x="3393548" y="1750563"/>
                  </a:lnTo>
                  <a:lnTo>
                    <a:pt x="3393548" y="1525630"/>
                  </a:lnTo>
                  <a:lnTo>
                    <a:pt x="2523157" y="1525630"/>
                  </a:lnTo>
                  <a:lnTo>
                    <a:pt x="2523157" y="1437613"/>
                  </a:lnTo>
                  <a:lnTo>
                    <a:pt x="2376462" y="1437613"/>
                  </a:lnTo>
                  <a:lnTo>
                    <a:pt x="2376462" y="1364265"/>
                  </a:lnTo>
                  <a:lnTo>
                    <a:pt x="1598977" y="1364265"/>
                  </a:lnTo>
                  <a:lnTo>
                    <a:pt x="1598977" y="1286028"/>
                  </a:lnTo>
                  <a:lnTo>
                    <a:pt x="1305587" y="1286028"/>
                  </a:lnTo>
                  <a:lnTo>
                    <a:pt x="1305587" y="1217570"/>
                  </a:lnTo>
                  <a:lnTo>
                    <a:pt x="1119773" y="1217570"/>
                  </a:lnTo>
                  <a:lnTo>
                    <a:pt x="1119773" y="1139333"/>
                  </a:lnTo>
                  <a:lnTo>
                    <a:pt x="738365" y="1139333"/>
                  </a:lnTo>
                  <a:lnTo>
                    <a:pt x="738365" y="1080655"/>
                  </a:lnTo>
                  <a:lnTo>
                    <a:pt x="660128" y="1080655"/>
                  </a:lnTo>
                  <a:lnTo>
                    <a:pt x="660128" y="1007307"/>
                  </a:lnTo>
                  <a:lnTo>
                    <a:pt x="572111" y="1007307"/>
                  </a:lnTo>
                  <a:lnTo>
                    <a:pt x="572111" y="938849"/>
                  </a:lnTo>
                  <a:lnTo>
                    <a:pt x="557441" y="938849"/>
                  </a:lnTo>
                  <a:lnTo>
                    <a:pt x="557441" y="880171"/>
                  </a:lnTo>
                  <a:lnTo>
                    <a:pt x="542772" y="880171"/>
                  </a:lnTo>
                  <a:lnTo>
                    <a:pt x="542772" y="806824"/>
                  </a:lnTo>
                  <a:lnTo>
                    <a:pt x="503653" y="806824"/>
                  </a:lnTo>
                  <a:lnTo>
                    <a:pt x="503653" y="738366"/>
                  </a:lnTo>
                  <a:lnTo>
                    <a:pt x="449865" y="738366"/>
                  </a:lnTo>
                  <a:lnTo>
                    <a:pt x="449865" y="674798"/>
                  </a:lnTo>
                  <a:lnTo>
                    <a:pt x="366738" y="674798"/>
                  </a:lnTo>
                  <a:lnTo>
                    <a:pt x="366738" y="606340"/>
                  </a:lnTo>
                  <a:lnTo>
                    <a:pt x="288500" y="606340"/>
                  </a:lnTo>
                  <a:lnTo>
                    <a:pt x="288500" y="488984"/>
                  </a:lnTo>
                  <a:lnTo>
                    <a:pt x="180924" y="488984"/>
                  </a:lnTo>
                  <a:lnTo>
                    <a:pt x="180924" y="342289"/>
                  </a:lnTo>
                  <a:lnTo>
                    <a:pt x="127135" y="342289"/>
                  </a:lnTo>
                  <a:lnTo>
                    <a:pt x="127135" y="176034"/>
                  </a:lnTo>
                  <a:lnTo>
                    <a:pt x="112466" y="176034"/>
                  </a:lnTo>
                  <a:lnTo>
                    <a:pt x="112466" y="102687"/>
                  </a:lnTo>
                  <a:lnTo>
                    <a:pt x="53788" y="102687"/>
                  </a:lnTo>
                  <a:lnTo>
                    <a:pt x="53788" y="44009"/>
                  </a:lnTo>
                  <a:lnTo>
                    <a:pt x="0" y="44009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74" name="TextBox 1173"/>
            <p:cNvSpPr txBox="1"/>
            <p:nvPr/>
          </p:nvSpPr>
          <p:spPr bwMode="auto">
            <a:xfrm>
              <a:off x="6762751" y="207347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5" name="TextBox 1174"/>
            <p:cNvSpPr txBox="1"/>
            <p:nvPr/>
          </p:nvSpPr>
          <p:spPr bwMode="auto">
            <a:xfrm>
              <a:off x="8734171" y="345322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6" name="TextBox 1175"/>
            <p:cNvSpPr txBox="1"/>
            <p:nvPr/>
          </p:nvSpPr>
          <p:spPr bwMode="auto">
            <a:xfrm>
              <a:off x="8104197" y="337091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7" name="TextBox 1176"/>
            <p:cNvSpPr txBox="1"/>
            <p:nvPr/>
          </p:nvSpPr>
          <p:spPr bwMode="auto">
            <a:xfrm>
              <a:off x="7713824" y="323481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8" name="TextBox 1177"/>
            <p:cNvSpPr txBox="1"/>
            <p:nvPr/>
          </p:nvSpPr>
          <p:spPr bwMode="auto">
            <a:xfrm>
              <a:off x="7166978" y="276131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79" name="TextBox 1178"/>
            <p:cNvSpPr txBox="1"/>
            <p:nvPr/>
          </p:nvSpPr>
          <p:spPr bwMode="auto">
            <a:xfrm>
              <a:off x="10187268" y="3840335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80" name="TextBox 1179"/>
            <p:cNvSpPr txBox="1"/>
            <p:nvPr/>
          </p:nvSpPr>
          <p:spPr bwMode="auto">
            <a:xfrm>
              <a:off x="9806675" y="362110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81" name="TextBox 1180"/>
            <p:cNvSpPr txBox="1"/>
            <p:nvPr/>
          </p:nvSpPr>
          <p:spPr bwMode="auto">
            <a:xfrm>
              <a:off x="9421194" y="361703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82" name="TextBox 1181"/>
            <p:cNvSpPr txBox="1"/>
            <p:nvPr/>
          </p:nvSpPr>
          <p:spPr bwMode="auto">
            <a:xfrm>
              <a:off x="10549931" y="384603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cxnSp>
        <p:nvCxnSpPr>
          <p:cNvPr id="1035" name="Straight Connector 1034"/>
          <p:cNvCxnSpPr/>
          <p:nvPr/>
        </p:nvCxnSpPr>
        <p:spPr bwMode="auto">
          <a:xfrm>
            <a:off x="6846164" y="2229776"/>
            <a:ext cx="0" cy="2219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7" name="Straight Connector 1036"/>
          <p:cNvCxnSpPr/>
          <p:nvPr/>
        </p:nvCxnSpPr>
        <p:spPr bwMode="auto">
          <a:xfrm flipH="1">
            <a:off x="6784020" y="223865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8" name="Straight Connector 1037"/>
          <p:cNvCxnSpPr/>
          <p:nvPr/>
        </p:nvCxnSpPr>
        <p:spPr bwMode="auto">
          <a:xfrm flipH="1">
            <a:off x="6784020" y="2680762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9" name="Straight Connector 1038"/>
          <p:cNvCxnSpPr/>
          <p:nvPr/>
        </p:nvCxnSpPr>
        <p:spPr bwMode="auto">
          <a:xfrm flipH="1">
            <a:off x="6784020" y="3122870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0" name="Straight Connector 1039"/>
          <p:cNvCxnSpPr/>
          <p:nvPr/>
        </p:nvCxnSpPr>
        <p:spPr bwMode="auto">
          <a:xfrm flipH="1">
            <a:off x="6784020" y="3564978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1" name="Straight Connector 1040"/>
          <p:cNvCxnSpPr/>
          <p:nvPr/>
        </p:nvCxnSpPr>
        <p:spPr bwMode="auto">
          <a:xfrm flipH="1">
            <a:off x="6784020" y="400708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2" name="Straight Connector 1041"/>
          <p:cNvCxnSpPr/>
          <p:nvPr/>
        </p:nvCxnSpPr>
        <p:spPr bwMode="auto">
          <a:xfrm flipH="1">
            <a:off x="6784020" y="444919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9" name="Straight Connector 1048"/>
          <p:cNvCxnSpPr/>
          <p:nvPr/>
        </p:nvCxnSpPr>
        <p:spPr bwMode="auto">
          <a:xfrm>
            <a:off x="6846164" y="444919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4" name="Straight Connector 1183"/>
          <p:cNvCxnSpPr/>
          <p:nvPr/>
        </p:nvCxnSpPr>
        <p:spPr bwMode="auto">
          <a:xfrm>
            <a:off x="5650116" y="4447714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85" name="TextBox 1184"/>
          <p:cNvSpPr txBox="1"/>
          <p:nvPr/>
        </p:nvSpPr>
        <p:spPr bwMode="auto">
          <a:xfrm>
            <a:off x="5447409" y="445807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78</a:t>
            </a:r>
          </a:p>
        </p:txBody>
      </p:sp>
      <p:sp>
        <p:nvSpPr>
          <p:cNvPr id="1186" name="TextBox 1185"/>
          <p:cNvSpPr txBox="1"/>
          <p:nvPr/>
        </p:nvSpPr>
        <p:spPr bwMode="auto">
          <a:xfrm>
            <a:off x="5429653" y="4966180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grpSp>
        <p:nvGrpSpPr>
          <p:cNvPr id="1225" name="Group 1224"/>
          <p:cNvGrpSpPr/>
          <p:nvPr/>
        </p:nvGrpSpPr>
        <p:grpSpPr>
          <a:xfrm>
            <a:off x="1552575" y="2139929"/>
            <a:ext cx="3873909" cy="1517452"/>
            <a:chOff x="1552575" y="2139929"/>
            <a:chExt cx="3873909" cy="1517452"/>
          </a:xfrm>
        </p:grpSpPr>
        <p:grpSp>
          <p:nvGrpSpPr>
            <p:cNvPr id="1192" name="Group 1191"/>
            <p:cNvGrpSpPr/>
            <p:nvPr/>
          </p:nvGrpSpPr>
          <p:grpSpPr>
            <a:xfrm>
              <a:off x="1552575" y="2235200"/>
              <a:ext cx="3784600" cy="1273175"/>
              <a:chOff x="1552575" y="2235200"/>
              <a:chExt cx="3784600" cy="1273175"/>
            </a:xfrm>
          </p:grpSpPr>
          <p:sp>
            <p:nvSpPr>
              <p:cNvPr id="1187" name="Freeform 1186"/>
              <p:cNvSpPr/>
              <p:nvPr/>
            </p:nvSpPr>
            <p:spPr bwMode="auto">
              <a:xfrm>
                <a:off x="3327400" y="3108325"/>
                <a:ext cx="2009775" cy="400050"/>
              </a:xfrm>
              <a:custGeom>
                <a:avLst/>
                <a:gdLst>
                  <a:gd name="connsiteX0" fmla="*/ 2009775 w 2009775"/>
                  <a:gd name="connsiteY0" fmla="*/ 400050 h 400050"/>
                  <a:gd name="connsiteX1" fmla="*/ 1717675 w 2009775"/>
                  <a:gd name="connsiteY1" fmla="*/ 400050 h 400050"/>
                  <a:gd name="connsiteX2" fmla="*/ 1717675 w 2009775"/>
                  <a:gd name="connsiteY2" fmla="*/ 288925 h 400050"/>
                  <a:gd name="connsiteX3" fmla="*/ 1136650 w 2009775"/>
                  <a:gd name="connsiteY3" fmla="*/ 288925 h 400050"/>
                  <a:gd name="connsiteX4" fmla="*/ 1136650 w 2009775"/>
                  <a:gd name="connsiteY4" fmla="*/ 250825 h 400050"/>
                  <a:gd name="connsiteX5" fmla="*/ 854075 w 2009775"/>
                  <a:gd name="connsiteY5" fmla="*/ 250825 h 400050"/>
                  <a:gd name="connsiteX6" fmla="*/ 854075 w 2009775"/>
                  <a:gd name="connsiteY6" fmla="*/ 250825 h 400050"/>
                  <a:gd name="connsiteX7" fmla="*/ 854075 w 2009775"/>
                  <a:gd name="connsiteY7" fmla="*/ 250825 h 400050"/>
                  <a:gd name="connsiteX8" fmla="*/ 854075 w 2009775"/>
                  <a:gd name="connsiteY8" fmla="*/ 225425 h 400050"/>
                  <a:gd name="connsiteX9" fmla="*/ 803275 w 2009775"/>
                  <a:gd name="connsiteY9" fmla="*/ 225425 h 400050"/>
                  <a:gd name="connsiteX10" fmla="*/ 803275 w 2009775"/>
                  <a:gd name="connsiteY10" fmla="*/ 225425 h 400050"/>
                  <a:gd name="connsiteX11" fmla="*/ 803275 w 2009775"/>
                  <a:gd name="connsiteY11" fmla="*/ 225425 h 400050"/>
                  <a:gd name="connsiteX12" fmla="*/ 803275 w 2009775"/>
                  <a:gd name="connsiteY12" fmla="*/ 196850 h 400050"/>
                  <a:gd name="connsiteX13" fmla="*/ 612775 w 2009775"/>
                  <a:gd name="connsiteY13" fmla="*/ 196850 h 400050"/>
                  <a:gd name="connsiteX14" fmla="*/ 612775 w 2009775"/>
                  <a:gd name="connsiteY14" fmla="*/ 196850 h 400050"/>
                  <a:gd name="connsiteX15" fmla="*/ 612775 w 2009775"/>
                  <a:gd name="connsiteY15" fmla="*/ 196850 h 400050"/>
                  <a:gd name="connsiteX16" fmla="*/ 612775 w 2009775"/>
                  <a:gd name="connsiteY16" fmla="*/ 177800 h 400050"/>
                  <a:gd name="connsiteX17" fmla="*/ 584200 w 2009775"/>
                  <a:gd name="connsiteY17" fmla="*/ 177800 h 400050"/>
                  <a:gd name="connsiteX18" fmla="*/ 584200 w 2009775"/>
                  <a:gd name="connsiteY18" fmla="*/ 177800 h 400050"/>
                  <a:gd name="connsiteX19" fmla="*/ 584200 w 2009775"/>
                  <a:gd name="connsiteY19" fmla="*/ 177800 h 400050"/>
                  <a:gd name="connsiteX20" fmla="*/ 584200 w 2009775"/>
                  <a:gd name="connsiteY20" fmla="*/ 149225 h 400050"/>
                  <a:gd name="connsiteX21" fmla="*/ 441325 w 2009775"/>
                  <a:gd name="connsiteY21" fmla="*/ 149225 h 400050"/>
                  <a:gd name="connsiteX22" fmla="*/ 441325 w 2009775"/>
                  <a:gd name="connsiteY22" fmla="*/ 139700 h 400050"/>
                  <a:gd name="connsiteX23" fmla="*/ 180975 w 2009775"/>
                  <a:gd name="connsiteY23" fmla="*/ 139700 h 400050"/>
                  <a:gd name="connsiteX24" fmla="*/ 180975 w 2009775"/>
                  <a:gd name="connsiteY24" fmla="*/ 120650 h 400050"/>
                  <a:gd name="connsiteX25" fmla="*/ 171450 w 2009775"/>
                  <a:gd name="connsiteY25" fmla="*/ 120650 h 400050"/>
                  <a:gd name="connsiteX26" fmla="*/ 171450 w 2009775"/>
                  <a:gd name="connsiteY26" fmla="*/ 120650 h 400050"/>
                  <a:gd name="connsiteX27" fmla="*/ 171450 w 2009775"/>
                  <a:gd name="connsiteY27" fmla="*/ 95250 h 400050"/>
                  <a:gd name="connsiteX28" fmla="*/ 136525 w 2009775"/>
                  <a:gd name="connsiteY28" fmla="*/ 95250 h 400050"/>
                  <a:gd name="connsiteX29" fmla="*/ 136525 w 2009775"/>
                  <a:gd name="connsiteY29" fmla="*/ 53975 h 400050"/>
                  <a:gd name="connsiteX30" fmla="*/ 136525 w 2009775"/>
                  <a:gd name="connsiteY30" fmla="*/ 53975 h 400050"/>
                  <a:gd name="connsiteX31" fmla="*/ 120650 w 2009775"/>
                  <a:gd name="connsiteY31" fmla="*/ 38100 h 400050"/>
                  <a:gd name="connsiteX32" fmla="*/ 66675 w 2009775"/>
                  <a:gd name="connsiteY32" fmla="*/ 38100 h 400050"/>
                  <a:gd name="connsiteX33" fmla="*/ 66675 w 2009775"/>
                  <a:gd name="connsiteY33" fmla="*/ 19050 h 400050"/>
                  <a:gd name="connsiteX34" fmla="*/ 53975 w 2009775"/>
                  <a:gd name="connsiteY34" fmla="*/ 19050 h 400050"/>
                  <a:gd name="connsiteX35" fmla="*/ 53975 w 2009775"/>
                  <a:gd name="connsiteY35" fmla="*/ 0 h 400050"/>
                  <a:gd name="connsiteX36" fmla="*/ 0 w 2009775"/>
                  <a:gd name="connsiteY36" fmla="*/ 0 h 400050"/>
                  <a:gd name="connsiteX0-1" fmla="*/ 2009775 w 2009775"/>
                  <a:gd name="connsiteY0-2" fmla="*/ 400050 h 400050"/>
                  <a:gd name="connsiteX1-3" fmla="*/ 1717675 w 2009775"/>
                  <a:gd name="connsiteY1-4" fmla="*/ 400050 h 400050"/>
                  <a:gd name="connsiteX2-5" fmla="*/ 1717675 w 2009775"/>
                  <a:gd name="connsiteY2-6" fmla="*/ 288925 h 400050"/>
                  <a:gd name="connsiteX3-7" fmla="*/ 1136650 w 2009775"/>
                  <a:gd name="connsiteY3-8" fmla="*/ 288925 h 400050"/>
                  <a:gd name="connsiteX4-9" fmla="*/ 1136650 w 2009775"/>
                  <a:gd name="connsiteY4-10" fmla="*/ 250825 h 400050"/>
                  <a:gd name="connsiteX5-11" fmla="*/ 854075 w 2009775"/>
                  <a:gd name="connsiteY5-12" fmla="*/ 250825 h 400050"/>
                  <a:gd name="connsiteX6-13" fmla="*/ 854075 w 2009775"/>
                  <a:gd name="connsiteY6-14" fmla="*/ 250825 h 400050"/>
                  <a:gd name="connsiteX7-15" fmla="*/ 854075 w 2009775"/>
                  <a:gd name="connsiteY7-16" fmla="*/ 250825 h 400050"/>
                  <a:gd name="connsiteX8-17" fmla="*/ 854075 w 2009775"/>
                  <a:gd name="connsiteY8-18" fmla="*/ 225425 h 400050"/>
                  <a:gd name="connsiteX9-19" fmla="*/ 803275 w 2009775"/>
                  <a:gd name="connsiteY9-20" fmla="*/ 225425 h 400050"/>
                  <a:gd name="connsiteX10-21" fmla="*/ 803275 w 2009775"/>
                  <a:gd name="connsiteY10-22" fmla="*/ 225425 h 400050"/>
                  <a:gd name="connsiteX11-23" fmla="*/ 803275 w 2009775"/>
                  <a:gd name="connsiteY11-24" fmla="*/ 225425 h 400050"/>
                  <a:gd name="connsiteX12-25" fmla="*/ 803275 w 2009775"/>
                  <a:gd name="connsiteY12-26" fmla="*/ 196850 h 400050"/>
                  <a:gd name="connsiteX13-27" fmla="*/ 612775 w 2009775"/>
                  <a:gd name="connsiteY13-28" fmla="*/ 196850 h 400050"/>
                  <a:gd name="connsiteX14-29" fmla="*/ 612775 w 2009775"/>
                  <a:gd name="connsiteY14-30" fmla="*/ 196850 h 400050"/>
                  <a:gd name="connsiteX15-31" fmla="*/ 612775 w 2009775"/>
                  <a:gd name="connsiteY15-32" fmla="*/ 196850 h 400050"/>
                  <a:gd name="connsiteX16-33" fmla="*/ 612775 w 2009775"/>
                  <a:gd name="connsiteY16-34" fmla="*/ 177800 h 400050"/>
                  <a:gd name="connsiteX17-35" fmla="*/ 584200 w 2009775"/>
                  <a:gd name="connsiteY17-36" fmla="*/ 177800 h 400050"/>
                  <a:gd name="connsiteX18-37" fmla="*/ 584200 w 2009775"/>
                  <a:gd name="connsiteY18-38" fmla="*/ 177800 h 400050"/>
                  <a:gd name="connsiteX19-39" fmla="*/ 584200 w 2009775"/>
                  <a:gd name="connsiteY19-40" fmla="*/ 177800 h 400050"/>
                  <a:gd name="connsiteX20-41" fmla="*/ 584200 w 2009775"/>
                  <a:gd name="connsiteY20-42" fmla="*/ 149225 h 400050"/>
                  <a:gd name="connsiteX21-43" fmla="*/ 441325 w 2009775"/>
                  <a:gd name="connsiteY21-44" fmla="*/ 149225 h 400050"/>
                  <a:gd name="connsiteX22-45" fmla="*/ 441325 w 2009775"/>
                  <a:gd name="connsiteY22-46" fmla="*/ 139700 h 400050"/>
                  <a:gd name="connsiteX23-47" fmla="*/ 180975 w 2009775"/>
                  <a:gd name="connsiteY23-48" fmla="*/ 139700 h 400050"/>
                  <a:gd name="connsiteX24-49" fmla="*/ 180975 w 2009775"/>
                  <a:gd name="connsiteY24-50" fmla="*/ 120650 h 400050"/>
                  <a:gd name="connsiteX25-51" fmla="*/ 171450 w 2009775"/>
                  <a:gd name="connsiteY25-52" fmla="*/ 120650 h 400050"/>
                  <a:gd name="connsiteX26-53" fmla="*/ 171450 w 2009775"/>
                  <a:gd name="connsiteY26-54" fmla="*/ 120650 h 400050"/>
                  <a:gd name="connsiteX27-55" fmla="*/ 171450 w 2009775"/>
                  <a:gd name="connsiteY27-56" fmla="*/ 95250 h 400050"/>
                  <a:gd name="connsiteX28-57" fmla="*/ 136525 w 2009775"/>
                  <a:gd name="connsiteY28-58" fmla="*/ 95250 h 400050"/>
                  <a:gd name="connsiteX29-59" fmla="*/ 136525 w 2009775"/>
                  <a:gd name="connsiteY29-60" fmla="*/ 53975 h 400050"/>
                  <a:gd name="connsiteX30-61" fmla="*/ 117475 w 2009775"/>
                  <a:gd name="connsiteY30-62" fmla="*/ 50800 h 400050"/>
                  <a:gd name="connsiteX31-63" fmla="*/ 120650 w 2009775"/>
                  <a:gd name="connsiteY31-64" fmla="*/ 38100 h 400050"/>
                  <a:gd name="connsiteX32-65" fmla="*/ 66675 w 2009775"/>
                  <a:gd name="connsiteY32-66" fmla="*/ 38100 h 400050"/>
                  <a:gd name="connsiteX33-67" fmla="*/ 66675 w 2009775"/>
                  <a:gd name="connsiteY33-68" fmla="*/ 19050 h 400050"/>
                  <a:gd name="connsiteX34-69" fmla="*/ 53975 w 2009775"/>
                  <a:gd name="connsiteY34-70" fmla="*/ 19050 h 400050"/>
                  <a:gd name="connsiteX35-71" fmla="*/ 53975 w 2009775"/>
                  <a:gd name="connsiteY35-72" fmla="*/ 0 h 400050"/>
                  <a:gd name="connsiteX36-73" fmla="*/ 0 w 2009775"/>
                  <a:gd name="connsiteY36-74" fmla="*/ 0 h 400050"/>
                  <a:gd name="connsiteX0-75" fmla="*/ 2009775 w 2009775"/>
                  <a:gd name="connsiteY0-76" fmla="*/ 400050 h 400050"/>
                  <a:gd name="connsiteX1-77" fmla="*/ 1717675 w 2009775"/>
                  <a:gd name="connsiteY1-78" fmla="*/ 400050 h 400050"/>
                  <a:gd name="connsiteX2-79" fmla="*/ 1717675 w 2009775"/>
                  <a:gd name="connsiteY2-80" fmla="*/ 288925 h 400050"/>
                  <a:gd name="connsiteX3-81" fmla="*/ 1136650 w 2009775"/>
                  <a:gd name="connsiteY3-82" fmla="*/ 288925 h 400050"/>
                  <a:gd name="connsiteX4-83" fmla="*/ 1136650 w 2009775"/>
                  <a:gd name="connsiteY4-84" fmla="*/ 250825 h 400050"/>
                  <a:gd name="connsiteX5-85" fmla="*/ 854075 w 2009775"/>
                  <a:gd name="connsiteY5-86" fmla="*/ 250825 h 400050"/>
                  <a:gd name="connsiteX6-87" fmla="*/ 854075 w 2009775"/>
                  <a:gd name="connsiteY6-88" fmla="*/ 250825 h 400050"/>
                  <a:gd name="connsiteX7-89" fmla="*/ 854075 w 2009775"/>
                  <a:gd name="connsiteY7-90" fmla="*/ 250825 h 400050"/>
                  <a:gd name="connsiteX8-91" fmla="*/ 854075 w 2009775"/>
                  <a:gd name="connsiteY8-92" fmla="*/ 225425 h 400050"/>
                  <a:gd name="connsiteX9-93" fmla="*/ 803275 w 2009775"/>
                  <a:gd name="connsiteY9-94" fmla="*/ 225425 h 400050"/>
                  <a:gd name="connsiteX10-95" fmla="*/ 803275 w 2009775"/>
                  <a:gd name="connsiteY10-96" fmla="*/ 225425 h 400050"/>
                  <a:gd name="connsiteX11-97" fmla="*/ 803275 w 2009775"/>
                  <a:gd name="connsiteY11-98" fmla="*/ 225425 h 400050"/>
                  <a:gd name="connsiteX12-99" fmla="*/ 803275 w 2009775"/>
                  <a:gd name="connsiteY12-100" fmla="*/ 196850 h 400050"/>
                  <a:gd name="connsiteX13-101" fmla="*/ 612775 w 2009775"/>
                  <a:gd name="connsiteY13-102" fmla="*/ 196850 h 400050"/>
                  <a:gd name="connsiteX14-103" fmla="*/ 612775 w 2009775"/>
                  <a:gd name="connsiteY14-104" fmla="*/ 196850 h 400050"/>
                  <a:gd name="connsiteX15-105" fmla="*/ 612775 w 2009775"/>
                  <a:gd name="connsiteY15-106" fmla="*/ 196850 h 400050"/>
                  <a:gd name="connsiteX16-107" fmla="*/ 612775 w 2009775"/>
                  <a:gd name="connsiteY16-108" fmla="*/ 177800 h 400050"/>
                  <a:gd name="connsiteX17-109" fmla="*/ 584200 w 2009775"/>
                  <a:gd name="connsiteY17-110" fmla="*/ 177800 h 400050"/>
                  <a:gd name="connsiteX18-111" fmla="*/ 584200 w 2009775"/>
                  <a:gd name="connsiteY18-112" fmla="*/ 177800 h 400050"/>
                  <a:gd name="connsiteX19-113" fmla="*/ 584200 w 2009775"/>
                  <a:gd name="connsiteY19-114" fmla="*/ 177800 h 400050"/>
                  <a:gd name="connsiteX20-115" fmla="*/ 584200 w 2009775"/>
                  <a:gd name="connsiteY20-116" fmla="*/ 149225 h 400050"/>
                  <a:gd name="connsiteX21-117" fmla="*/ 441325 w 2009775"/>
                  <a:gd name="connsiteY21-118" fmla="*/ 149225 h 400050"/>
                  <a:gd name="connsiteX22-119" fmla="*/ 441325 w 2009775"/>
                  <a:gd name="connsiteY22-120" fmla="*/ 139700 h 400050"/>
                  <a:gd name="connsiteX23-121" fmla="*/ 180975 w 2009775"/>
                  <a:gd name="connsiteY23-122" fmla="*/ 139700 h 400050"/>
                  <a:gd name="connsiteX24-123" fmla="*/ 180975 w 2009775"/>
                  <a:gd name="connsiteY24-124" fmla="*/ 120650 h 400050"/>
                  <a:gd name="connsiteX25-125" fmla="*/ 171450 w 2009775"/>
                  <a:gd name="connsiteY25-126" fmla="*/ 120650 h 400050"/>
                  <a:gd name="connsiteX26-127" fmla="*/ 171450 w 2009775"/>
                  <a:gd name="connsiteY26-128" fmla="*/ 120650 h 400050"/>
                  <a:gd name="connsiteX27-129" fmla="*/ 171450 w 2009775"/>
                  <a:gd name="connsiteY27-130" fmla="*/ 95250 h 400050"/>
                  <a:gd name="connsiteX28-131" fmla="*/ 136525 w 2009775"/>
                  <a:gd name="connsiteY28-132" fmla="*/ 95250 h 400050"/>
                  <a:gd name="connsiteX29-133" fmla="*/ 136525 w 2009775"/>
                  <a:gd name="connsiteY29-134" fmla="*/ 53975 h 400050"/>
                  <a:gd name="connsiteX30-135" fmla="*/ 117475 w 2009775"/>
                  <a:gd name="connsiteY30-136" fmla="*/ 50800 h 400050"/>
                  <a:gd name="connsiteX31-137" fmla="*/ 114300 w 2009775"/>
                  <a:gd name="connsiteY31-138" fmla="*/ 38100 h 400050"/>
                  <a:gd name="connsiteX32-139" fmla="*/ 66675 w 2009775"/>
                  <a:gd name="connsiteY32-140" fmla="*/ 38100 h 400050"/>
                  <a:gd name="connsiteX33-141" fmla="*/ 66675 w 2009775"/>
                  <a:gd name="connsiteY33-142" fmla="*/ 19050 h 400050"/>
                  <a:gd name="connsiteX34-143" fmla="*/ 53975 w 2009775"/>
                  <a:gd name="connsiteY34-144" fmla="*/ 19050 h 400050"/>
                  <a:gd name="connsiteX35-145" fmla="*/ 53975 w 2009775"/>
                  <a:gd name="connsiteY35-146" fmla="*/ 0 h 400050"/>
                  <a:gd name="connsiteX36-147" fmla="*/ 0 w 2009775"/>
                  <a:gd name="connsiteY36-148" fmla="*/ 0 h 400050"/>
                  <a:gd name="connsiteX0-149" fmla="*/ 2009775 w 2009775"/>
                  <a:gd name="connsiteY0-150" fmla="*/ 400050 h 400050"/>
                  <a:gd name="connsiteX1-151" fmla="*/ 1717675 w 2009775"/>
                  <a:gd name="connsiteY1-152" fmla="*/ 400050 h 400050"/>
                  <a:gd name="connsiteX2-153" fmla="*/ 1717675 w 2009775"/>
                  <a:gd name="connsiteY2-154" fmla="*/ 288925 h 400050"/>
                  <a:gd name="connsiteX3-155" fmla="*/ 1136650 w 2009775"/>
                  <a:gd name="connsiteY3-156" fmla="*/ 288925 h 400050"/>
                  <a:gd name="connsiteX4-157" fmla="*/ 1136650 w 2009775"/>
                  <a:gd name="connsiteY4-158" fmla="*/ 250825 h 400050"/>
                  <a:gd name="connsiteX5-159" fmla="*/ 854075 w 2009775"/>
                  <a:gd name="connsiteY5-160" fmla="*/ 250825 h 400050"/>
                  <a:gd name="connsiteX6-161" fmla="*/ 854075 w 2009775"/>
                  <a:gd name="connsiteY6-162" fmla="*/ 250825 h 400050"/>
                  <a:gd name="connsiteX7-163" fmla="*/ 854075 w 2009775"/>
                  <a:gd name="connsiteY7-164" fmla="*/ 250825 h 400050"/>
                  <a:gd name="connsiteX8-165" fmla="*/ 854075 w 2009775"/>
                  <a:gd name="connsiteY8-166" fmla="*/ 225425 h 400050"/>
                  <a:gd name="connsiteX9-167" fmla="*/ 803275 w 2009775"/>
                  <a:gd name="connsiteY9-168" fmla="*/ 225425 h 400050"/>
                  <a:gd name="connsiteX10-169" fmla="*/ 803275 w 2009775"/>
                  <a:gd name="connsiteY10-170" fmla="*/ 225425 h 400050"/>
                  <a:gd name="connsiteX11-171" fmla="*/ 803275 w 2009775"/>
                  <a:gd name="connsiteY11-172" fmla="*/ 225425 h 400050"/>
                  <a:gd name="connsiteX12-173" fmla="*/ 803275 w 2009775"/>
                  <a:gd name="connsiteY12-174" fmla="*/ 196850 h 400050"/>
                  <a:gd name="connsiteX13-175" fmla="*/ 612775 w 2009775"/>
                  <a:gd name="connsiteY13-176" fmla="*/ 196850 h 400050"/>
                  <a:gd name="connsiteX14-177" fmla="*/ 612775 w 2009775"/>
                  <a:gd name="connsiteY14-178" fmla="*/ 196850 h 400050"/>
                  <a:gd name="connsiteX15-179" fmla="*/ 612775 w 2009775"/>
                  <a:gd name="connsiteY15-180" fmla="*/ 196850 h 400050"/>
                  <a:gd name="connsiteX16-181" fmla="*/ 612775 w 2009775"/>
                  <a:gd name="connsiteY16-182" fmla="*/ 177800 h 400050"/>
                  <a:gd name="connsiteX17-183" fmla="*/ 584200 w 2009775"/>
                  <a:gd name="connsiteY17-184" fmla="*/ 177800 h 400050"/>
                  <a:gd name="connsiteX18-185" fmla="*/ 584200 w 2009775"/>
                  <a:gd name="connsiteY18-186" fmla="*/ 177800 h 400050"/>
                  <a:gd name="connsiteX19-187" fmla="*/ 584200 w 2009775"/>
                  <a:gd name="connsiteY19-188" fmla="*/ 177800 h 400050"/>
                  <a:gd name="connsiteX20-189" fmla="*/ 584200 w 2009775"/>
                  <a:gd name="connsiteY20-190" fmla="*/ 149225 h 400050"/>
                  <a:gd name="connsiteX21-191" fmla="*/ 441325 w 2009775"/>
                  <a:gd name="connsiteY21-192" fmla="*/ 149225 h 400050"/>
                  <a:gd name="connsiteX22-193" fmla="*/ 441325 w 2009775"/>
                  <a:gd name="connsiteY22-194" fmla="*/ 139700 h 400050"/>
                  <a:gd name="connsiteX23-195" fmla="*/ 180975 w 2009775"/>
                  <a:gd name="connsiteY23-196" fmla="*/ 139700 h 400050"/>
                  <a:gd name="connsiteX24-197" fmla="*/ 180975 w 2009775"/>
                  <a:gd name="connsiteY24-198" fmla="*/ 120650 h 400050"/>
                  <a:gd name="connsiteX25-199" fmla="*/ 171450 w 2009775"/>
                  <a:gd name="connsiteY25-200" fmla="*/ 120650 h 400050"/>
                  <a:gd name="connsiteX26-201" fmla="*/ 171450 w 2009775"/>
                  <a:gd name="connsiteY26-202" fmla="*/ 120650 h 400050"/>
                  <a:gd name="connsiteX27-203" fmla="*/ 171450 w 2009775"/>
                  <a:gd name="connsiteY27-204" fmla="*/ 95250 h 400050"/>
                  <a:gd name="connsiteX28-205" fmla="*/ 136525 w 2009775"/>
                  <a:gd name="connsiteY28-206" fmla="*/ 95250 h 400050"/>
                  <a:gd name="connsiteX29-207" fmla="*/ 136525 w 2009775"/>
                  <a:gd name="connsiteY29-208" fmla="*/ 53975 h 400050"/>
                  <a:gd name="connsiteX30-209" fmla="*/ 117475 w 2009775"/>
                  <a:gd name="connsiteY30-210" fmla="*/ 57150 h 400050"/>
                  <a:gd name="connsiteX31-211" fmla="*/ 114300 w 2009775"/>
                  <a:gd name="connsiteY31-212" fmla="*/ 38100 h 400050"/>
                  <a:gd name="connsiteX32-213" fmla="*/ 66675 w 2009775"/>
                  <a:gd name="connsiteY32-214" fmla="*/ 38100 h 400050"/>
                  <a:gd name="connsiteX33-215" fmla="*/ 66675 w 2009775"/>
                  <a:gd name="connsiteY33-216" fmla="*/ 19050 h 400050"/>
                  <a:gd name="connsiteX34-217" fmla="*/ 53975 w 2009775"/>
                  <a:gd name="connsiteY34-218" fmla="*/ 19050 h 400050"/>
                  <a:gd name="connsiteX35-219" fmla="*/ 53975 w 2009775"/>
                  <a:gd name="connsiteY35-220" fmla="*/ 0 h 400050"/>
                  <a:gd name="connsiteX36-221" fmla="*/ 0 w 2009775"/>
                  <a:gd name="connsiteY36-222" fmla="*/ 0 h 400050"/>
                  <a:gd name="connsiteX0-223" fmla="*/ 2009775 w 2009775"/>
                  <a:gd name="connsiteY0-224" fmla="*/ 400050 h 400050"/>
                  <a:gd name="connsiteX1-225" fmla="*/ 1717675 w 2009775"/>
                  <a:gd name="connsiteY1-226" fmla="*/ 400050 h 400050"/>
                  <a:gd name="connsiteX2-227" fmla="*/ 1717675 w 2009775"/>
                  <a:gd name="connsiteY2-228" fmla="*/ 288925 h 400050"/>
                  <a:gd name="connsiteX3-229" fmla="*/ 1136650 w 2009775"/>
                  <a:gd name="connsiteY3-230" fmla="*/ 288925 h 400050"/>
                  <a:gd name="connsiteX4-231" fmla="*/ 1136650 w 2009775"/>
                  <a:gd name="connsiteY4-232" fmla="*/ 250825 h 400050"/>
                  <a:gd name="connsiteX5-233" fmla="*/ 854075 w 2009775"/>
                  <a:gd name="connsiteY5-234" fmla="*/ 250825 h 400050"/>
                  <a:gd name="connsiteX6-235" fmla="*/ 854075 w 2009775"/>
                  <a:gd name="connsiteY6-236" fmla="*/ 250825 h 400050"/>
                  <a:gd name="connsiteX7-237" fmla="*/ 854075 w 2009775"/>
                  <a:gd name="connsiteY7-238" fmla="*/ 250825 h 400050"/>
                  <a:gd name="connsiteX8-239" fmla="*/ 854075 w 2009775"/>
                  <a:gd name="connsiteY8-240" fmla="*/ 225425 h 400050"/>
                  <a:gd name="connsiteX9-241" fmla="*/ 803275 w 2009775"/>
                  <a:gd name="connsiteY9-242" fmla="*/ 225425 h 400050"/>
                  <a:gd name="connsiteX10-243" fmla="*/ 803275 w 2009775"/>
                  <a:gd name="connsiteY10-244" fmla="*/ 225425 h 400050"/>
                  <a:gd name="connsiteX11-245" fmla="*/ 803275 w 2009775"/>
                  <a:gd name="connsiteY11-246" fmla="*/ 225425 h 400050"/>
                  <a:gd name="connsiteX12-247" fmla="*/ 803275 w 2009775"/>
                  <a:gd name="connsiteY12-248" fmla="*/ 196850 h 400050"/>
                  <a:gd name="connsiteX13-249" fmla="*/ 612775 w 2009775"/>
                  <a:gd name="connsiteY13-250" fmla="*/ 196850 h 400050"/>
                  <a:gd name="connsiteX14-251" fmla="*/ 612775 w 2009775"/>
                  <a:gd name="connsiteY14-252" fmla="*/ 196850 h 400050"/>
                  <a:gd name="connsiteX15-253" fmla="*/ 612775 w 2009775"/>
                  <a:gd name="connsiteY15-254" fmla="*/ 196850 h 400050"/>
                  <a:gd name="connsiteX16-255" fmla="*/ 612775 w 2009775"/>
                  <a:gd name="connsiteY16-256" fmla="*/ 177800 h 400050"/>
                  <a:gd name="connsiteX17-257" fmla="*/ 584200 w 2009775"/>
                  <a:gd name="connsiteY17-258" fmla="*/ 177800 h 400050"/>
                  <a:gd name="connsiteX18-259" fmla="*/ 584200 w 2009775"/>
                  <a:gd name="connsiteY18-260" fmla="*/ 177800 h 400050"/>
                  <a:gd name="connsiteX19-261" fmla="*/ 584200 w 2009775"/>
                  <a:gd name="connsiteY19-262" fmla="*/ 177800 h 400050"/>
                  <a:gd name="connsiteX20-263" fmla="*/ 584200 w 2009775"/>
                  <a:gd name="connsiteY20-264" fmla="*/ 149225 h 400050"/>
                  <a:gd name="connsiteX21-265" fmla="*/ 441325 w 2009775"/>
                  <a:gd name="connsiteY21-266" fmla="*/ 149225 h 400050"/>
                  <a:gd name="connsiteX22-267" fmla="*/ 441325 w 2009775"/>
                  <a:gd name="connsiteY22-268" fmla="*/ 139700 h 400050"/>
                  <a:gd name="connsiteX23-269" fmla="*/ 180975 w 2009775"/>
                  <a:gd name="connsiteY23-270" fmla="*/ 139700 h 400050"/>
                  <a:gd name="connsiteX24-271" fmla="*/ 180975 w 2009775"/>
                  <a:gd name="connsiteY24-272" fmla="*/ 120650 h 400050"/>
                  <a:gd name="connsiteX25-273" fmla="*/ 171450 w 2009775"/>
                  <a:gd name="connsiteY25-274" fmla="*/ 120650 h 400050"/>
                  <a:gd name="connsiteX26-275" fmla="*/ 171450 w 2009775"/>
                  <a:gd name="connsiteY26-276" fmla="*/ 120650 h 400050"/>
                  <a:gd name="connsiteX27-277" fmla="*/ 171450 w 2009775"/>
                  <a:gd name="connsiteY27-278" fmla="*/ 95250 h 400050"/>
                  <a:gd name="connsiteX28-279" fmla="*/ 136525 w 2009775"/>
                  <a:gd name="connsiteY28-280" fmla="*/ 95250 h 400050"/>
                  <a:gd name="connsiteX29-281" fmla="*/ 139700 w 2009775"/>
                  <a:gd name="connsiteY29-282" fmla="*/ 60325 h 400050"/>
                  <a:gd name="connsiteX30-283" fmla="*/ 117475 w 2009775"/>
                  <a:gd name="connsiteY30-284" fmla="*/ 57150 h 400050"/>
                  <a:gd name="connsiteX31-285" fmla="*/ 114300 w 2009775"/>
                  <a:gd name="connsiteY31-286" fmla="*/ 38100 h 400050"/>
                  <a:gd name="connsiteX32-287" fmla="*/ 66675 w 2009775"/>
                  <a:gd name="connsiteY32-288" fmla="*/ 38100 h 400050"/>
                  <a:gd name="connsiteX33-289" fmla="*/ 66675 w 2009775"/>
                  <a:gd name="connsiteY33-290" fmla="*/ 19050 h 400050"/>
                  <a:gd name="connsiteX34-291" fmla="*/ 53975 w 2009775"/>
                  <a:gd name="connsiteY34-292" fmla="*/ 19050 h 400050"/>
                  <a:gd name="connsiteX35-293" fmla="*/ 53975 w 2009775"/>
                  <a:gd name="connsiteY35-294" fmla="*/ 0 h 400050"/>
                  <a:gd name="connsiteX36-295" fmla="*/ 0 w 2009775"/>
                  <a:gd name="connsiteY36-296" fmla="*/ 0 h 40005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  <a:cxn ang="0">
                    <a:pos x="connsiteX34-69" y="connsiteY34-70"/>
                  </a:cxn>
                  <a:cxn ang="0">
                    <a:pos x="connsiteX35-71" y="connsiteY35-72"/>
                  </a:cxn>
                  <a:cxn ang="0">
                    <a:pos x="connsiteX36-73" y="connsiteY36-74"/>
                  </a:cxn>
                </a:cxnLst>
                <a:rect l="l" t="t" r="r" b="b"/>
                <a:pathLst>
                  <a:path w="2009775" h="400050">
                    <a:moveTo>
                      <a:pt x="2009775" y="400050"/>
                    </a:moveTo>
                    <a:lnTo>
                      <a:pt x="1717675" y="400050"/>
                    </a:lnTo>
                    <a:lnTo>
                      <a:pt x="1717675" y="288925"/>
                    </a:lnTo>
                    <a:lnTo>
                      <a:pt x="1136650" y="288925"/>
                    </a:lnTo>
                    <a:lnTo>
                      <a:pt x="1136650" y="250825"/>
                    </a:lnTo>
                    <a:lnTo>
                      <a:pt x="854075" y="250825"/>
                    </a:lnTo>
                    <a:lnTo>
                      <a:pt x="854075" y="250825"/>
                    </a:lnTo>
                    <a:lnTo>
                      <a:pt x="854075" y="250825"/>
                    </a:lnTo>
                    <a:lnTo>
                      <a:pt x="854075" y="225425"/>
                    </a:lnTo>
                    <a:lnTo>
                      <a:pt x="803275" y="225425"/>
                    </a:lnTo>
                    <a:lnTo>
                      <a:pt x="803275" y="225425"/>
                    </a:lnTo>
                    <a:lnTo>
                      <a:pt x="803275" y="225425"/>
                    </a:lnTo>
                    <a:lnTo>
                      <a:pt x="803275" y="196850"/>
                    </a:lnTo>
                    <a:lnTo>
                      <a:pt x="612775" y="196850"/>
                    </a:lnTo>
                    <a:lnTo>
                      <a:pt x="612775" y="196850"/>
                    </a:lnTo>
                    <a:lnTo>
                      <a:pt x="612775" y="196850"/>
                    </a:lnTo>
                    <a:lnTo>
                      <a:pt x="612775" y="177800"/>
                    </a:lnTo>
                    <a:lnTo>
                      <a:pt x="584200" y="177800"/>
                    </a:lnTo>
                    <a:lnTo>
                      <a:pt x="584200" y="177800"/>
                    </a:lnTo>
                    <a:lnTo>
                      <a:pt x="584200" y="177800"/>
                    </a:lnTo>
                    <a:lnTo>
                      <a:pt x="584200" y="149225"/>
                    </a:lnTo>
                    <a:lnTo>
                      <a:pt x="441325" y="149225"/>
                    </a:lnTo>
                    <a:lnTo>
                      <a:pt x="441325" y="139700"/>
                    </a:lnTo>
                    <a:lnTo>
                      <a:pt x="180975" y="139700"/>
                    </a:lnTo>
                    <a:lnTo>
                      <a:pt x="180975" y="120650"/>
                    </a:lnTo>
                    <a:lnTo>
                      <a:pt x="171450" y="120650"/>
                    </a:lnTo>
                    <a:lnTo>
                      <a:pt x="171450" y="120650"/>
                    </a:lnTo>
                    <a:lnTo>
                      <a:pt x="171450" y="95250"/>
                    </a:lnTo>
                    <a:lnTo>
                      <a:pt x="136525" y="95250"/>
                    </a:lnTo>
                    <a:lnTo>
                      <a:pt x="139700" y="60325"/>
                    </a:lnTo>
                    <a:lnTo>
                      <a:pt x="117475" y="57150"/>
                    </a:lnTo>
                    <a:lnTo>
                      <a:pt x="114300" y="38100"/>
                    </a:lnTo>
                    <a:lnTo>
                      <a:pt x="66675" y="38100"/>
                    </a:lnTo>
                    <a:lnTo>
                      <a:pt x="66675" y="19050"/>
                    </a:lnTo>
                    <a:lnTo>
                      <a:pt x="53975" y="19050"/>
                    </a:lnTo>
                    <a:lnTo>
                      <a:pt x="53975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188" name="Freeform 1187"/>
              <p:cNvSpPr/>
              <p:nvPr/>
            </p:nvSpPr>
            <p:spPr bwMode="auto">
              <a:xfrm>
                <a:off x="1552575" y="2235200"/>
                <a:ext cx="523875" cy="288925"/>
              </a:xfrm>
              <a:custGeom>
                <a:avLst/>
                <a:gdLst>
                  <a:gd name="connsiteX0" fmla="*/ 0 w 523875"/>
                  <a:gd name="connsiteY0" fmla="*/ 0 h 288925"/>
                  <a:gd name="connsiteX1" fmla="*/ 123825 w 523875"/>
                  <a:gd name="connsiteY1" fmla="*/ 0 h 288925"/>
                  <a:gd name="connsiteX2" fmla="*/ 123825 w 523875"/>
                  <a:gd name="connsiteY2" fmla="*/ 25400 h 288925"/>
                  <a:gd name="connsiteX3" fmla="*/ 161925 w 523875"/>
                  <a:gd name="connsiteY3" fmla="*/ 25400 h 288925"/>
                  <a:gd name="connsiteX4" fmla="*/ 161925 w 523875"/>
                  <a:gd name="connsiteY4" fmla="*/ 69850 h 288925"/>
                  <a:gd name="connsiteX5" fmla="*/ 273050 w 523875"/>
                  <a:gd name="connsiteY5" fmla="*/ 69850 h 288925"/>
                  <a:gd name="connsiteX6" fmla="*/ 273050 w 523875"/>
                  <a:gd name="connsiteY6" fmla="*/ 101600 h 288925"/>
                  <a:gd name="connsiteX7" fmla="*/ 282575 w 523875"/>
                  <a:gd name="connsiteY7" fmla="*/ 101600 h 288925"/>
                  <a:gd name="connsiteX8" fmla="*/ 285750 w 523875"/>
                  <a:gd name="connsiteY8" fmla="*/ 104775 h 288925"/>
                  <a:gd name="connsiteX9" fmla="*/ 285750 w 523875"/>
                  <a:gd name="connsiteY9" fmla="*/ 104775 h 288925"/>
                  <a:gd name="connsiteX10" fmla="*/ 301625 w 523875"/>
                  <a:gd name="connsiteY10" fmla="*/ 120650 h 288925"/>
                  <a:gd name="connsiteX11" fmla="*/ 301625 w 523875"/>
                  <a:gd name="connsiteY11" fmla="*/ 161925 h 288925"/>
                  <a:gd name="connsiteX12" fmla="*/ 349250 w 523875"/>
                  <a:gd name="connsiteY12" fmla="*/ 161925 h 288925"/>
                  <a:gd name="connsiteX13" fmla="*/ 349250 w 523875"/>
                  <a:gd name="connsiteY13" fmla="*/ 196850 h 288925"/>
                  <a:gd name="connsiteX14" fmla="*/ 425450 w 523875"/>
                  <a:gd name="connsiteY14" fmla="*/ 196850 h 288925"/>
                  <a:gd name="connsiteX15" fmla="*/ 425450 w 523875"/>
                  <a:gd name="connsiteY15" fmla="*/ 228600 h 288925"/>
                  <a:gd name="connsiteX16" fmla="*/ 450850 w 523875"/>
                  <a:gd name="connsiteY16" fmla="*/ 228600 h 288925"/>
                  <a:gd name="connsiteX17" fmla="*/ 450850 w 523875"/>
                  <a:gd name="connsiteY17" fmla="*/ 288925 h 288925"/>
                  <a:gd name="connsiteX18" fmla="*/ 523875 w 523875"/>
                  <a:gd name="connsiteY18" fmla="*/ 288925 h 288925"/>
                  <a:gd name="connsiteX0-1" fmla="*/ 0 w 523875"/>
                  <a:gd name="connsiteY0-2" fmla="*/ 0 h 288925"/>
                  <a:gd name="connsiteX1-3" fmla="*/ 123825 w 523875"/>
                  <a:gd name="connsiteY1-4" fmla="*/ 0 h 288925"/>
                  <a:gd name="connsiteX2-5" fmla="*/ 123825 w 523875"/>
                  <a:gd name="connsiteY2-6" fmla="*/ 25400 h 288925"/>
                  <a:gd name="connsiteX3-7" fmla="*/ 161925 w 523875"/>
                  <a:gd name="connsiteY3-8" fmla="*/ 25400 h 288925"/>
                  <a:gd name="connsiteX4-9" fmla="*/ 161925 w 523875"/>
                  <a:gd name="connsiteY4-10" fmla="*/ 69850 h 288925"/>
                  <a:gd name="connsiteX5-11" fmla="*/ 273050 w 523875"/>
                  <a:gd name="connsiteY5-12" fmla="*/ 69850 h 288925"/>
                  <a:gd name="connsiteX6-13" fmla="*/ 273050 w 523875"/>
                  <a:gd name="connsiteY6-14" fmla="*/ 101600 h 288925"/>
                  <a:gd name="connsiteX7-15" fmla="*/ 282575 w 523875"/>
                  <a:gd name="connsiteY7-16" fmla="*/ 101600 h 288925"/>
                  <a:gd name="connsiteX8-17" fmla="*/ 285750 w 523875"/>
                  <a:gd name="connsiteY8-18" fmla="*/ 104775 h 288925"/>
                  <a:gd name="connsiteX9-19" fmla="*/ 285750 w 523875"/>
                  <a:gd name="connsiteY9-20" fmla="*/ 127000 h 288925"/>
                  <a:gd name="connsiteX10-21" fmla="*/ 301625 w 523875"/>
                  <a:gd name="connsiteY10-22" fmla="*/ 120650 h 288925"/>
                  <a:gd name="connsiteX11-23" fmla="*/ 301625 w 523875"/>
                  <a:gd name="connsiteY11-24" fmla="*/ 161925 h 288925"/>
                  <a:gd name="connsiteX12-25" fmla="*/ 349250 w 523875"/>
                  <a:gd name="connsiteY12-26" fmla="*/ 161925 h 288925"/>
                  <a:gd name="connsiteX13-27" fmla="*/ 349250 w 523875"/>
                  <a:gd name="connsiteY13-28" fmla="*/ 196850 h 288925"/>
                  <a:gd name="connsiteX14-29" fmla="*/ 425450 w 523875"/>
                  <a:gd name="connsiteY14-30" fmla="*/ 196850 h 288925"/>
                  <a:gd name="connsiteX15-31" fmla="*/ 425450 w 523875"/>
                  <a:gd name="connsiteY15-32" fmla="*/ 228600 h 288925"/>
                  <a:gd name="connsiteX16-33" fmla="*/ 450850 w 523875"/>
                  <a:gd name="connsiteY16-34" fmla="*/ 228600 h 288925"/>
                  <a:gd name="connsiteX17-35" fmla="*/ 450850 w 523875"/>
                  <a:gd name="connsiteY17-36" fmla="*/ 288925 h 288925"/>
                  <a:gd name="connsiteX18-37" fmla="*/ 523875 w 523875"/>
                  <a:gd name="connsiteY18-38" fmla="*/ 288925 h 288925"/>
                  <a:gd name="connsiteX0-39" fmla="*/ 0 w 523875"/>
                  <a:gd name="connsiteY0-40" fmla="*/ 0 h 288925"/>
                  <a:gd name="connsiteX1-41" fmla="*/ 123825 w 523875"/>
                  <a:gd name="connsiteY1-42" fmla="*/ 0 h 288925"/>
                  <a:gd name="connsiteX2-43" fmla="*/ 123825 w 523875"/>
                  <a:gd name="connsiteY2-44" fmla="*/ 25400 h 288925"/>
                  <a:gd name="connsiteX3-45" fmla="*/ 161925 w 523875"/>
                  <a:gd name="connsiteY3-46" fmla="*/ 25400 h 288925"/>
                  <a:gd name="connsiteX4-47" fmla="*/ 161925 w 523875"/>
                  <a:gd name="connsiteY4-48" fmla="*/ 69850 h 288925"/>
                  <a:gd name="connsiteX5-49" fmla="*/ 273050 w 523875"/>
                  <a:gd name="connsiteY5-50" fmla="*/ 69850 h 288925"/>
                  <a:gd name="connsiteX6-51" fmla="*/ 273050 w 523875"/>
                  <a:gd name="connsiteY6-52" fmla="*/ 101600 h 288925"/>
                  <a:gd name="connsiteX7-53" fmla="*/ 282575 w 523875"/>
                  <a:gd name="connsiteY7-54" fmla="*/ 101600 h 288925"/>
                  <a:gd name="connsiteX8-55" fmla="*/ 285750 w 523875"/>
                  <a:gd name="connsiteY8-56" fmla="*/ 104775 h 288925"/>
                  <a:gd name="connsiteX9-57" fmla="*/ 285750 w 523875"/>
                  <a:gd name="connsiteY9-58" fmla="*/ 123825 h 288925"/>
                  <a:gd name="connsiteX10-59" fmla="*/ 301625 w 523875"/>
                  <a:gd name="connsiteY10-60" fmla="*/ 120650 h 288925"/>
                  <a:gd name="connsiteX11-61" fmla="*/ 301625 w 523875"/>
                  <a:gd name="connsiteY11-62" fmla="*/ 161925 h 288925"/>
                  <a:gd name="connsiteX12-63" fmla="*/ 349250 w 523875"/>
                  <a:gd name="connsiteY12-64" fmla="*/ 161925 h 288925"/>
                  <a:gd name="connsiteX13-65" fmla="*/ 349250 w 523875"/>
                  <a:gd name="connsiteY13-66" fmla="*/ 196850 h 288925"/>
                  <a:gd name="connsiteX14-67" fmla="*/ 425450 w 523875"/>
                  <a:gd name="connsiteY14-68" fmla="*/ 196850 h 288925"/>
                  <a:gd name="connsiteX15-69" fmla="*/ 425450 w 523875"/>
                  <a:gd name="connsiteY15-70" fmla="*/ 228600 h 288925"/>
                  <a:gd name="connsiteX16-71" fmla="*/ 450850 w 523875"/>
                  <a:gd name="connsiteY16-72" fmla="*/ 228600 h 288925"/>
                  <a:gd name="connsiteX17-73" fmla="*/ 450850 w 523875"/>
                  <a:gd name="connsiteY17-74" fmla="*/ 288925 h 288925"/>
                  <a:gd name="connsiteX18-75" fmla="*/ 523875 w 523875"/>
                  <a:gd name="connsiteY18-76" fmla="*/ 288925 h 288925"/>
                  <a:gd name="connsiteX0-77" fmla="*/ 0 w 523875"/>
                  <a:gd name="connsiteY0-78" fmla="*/ 0 h 288925"/>
                  <a:gd name="connsiteX1-79" fmla="*/ 123825 w 523875"/>
                  <a:gd name="connsiteY1-80" fmla="*/ 0 h 288925"/>
                  <a:gd name="connsiteX2-81" fmla="*/ 123825 w 523875"/>
                  <a:gd name="connsiteY2-82" fmla="*/ 25400 h 288925"/>
                  <a:gd name="connsiteX3-83" fmla="*/ 161925 w 523875"/>
                  <a:gd name="connsiteY3-84" fmla="*/ 25400 h 288925"/>
                  <a:gd name="connsiteX4-85" fmla="*/ 161925 w 523875"/>
                  <a:gd name="connsiteY4-86" fmla="*/ 69850 h 288925"/>
                  <a:gd name="connsiteX5-87" fmla="*/ 273050 w 523875"/>
                  <a:gd name="connsiteY5-88" fmla="*/ 69850 h 288925"/>
                  <a:gd name="connsiteX6-89" fmla="*/ 273050 w 523875"/>
                  <a:gd name="connsiteY6-90" fmla="*/ 101600 h 288925"/>
                  <a:gd name="connsiteX7-91" fmla="*/ 282575 w 523875"/>
                  <a:gd name="connsiteY7-92" fmla="*/ 101600 h 288925"/>
                  <a:gd name="connsiteX8-93" fmla="*/ 285750 w 523875"/>
                  <a:gd name="connsiteY8-94" fmla="*/ 104775 h 288925"/>
                  <a:gd name="connsiteX9-95" fmla="*/ 285750 w 523875"/>
                  <a:gd name="connsiteY9-96" fmla="*/ 123825 h 288925"/>
                  <a:gd name="connsiteX10-97" fmla="*/ 301625 w 523875"/>
                  <a:gd name="connsiteY10-98" fmla="*/ 123825 h 288925"/>
                  <a:gd name="connsiteX11-99" fmla="*/ 301625 w 523875"/>
                  <a:gd name="connsiteY11-100" fmla="*/ 161925 h 288925"/>
                  <a:gd name="connsiteX12-101" fmla="*/ 349250 w 523875"/>
                  <a:gd name="connsiteY12-102" fmla="*/ 161925 h 288925"/>
                  <a:gd name="connsiteX13-103" fmla="*/ 349250 w 523875"/>
                  <a:gd name="connsiteY13-104" fmla="*/ 196850 h 288925"/>
                  <a:gd name="connsiteX14-105" fmla="*/ 425450 w 523875"/>
                  <a:gd name="connsiteY14-106" fmla="*/ 196850 h 288925"/>
                  <a:gd name="connsiteX15-107" fmla="*/ 425450 w 523875"/>
                  <a:gd name="connsiteY15-108" fmla="*/ 228600 h 288925"/>
                  <a:gd name="connsiteX16-109" fmla="*/ 450850 w 523875"/>
                  <a:gd name="connsiteY16-110" fmla="*/ 228600 h 288925"/>
                  <a:gd name="connsiteX17-111" fmla="*/ 450850 w 523875"/>
                  <a:gd name="connsiteY17-112" fmla="*/ 288925 h 288925"/>
                  <a:gd name="connsiteX18-113" fmla="*/ 523875 w 523875"/>
                  <a:gd name="connsiteY18-114" fmla="*/ 288925 h 2889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</a:cxnLst>
                <a:rect l="l" t="t" r="r" b="b"/>
                <a:pathLst>
                  <a:path w="523875" h="288925">
                    <a:moveTo>
                      <a:pt x="0" y="0"/>
                    </a:moveTo>
                    <a:lnTo>
                      <a:pt x="123825" y="0"/>
                    </a:lnTo>
                    <a:lnTo>
                      <a:pt x="123825" y="25400"/>
                    </a:lnTo>
                    <a:lnTo>
                      <a:pt x="161925" y="25400"/>
                    </a:lnTo>
                    <a:lnTo>
                      <a:pt x="161925" y="69850"/>
                    </a:lnTo>
                    <a:lnTo>
                      <a:pt x="273050" y="69850"/>
                    </a:lnTo>
                    <a:lnTo>
                      <a:pt x="273050" y="101600"/>
                    </a:lnTo>
                    <a:lnTo>
                      <a:pt x="282575" y="101600"/>
                    </a:lnTo>
                    <a:lnTo>
                      <a:pt x="285750" y="104775"/>
                    </a:lnTo>
                    <a:lnTo>
                      <a:pt x="285750" y="123825"/>
                    </a:lnTo>
                    <a:lnTo>
                      <a:pt x="301625" y="123825"/>
                    </a:lnTo>
                    <a:lnTo>
                      <a:pt x="301625" y="161925"/>
                    </a:lnTo>
                    <a:lnTo>
                      <a:pt x="349250" y="161925"/>
                    </a:lnTo>
                    <a:lnTo>
                      <a:pt x="349250" y="196850"/>
                    </a:lnTo>
                    <a:lnTo>
                      <a:pt x="425450" y="196850"/>
                    </a:lnTo>
                    <a:lnTo>
                      <a:pt x="425450" y="228600"/>
                    </a:lnTo>
                    <a:lnTo>
                      <a:pt x="450850" y="228600"/>
                    </a:lnTo>
                    <a:lnTo>
                      <a:pt x="450850" y="288925"/>
                    </a:lnTo>
                    <a:lnTo>
                      <a:pt x="523875" y="288925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190" name="Freeform 1189"/>
              <p:cNvSpPr/>
              <p:nvPr/>
            </p:nvSpPr>
            <p:spPr bwMode="auto">
              <a:xfrm>
                <a:off x="2057400" y="2536825"/>
                <a:ext cx="669925" cy="307975"/>
              </a:xfrm>
              <a:custGeom>
                <a:avLst/>
                <a:gdLst>
                  <a:gd name="connsiteX0" fmla="*/ 0 w 669925"/>
                  <a:gd name="connsiteY0" fmla="*/ 0 h 307975"/>
                  <a:gd name="connsiteX1" fmla="*/ 53975 w 669925"/>
                  <a:gd name="connsiteY1" fmla="*/ 0 h 307975"/>
                  <a:gd name="connsiteX2" fmla="*/ 53975 w 669925"/>
                  <a:gd name="connsiteY2" fmla="*/ 12700 h 307975"/>
                  <a:gd name="connsiteX3" fmla="*/ 92075 w 669925"/>
                  <a:gd name="connsiteY3" fmla="*/ 12700 h 307975"/>
                  <a:gd name="connsiteX4" fmla="*/ 92075 w 669925"/>
                  <a:gd name="connsiteY4" fmla="*/ 47625 h 307975"/>
                  <a:gd name="connsiteX5" fmla="*/ 139700 w 669925"/>
                  <a:gd name="connsiteY5" fmla="*/ 47625 h 307975"/>
                  <a:gd name="connsiteX6" fmla="*/ 139700 w 669925"/>
                  <a:gd name="connsiteY6" fmla="*/ 57150 h 307975"/>
                  <a:gd name="connsiteX7" fmla="*/ 149225 w 669925"/>
                  <a:gd name="connsiteY7" fmla="*/ 57150 h 307975"/>
                  <a:gd name="connsiteX8" fmla="*/ 149225 w 669925"/>
                  <a:gd name="connsiteY8" fmla="*/ 57150 h 307975"/>
                  <a:gd name="connsiteX9" fmla="*/ 149225 w 669925"/>
                  <a:gd name="connsiteY9" fmla="*/ 79375 h 307975"/>
                  <a:gd name="connsiteX10" fmla="*/ 234950 w 669925"/>
                  <a:gd name="connsiteY10" fmla="*/ 79375 h 307975"/>
                  <a:gd name="connsiteX11" fmla="*/ 234950 w 669925"/>
                  <a:gd name="connsiteY11" fmla="*/ 92075 h 307975"/>
                  <a:gd name="connsiteX12" fmla="*/ 263525 w 669925"/>
                  <a:gd name="connsiteY12" fmla="*/ 92075 h 307975"/>
                  <a:gd name="connsiteX13" fmla="*/ 263525 w 669925"/>
                  <a:gd name="connsiteY13" fmla="*/ 107950 h 307975"/>
                  <a:gd name="connsiteX14" fmla="*/ 368300 w 669925"/>
                  <a:gd name="connsiteY14" fmla="*/ 107950 h 307975"/>
                  <a:gd name="connsiteX15" fmla="*/ 368300 w 669925"/>
                  <a:gd name="connsiteY15" fmla="*/ 152400 h 307975"/>
                  <a:gd name="connsiteX16" fmla="*/ 387350 w 669925"/>
                  <a:gd name="connsiteY16" fmla="*/ 152400 h 307975"/>
                  <a:gd name="connsiteX17" fmla="*/ 387350 w 669925"/>
                  <a:gd name="connsiteY17" fmla="*/ 177800 h 307975"/>
                  <a:gd name="connsiteX18" fmla="*/ 536575 w 669925"/>
                  <a:gd name="connsiteY18" fmla="*/ 177800 h 307975"/>
                  <a:gd name="connsiteX19" fmla="*/ 536575 w 669925"/>
                  <a:gd name="connsiteY19" fmla="*/ 209550 h 307975"/>
                  <a:gd name="connsiteX20" fmla="*/ 549275 w 669925"/>
                  <a:gd name="connsiteY20" fmla="*/ 209550 h 307975"/>
                  <a:gd name="connsiteX21" fmla="*/ 549275 w 669925"/>
                  <a:gd name="connsiteY21" fmla="*/ 222250 h 307975"/>
                  <a:gd name="connsiteX22" fmla="*/ 625475 w 669925"/>
                  <a:gd name="connsiteY22" fmla="*/ 222250 h 307975"/>
                  <a:gd name="connsiteX23" fmla="*/ 625475 w 669925"/>
                  <a:gd name="connsiteY23" fmla="*/ 222250 h 307975"/>
                  <a:gd name="connsiteX24" fmla="*/ 625475 w 669925"/>
                  <a:gd name="connsiteY24" fmla="*/ 250825 h 307975"/>
                  <a:gd name="connsiteX25" fmla="*/ 669925 w 669925"/>
                  <a:gd name="connsiteY25" fmla="*/ 250825 h 307975"/>
                  <a:gd name="connsiteX26" fmla="*/ 669925 w 669925"/>
                  <a:gd name="connsiteY26" fmla="*/ 307975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9925" h="307975">
                    <a:moveTo>
                      <a:pt x="0" y="0"/>
                    </a:moveTo>
                    <a:lnTo>
                      <a:pt x="53975" y="0"/>
                    </a:lnTo>
                    <a:lnTo>
                      <a:pt x="53975" y="12700"/>
                    </a:lnTo>
                    <a:lnTo>
                      <a:pt x="92075" y="12700"/>
                    </a:lnTo>
                    <a:lnTo>
                      <a:pt x="92075" y="47625"/>
                    </a:lnTo>
                    <a:lnTo>
                      <a:pt x="139700" y="47625"/>
                    </a:lnTo>
                    <a:lnTo>
                      <a:pt x="139700" y="57150"/>
                    </a:lnTo>
                    <a:lnTo>
                      <a:pt x="149225" y="57150"/>
                    </a:lnTo>
                    <a:lnTo>
                      <a:pt x="149225" y="57150"/>
                    </a:lnTo>
                    <a:lnTo>
                      <a:pt x="149225" y="79375"/>
                    </a:lnTo>
                    <a:lnTo>
                      <a:pt x="234950" y="79375"/>
                    </a:lnTo>
                    <a:lnTo>
                      <a:pt x="234950" y="92075"/>
                    </a:lnTo>
                    <a:lnTo>
                      <a:pt x="263525" y="92075"/>
                    </a:lnTo>
                    <a:lnTo>
                      <a:pt x="263525" y="107950"/>
                    </a:lnTo>
                    <a:lnTo>
                      <a:pt x="368300" y="107950"/>
                    </a:lnTo>
                    <a:lnTo>
                      <a:pt x="368300" y="152400"/>
                    </a:lnTo>
                    <a:lnTo>
                      <a:pt x="387350" y="152400"/>
                    </a:lnTo>
                    <a:lnTo>
                      <a:pt x="387350" y="177800"/>
                    </a:lnTo>
                    <a:lnTo>
                      <a:pt x="536575" y="177800"/>
                    </a:lnTo>
                    <a:lnTo>
                      <a:pt x="536575" y="209550"/>
                    </a:lnTo>
                    <a:lnTo>
                      <a:pt x="549275" y="209550"/>
                    </a:lnTo>
                    <a:lnTo>
                      <a:pt x="549275" y="222250"/>
                    </a:lnTo>
                    <a:lnTo>
                      <a:pt x="625475" y="222250"/>
                    </a:lnTo>
                    <a:lnTo>
                      <a:pt x="625475" y="222250"/>
                    </a:lnTo>
                    <a:lnTo>
                      <a:pt x="625475" y="250825"/>
                    </a:lnTo>
                    <a:lnTo>
                      <a:pt x="669925" y="250825"/>
                    </a:lnTo>
                    <a:lnTo>
                      <a:pt x="669925" y="307975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191" name="Freeform 1190"/>
              <p:cNvSpPr/>
              <p:nvPr/>
            </p:nvSpPr>
            <p:spPr bwMode="auto">
              <a:xfrm>
                <a:off x="2733675" y="2813050"/>
                <a:ext cx="596900" cy="298450"/>
              </a:xfrm>
              <a:custGeom>
                <a:avLst/>
                <a:gdLst>
                  <a:gd name="connsiteX0" fmla="*/ 0 w 596900"/>
                  <a:gd name="connsiteY0" fmla="*/ 0 h 298450"/>
                  <a:gd name="connsiteX1" fmla="*/ 0 w 596900"/>
                  <a:gd name="connsiteY1" fmla="*/ 53975 h 298450"/>
                  <a:gd name="connsiteX2" fmla="*/ 25400 w 596900"/>
                  <a:gd name="connsiteY2" fmla="*/ 53975 h 298450"/>
                  <a:gd name="connsiteX3" fmla="*/ 25400 w 596900"/>
                  <a:gd name="connsiteY3" fmla="*/ 53975 h 298450"/>
                  <a:gd name="connsiteX4" fmla="*/ 25400 w 596900"/>
                  <a:gd name="connsiteY4" fmla="*/ 73025 h 298450"/>
                  <a:gd name="connsiteX5" fmla="*/ 107950 w 596900"/>
                  <a:gd name="connsiteY5" fmla="*/ 73025 h 298450"/>
                  <a:gd name="connsiteX6" fmla="*/ 107950 w 596900"/>
                  <a:gd name="connsiteY6" fmla="*/ 85725 h 298450"/>
                  <a:gd name="connsiteX7" fmla="*/ 244475 w 596900"/>
                  <a:gd name="connsiteY7" fmla="*/ 85725 h 298450"/>
                  <a:gd name="connsiteX8" fmla="*/ 244475 w 596900"/>
                  <a:gd name="connsiteY8" fmla="*/ 107950 h 298450"/>
                  <a:gd name="connsiteX9" fmla="*/ 269875 w 596900"/>
                  <a:gd name="connsiteY9" fmla="*/ 107950 h 298450"/>
                  <a:gd name="connsiteX10" fmla="*/ 269875 w 596900"/>
                  <a:gd name="connsiteY10" fmla="*/ 146050 h 298450"/>
                  <a:gd name="connsiteX11" fmla="*/ 365125 w 596900"/>
                  <a:gd name="connsiteY11" fmla="*/ 146050 h 298450"/>
                  <a:gd name="connsiteX12" fmla="*/ 365125 w 596900"/>
                  <a:gd name="connsiteY12" fmla="*/ 146050 h 298450"/>
                  <a:gd name="connsiteX13" fmla="*/ 365125 w 596900"/>
                  <a:gd name="connsiteY13" fmla="*/ 171450 h 298450"/>
                  <a:gd name="connsiteX14" fmla="*/ 365125 w 596900"/>
                  <a:gd name="connsiteY14" fmla="*/ 203200 h 298450"/>
                  <a:gd name="connsiteX15" fmla="*/ 492125 w 596900"/>
                  <a:gd name="connsiteY15" fmla="*/ 203200 h 298450"/>
                  <a:gd name="connsiteX16" fmla="*/ 492125 w 596900"/>
                  <a:gd name="connsiteY16" fmla="*/ 215900 h 298450"/>
                  <a:gd name="connsiteX17" fmla="*/ 568325 w 596900"/>
                  <a:gd name="connsiteY17" fmla="*/ 215900 h 298450"/>
                  <a:gd name="connsiteX18" fmla="*/ 568325 w 596900"/>
                  <a:gd name="connsiteY18" fmla="*/ 238125 h 298450"/>
                  <a:gd name="connsiteX19" fmla="*/ 568325 w 596900"/>
                  <a:gd name="connsiteY19" fmla="*/ 238125 h 298450"/>
                  <a:gd name="connsiteX20" fmla="*/ 584200 w 596900"/>
                  <a:gd name="connsiteY20" fmla="*/ 238125 h 298450"/>
                  <a:gd name="connsiteX21" fmla="*/ 584200 w 596900"/>
                  <a:gd name="connsiteY21" fmla="*/ 238125 h 298450"/>
                  <a:gd name="connsiteX22" fmla="*/ 584200 w 596900"/>
                  <a:gd name="connsiteY22" fmla="*/ 263525 h 298450"/>
                  <a:gd name="connsiteX23" fmla="*/ 596900 w 596900"/>
                  <a:gd name="connsiteY23" fmla="*/ 263525 h 298450"/>
                  <a:gd name="connsiteX24" fmla="*/ 596900 w 596900"/>
                  <a:gd name="connsiteY24" fmla="*/ 298450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96900" h="298450">
                    <a:moveTo>
                      <a:pt x="0" y="0"/>
                    </a:moveTo>
                    <a:lnTo>
                      <a:pt x="0" y="53975"/>
                    </a:lnTo>
                    <a:lnTo>
                      <a:pt x="25400" y="53975"/>
                    </a:lnTo>
                    <a:lnTo>
                      <a:pt x="25400" y="53975"/>
                    </a:lnTo>
                    <a:lnTo>
                      <a:pt x="25400" y="73025"/>
                    </a:lnTo>
                    <a:lnTo>
                      <a:pt x="107950" y="73025"/>
                    </a:lnTo>
                    <a:lnTo>
                      <a:pt x="107950" y="85725"/>
                    </a:lnTo>
                    <a:lnTo>
                      <a:pt x="244475" y="85725"/>
                    </a:lnTo>
                    <a:lnTo>
                      <a:pt x="244475" y="107950"/>
                    </a:lnTo>
                    <a:lnTo>
                      <a:pt x="269875" y="107950"/>
                    </a:lnTo>
                    <a:lnTo>
                      <a:pt x="269875" y="146050"/>
                    </a:lnTo>
                    <a:lnTo>
                      <a:pt x="365125" y="146050"/>
                    </a:lnTo>
                    <a:lnTo>
                      <a:pt x="365125" y="146050"/>
                    </a:lnTo>
                    <a:lnTo>
                      <a:pt x="365125" y="171450"/>
                    </a:lnTo>
                    <a:lnTo>
                      <a:pt x="365125" y="203200"/>
                    </a:lnTo>
                    <a:lnTo>
                      <a:pt x="492125" y="203200"/>
                    </a:lnTo>
                    <a:lnTo>
                      <a:pt x="492125" y="215900"/>
                    </a:lnTo>
                    <a:lnTo>
                      <a:pt x="568325" y="215900"/>
                    </a:lnTo>
                    <a:lnTo>
                      <a:pt x="568325" y="238125"/>
                    </a:lnTo>
                    <a:lnTo>
                      <a:pt x="568325" y="238125"/>
                    </a:lnTo>
                    <a:lnTo>
                      <a:pt x="584200" y="238125"/>
                    </a:lnTo>
                    <a:lnTo>
                      <a:pt x="584200" y="238125"/>
                    </a:lnTo>
                    <a:lnTo>
                      <a:pt x="584200" y="263525"/>
                    </a:lnTo>
                    <a:lnTo>
                      <a:pt x="596900" y="263525"/>
                    </a:lnTo>
                    <a:lnTo>
                      <a:pt x="596900" y="298450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1193" name="TextBox 1192"/>
            <p:cNvSpPr txBox="1"/>
            <p:nvPr/>
          </p:nvSpPr>
          <p:spPr bwMode="auto">
            <a:xfrm>
              <a:off x="1645058" y="21399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94" name="TextBox 1193"/>
            <p:cNvSpPr txBox="1"/>
            <p:nvPr/>
          </p:nvSpPr>
          <p:spPr bwMode="auto">
            <a:xfrm>
              <a:off x="1981608" y="23558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95" name="TextBox 1194"/>
            <p:cNvSpPr txBox="1"/>
            <p:nvPr/>
          </p:nvSpPr>
          <p:spPr bwMode="auto">
            <a:xfrm>
              <a:off x="2048283" y="23939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96" name="TextBox 1195"/>
            <p:cNvSpPr txBox="1"/>
            <p:nvPr/>
          </p:nvSpPr>
          <p:spPr bwMode="auto">
            <a:xfrm>
              <a:off x="2070508" y="24193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97" name="TextBox 1196"/>
            <p:cNvSpPr txBox="1"/>
            <p:nvPr/>
          </p:nvSpPr>
          <p:spPr bwMode="auto">
            <a:xfrm>
              <a:off x="2172108" y="2451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98" name="TextBox 1197"/>
            <p:cNvSpPr txBox="1"/>
            <p:nvPr/>
          </p:nvSpPr>
          <p:spPr bwMode="auto">
            <a:xfrm>
              <a:off x="2359433" y="25463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199" name="TextBox 1198"/>
            <p:cNvSpPr txBox="1"/>
            <p:nvPr/>
          </p:nvSpPr>
          <p:spPr bwMode="auto">
            <a:xfrm>
              <a:off x="2210208" y="24510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0" name="TextBox 1199"/>
            <p:cNvSpPr txBox="1"/>
            <p:nvPr/>
          </p:nvSpPr>
          <p:spPr bwMode="auto">
            <a:xfrm>
              <a:off x="2267358" y="24828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1" name="TextBox 1200"/>
            <p:cNvSpPr txBox="1"/>
            <p:nvPr/>
          </p:nvSpPr>
          <p:spPr bwMode="auto">
            <a:xfrm>
              <a:off x="2302283" y="24828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2" name="TextBox 1201"/>
            <p:cNvSpPr txBox="1"/>
            <p:nvPr/>
          </p:nvSpPr>
          <p:spPr bwMode="auto">
            <a:xfrm>
              <a:off x="2492783" y="25590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3" name="TextBox 1202"/>
            <p:cNvSpPr txBox="1"/>
            <p:nvPr/>
          </p:nvSpPr>
          <p:spPr bwMode="auto">
            <a:xfrm>
              <a:off x="2588033" y="25971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4" name="TextBox 1203"/>
            <p:cNvSpPr txBox="1"/>
            <p:nvPr/>
          </p:nvSpPr>
          <p:spPr bwMode="auto">
            <a:xfrm>
              <a:off x="2642008" y="264475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5" name="TextBox 1204"/>
            <p:cNvSpPr txBox="1"/>
            <p:nvPr/>
          </p:nvSpPr>
          <p:spPr bwMode="auto">
            <a:xfrm>
              <a:off x="2915058" y="27749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6" name="TextBox 1205"/>
            <p:cNvSpPr txBox="1"/>
            <p:nvPr/>
          </p:nvSpPr>
          <p:spPr bwMode="auto">
            <a:xfrm>
              <a:off x="3343683" y="29908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7" name="TextBox 1206"/>
            <p:cNvSpPr txBox="1"/>
            <p:nvPr/>
          </p:nvSpPr>
          <p:spPr bwMode="auto">
            <a:xfrm>
              <a:off x="3511958" y="30829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8" name="TextBox 1207"/>
            <p:cNvSpPr txBox="1"/>
            <p:nvPr/>
          </p:nvSpPr>
          <p:spPr bwMode="auto">
            <a:xfrm>
              <a:off x="3753258" y="30987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09" name="TextBox 1208"/>
            <p:cNvSpPr txBox="1"/>
            <p:nvPr/>
          </p:nvSpPr>
          <p:spPr bwMode="auto">
            <a:xfrm>
              <a:off x="3797708" y="30956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0" name="TextBox 1209"/>
            <p:cNvSpPr txBox="1"/>
            <p:nvPr/>
          </p:nvSpPr>
          <p:spPr bwMode="auto">
            <a:xfrm>
              <a:off x="3851683" y="31305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1" name="TextBox 1210"/>
            <p:cNvSpPr txBox="1"/>
            <p:nvPr/>
          </p:nvSpPr>
          <p:spPr bwMode="auto">
            <a:xfrm>
              <a:off x="3962808" y="314957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2" name="TextBox 1211"/>
            <p:cNvSpPr txBox="1"/>
            <p:nvPr/>
          </p:nvSpPr>
          <p:spPr bwMode="auto">
            <a:xfrm>
              <a:off x="5248683" y="33496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3" name="TextBox 1212"/>
            <p:cNvSpPr txBox="1"/>
            <p:nvPr/>
          </p:nvSpPr>
          <p:spPr bwMode="auto">
            <a:xfrm>
              <a:off x="4089808" y="31940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4" name="TextBox 1213"/>
            <p:cNvSpPr txBox="1"/>
            <p:nvPr/>
          </p:nvSpPr>
          <p:spPr bwMode="auto">
            <a:xfrm>
              <a:off x="4134258" y="31972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5" name="TextBox 1214"/>
            <p:cNvSpPr txBox="1"/>
            <p:nvPr/>
          </p:nvSpPr>
          <p:spPr bwMode="auto">
            <a:xfrm>
              <a:off x="4156483" y="31972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6" name="TextBox 1215"/>
            <p:cNvSpPr txBox="1"/>
            <p:nvPr/>
          </p:nvSpPr>
          <p:spPr bwMode="auto">
            <a:xfrm>
              <a:off x="4362858" y="31940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7" name="TextBox 1216"/>
            <p:cNvSpPr txBox="1"/>
            <p:nvPr/>
          </p:nvSpPr>
          <p:spPr bwMode="auto">
            <a:xfrm>
              <a:off x="4378733" y="32321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8" name="TextBox 1217"/>
            <p:cNvSpPr txBox="1"/>
            <p:nvPr/>
          </p:nvSpPr>
          <p:spPr bwMode="auto">
            <a:xfrm>
              <a:off x="4654958" y="32353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19" name="TextBox 1218"/>
            <p:cNvSpPr txBox="1"/>
            <p:nvPr/>
          </p:nvSpPr>
          <p:spPr bwMode="auto">
            <a:xfrm>
              <a:off x="4680358" y="32353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20" name="TextBox 1219"/>
            <p:cNvSpPr txBox="1"/>
            <p:nvPr/>
          </p:nvSpPr>
          <p:spPr bwMode="auto">
            <a:xfrm>
              <a:off x="4712108" y="32353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21" name="TextBox 1220"/>
            <p:cNvSpPr txBox="1"/>
            <p:nvPr/>
          </p:nvSpPr>
          <p:spPr bwMode="auto">
            <a:xfrm>
              <a:off x="4940708" y="32353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22" name="TextBox 1221"/>
            <p:cNvSpPr txBox="1"/>
            <p:nvPr/>
          </p:nvSpPr>
          <p:spPr bwMode="auto">
            <a:xfrm>
              <a:off x="4959758" y="323212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23" name="TextBox 1222"/>
            <p:cNvSpPr txBox="1"/>
            <p:nvPr/>
          </p:nvSpPr>
          <p:spPr bwMode="auto">
            <a:xfrm>
              <a:off x="4966108" y="334325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24" name="TextBox 1223"/>
            <p:cNvSpPr txBox="1"/>
            <p:nvPr/>
          </p:nvSpPr>
          <p:spPr bwMode="auto">
            <a:xfrm>
              <a:off x="5001033" y="334960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1256" name="Group 1255"/>
          <p:cNvGrpSpPr/>
          <p:nvPr/>
        </p:nvGrpSpPr>
        <p:grpSpPr>
          <a:xfrm>
            <a:off x="1574800" y="2225040"/>
            <a:ext cx="3880681" cy="1829005"/>
            <a:chOff x="1574800" y="2225040"/>
            <a:chExt cx="3880681" cy="1829005"/>
          </a:xfrm>
        </p:grpSpPr>
        <p:sp>
          <p:nvSpPr>
            <p:cNvPr id="1226" name="TextBox 1225"/>
            <p:cNvSpPr txBox="1"/>
            <p:nvPr/>
          </p:nvSpPr>
          <p:spPr bwMode="auto">
            <a:xfrm>
              <a:off x="1792801" y="239160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grpSp>
          <p:nvGrpSpPr>
            <p:cNvPr id="1229" name="Group 1228"/>
            <p:cNvGrpSpPr/>
            <p:nvPr/>
          </p:nvGrpSpPr>
          <p:grpSpPr>
            <a:xfrm>
              <a:off x="1574800" y="2225040"/>
              <a:ext cx="3793067" cy="1679787"/>
              <a:chOff x="1574800" y="2225040"/>
              <a:chExt cx="3793067" cy="1679787"/>
            </a:xfrm>
          </p:grpSpPr>
          <p:sp>
            <p:nvSpPr>
              <p:cNvPr id="1227" name="Freeform 1226"/>
              <p:cNvSpPr/>
              <p:nvPr/>
            </p:nvSpPr>
            <p:spPr bwMode="auto">
              <a:xfrm>
                <a:off x="1825413" y="2475653"/>
                <a:ext cx="3542454" cy="1429174"/>
              </a:xfrm>
              <a:custGeom>
                <a:avLst/>
                <a:gdLst>
                  <a:gd name="connsiteX0" fmla="*/ 3542454 w 3542454"/>
                  <a:gd name="connsiteY0" fmla="*/ 1429174 h 1429174"/>
                  <a:gd name="connsiteX1" fmla="*/ 3346027 w 3542454"/>
                  <a:gd name="connsiteY1" fmla="*/ 1429174 h 1429174"/>
                  <a:gd name="connsiteX2" fmla="*/ 3346027 w 3542454"/>
                  <a:gd name="connsiteY2" fmla="*/ 1246294 h 1429174"/>
                  <a:gd name="connsiteX3" fmla="*/ 2966720 w 3542454"/>
                  <a:gd name="connsiteY3" fmla="*/ 1246294 h 1429174"/>
                  <a:gd name="connsiteX4" fmla="*/ 2966720 w 3542454"/>
                  <a:gd name="connsiteY4" fmla="*/ 1171787 h 1429174"/>
                  <a:gd name="connsiteX5" fmla="*/ 2712720 w 3542454"/>
                  <a:gd name="connsiteY5" fmla="*/ 1171787 h 1429174"/>
                  <a:gd name="connsiteX6" fmla="*/ 2712720 w 3542454"/>
                  <a:gd name="connsiteY6" fmla="*/ 1131147 h 1429174"/>
                  <a:gd name="connsiteX7" fmla="*/ 2367280 w 3542454"/>
                  <a:gd name="connsiteY7" fmla="*/ 1131147 h 1429174"/>
                  <a:gd name="connsiteX8" fmla="*/ 2367280 w 3542454"/>
                  <a:gd name="connsiteY8" fmla="*/ 1110827 h 1429174"/>
                  <a:gd name="connsiteX9" fmla="*/ 2367280 w 3542454"/>
                  <a:gd name="connsiteY9" fmla="*/ 1110827 h 1429174"/>
                  <a:gd name="connsiteX10" fmla="*/ 2343574 w 3542454"/>
                  <a:gd name="connsiteY10" fmla="*/ 1110827 h 1429174"/>
                  <a:gd name="connsiteX11" fmla="*/ 2343574 w 3542454"/>
                  <a:gd name="connsiteY11" fmla="*/ 1046480 h 1429174"/>
                  <a:gd name="connsiteX12" fmla="*/ 2065867 w 3542454"/>
                  <a:gd name="connsiteY12" fmla="*/ 1046480 h 1429174"/>
                  <a:gd name="connsiteX13" fmla="*/ 2065867 w 3542454"/>
                  <a:gd name="connsiteY13" fmla="*/ 1019387 h 1429174"/>
                  <a:gd name="connsiteX14" fmla="*/ 1771227 w 3542454"/>
                  <a:gd name="connsiteY14" fmla="*/ 1019387 h 1429174"/>
                  <a:gd name="connsiteX15" fmla="*/ 1771227 w 3542454"/>
                  <a:gd name="connsiteY15" fmla="*/ 999067 h 1429174"/>
                  <a:gd name="connsiteX16" fmla="*/ 1679787 w 3542454"/>
                  <a:gd name="connsiteY16" fmla="*/ 999067 h 1429174"/>
                  <a:gd name="connsiteX17" fmla="*/ 1679787 w 3542454"/>
                  <a:gd name="connsiteY17" fmla="*/ 955040 h 1429174"/>
                  <a:gd name="connsiteX18" fmla="*/ 1628987 w 3542454"/>
                  <a:gd name="connsiteY18" fmla="*/ 955040 h 1429174"/>
                  <a:gd name="connsiteX19" fmla="*/ 1628987 w 3542454"/>
                  <a:gd name="connsiteY19" fmla="*/ 938107 h 1429174"/>
                  <a:gd name="connsiteX20" fmla="*/ 1571414 w 3542454"/>
                  <a:gd name="connsiteY20" fmla="*/ 938107 h 1429174"/>
                  <a:gd name="connsiteX21" fmla="*/ 1571414 w 3542454"/>
                  <a:gd name="connsiteY21" fmla="*/ 914400 h 1429174"/>
                  <a:gd name="connsiteX22" fmla="*/ 1486747 w 3542454"/>
                  <a:gd name="connsiteY22" fmla="*/ 914400 h 1429174"/>
                  <a:gd name="connsiteX23" fmla="*/ 1486747 w 3542454"/>
                  <a:gd name="connsiteY23" fmla="*/ 883920 h 1429174"/>
                  <a:gd name="connsiteX24" fmla="*/ 1476587 w 3542454"/>
                  <a:gd name="connsiteY24" fmla="*/ 883920 h 1429174"/>
                  <a:gd name="connsiteX25" fmla="*/ 1476587 w 3542454"/>
                  <a:gd name="connsiteY25" fmla="*/ 850054 h 1429174"/>
                  <a:gd name="connsiteX26" fmla="*/ 1429174 w 3542454"/>
                  <a:gd name="connsiteY26" fmla="*/ 850054 h 1429174"/>
                  <a:gd name="connsiteX27" fmla="*/ 1429174 w 3542454"/>
                  <a:gd name="connsiteY27" fmla="*/ 850054 h 1429174"/>
                  <a:gd name="connsiteX28" fmla="*/ 1398694 w 3542454"/>
                  <a:gd name="connsiteY28" fmla="*/ 850054 h 1429174"/>
                  <a:gd name="connsiteX29" fmla="*/ 1398694 w 3542454"/>
                  <a:gd name="connsiteY29" fmla="*/ 850054 h 1429174"/>
                  <a:gd name="connsiteX30" fmla="*/ 1398694 w 3542454"/>
                  <a:gd name="connsiteY30" fmla="*/ 822960 h 1429174"/>
                  <a:gd name="connsiteX31" fmla="*/ 1337734 w 3542454"/>
                  <a:gd name="connsiteY31" fmla="*/ 822960 h 1429174"/>
                  <a:gd name="connsiteX32" fmla="*/ 1337734 w 3542454"/>
                  <a:gd name="connsiteY32" fmla="*/ 806027 h 1429174"/>
                  <a:gd name="connsiteX33" fmla="*/ 1222587 w 3542454"/>
                  <a:gd name="connsiteY33" fmla="*/ 806027 h 1429174"/>
                  <a:gd name="connsiteX34" fmla="*/ 1222587 w 3542454"/>
                  <a:gd name="connsiteY34" fmla="*/ 785707 h 1429174"/>
                  <a:gd name="connsiteX35" fmla="*/ 1222587 w 3542454"/>
                  <a:gd name="connsiteY35" fmla="*/ 785707 h 1429174"/>
                  <a:gd name="connsiteX36" fmla="*/ 1195494 w 3542454"/>
                  <a:gd name="connsiteY36" fmla="*/ 785707 h 1429174"/>
                  <a:gd name="connsiteX37" fmla="*/ 1195494 w 3542454"/>
                  <a:gd name="connsiteY37" fmla="*/ 748454 h 1429174"/>
                  <a:gd name="connsiteX38" fmla="*/ 1151467 w 3542454"/>
                  <a:gd name="connsiteY38" fmla="*/ 748454 h 1429174"/>
                  <a:gd name="connsiteX39" fmla="*/ 1151467 w 3542454"/>
                  <a:gd name="connsiteY39" fmla="*/ 711200 h 1429174"/>
                  <a:gd name="connsiteX40" fmla="*/ 971974 w 3542454"/>
                  <a:gd name="connsiteY40" fmla="*/ 711200 h 1429174"/>
                  <a:gd name="connsiteX41" fmla="*/ 971974 w 3542454"/>
                  <a:gd name="connsiteY41" fmla="*/ 704427 h 1429174"/>
                  <a:gd name="connsiteX42" fmla="*/ 900854 w 3542454"/>
                  <a:gd name="connsiteY42" fmla="*/ 704427 h 1429174"/>
                  <a:gd name="connsiteX43" fmla="*/ 900854 w 3542454"/>
                  <a:gd name="connsiteY43" fmla="*/ 670560 h 1429174"/>
                  <a:gd name="connsiteX44" fmla="*/ 839894 w 3542454"/>
                  <a:gd name="connsiteY44" fmla="*/ 670560 h 1429174"/>
                  <a:gd name="connsiteX45" fmla="*/ 839894 w 3542454"/>
                  <a:gd name="connsiteY45" fmla="*/ 653627 h 1429174"/>
                  <a:gd name="connsiteX46" fmla="*/ 762000 w 3542454"/>
                  <a:gd name="connsiteY46" fmla="*/ 653627 h 1429174"/>
                  <a:gd name="connsiteX47" fmla="*/ 762000 w 3542454"/>
                  <a:gd name="connsiteY47" fmla="*/ 653627 h 1429174"/>
                  <a:gd name="connsiteX48" fmla="*/ 762000 w 3542454"/>
                  <a:gd name="connsiteY48" fmla="*/ 626534 h 1429174"/>
                  <a:gd name="connsiteX49" fmla="*/ 745067 w 3542454"/>
                  <a:gd name="connsiteY49" fmla="*/ 626534 h 1429174"/>
                  <a:gd name="connsiteX50" fmla="*/ 745067 w 3542454"/>
                  <a:gd name="connsiteY50" fmla="*/ 599440 h 1429174"/>
                  <a:gd name="connsiteX51" fmla="*/ 697654 w 3542454"/>
                  <a:gd name="connsiteY51" fmla="*/ 599440 h 1429174"/>
                  <a:gd name="connsiteX52" fmla="*/ 697654 w 3542454"/>
                  <a:gd name="connsiteY52" fmla="*/ 585894 h 1429174"/>
                  <a:gd name="connsiteX53" fmla="*/ 623147 w 3542454"/>
                  <a:gd name="connsiteY53" fmla="*/ 585894 h 1429174"/>
                  <a:gd name="connsiteX54" fmla="*/ 623147 w 3542454"/>
                  <a:gd name="connsiteY54" fmla="*/ 538480 h 1429174"/>
                  <a:gd name="connsiteX55" fmla="*/ 562187 w 3542454"/>
                  <a:gd name="connsiteY55" fmla="*/ 538480 h 1429174"/>
                  <a:gd name="connsiteX56" fmla="*/ 562187 w 3542454"/>
                  <a:gd name="connsiteY56" fmla="*/ 524934 h 1429174"/>
                  <a:gd name="connsiteX57" fmla="*/ 484294 w 3542454"/>
                  <a:gd name="connsiteY57" fmla="*/ 524934 h 1429174"/>
                  <a:gd name="connsiteX58" fmla="*/ 484294 w 3542454"/>
                  <a:gd name="connsiteY58" fmla="*/ 491067 h 1429174"/>
                  <a:gd name="connsiteX59" fmla="*/ 470747 w 3542454"/>
                  <a:gd name="connsiteY59" fmla="*/ 491067 h 1429174"/>
                  <a:gd name="connsiteX60" fmla="*/ 470747 w 3542454"/>
                  <a:gd name="connsiteY60" fmla="*/ 440267 h 1429174"/>
                  <a:gd name="connsiteX61" fmla="*/ 348827 w 3542454"/>
                  <a:gd name="connsiteY61" fmla="*/ 440267 h 1429174"/>
                  <a:gd name="connsiteX62" fmla="*/ 348827 w 3542454"/>
                  <a:gd name="connsiteY62" fmla="*/ 396240 h 1429174"/>
                  <a:gd name="connsiteX63" fmla="*/ 328507 w 3542454"/>
                  <a:gd name="connsiteY63" fmla="*/ 396240 h 1429174"/>
                  <a:gd name="connsiteX64" fmla="*/ 328507 w 3542454"/>
                  <a:gd name="connsiteY64" fmla="*/ 365760 h 1429174"/>
                  <a:gd name="connsiteX65" fmla="*/ 274320 w 3542454"/>
                  <a:gd name="connsiteY65" fmla="*/ 365760 h 1429174"/>
                  <a:gd name="connsiteX66" fmla="*/ 274320 w 3542454"/>
                  <a:gd name="connsiteY66" fmla="*/ 325120 h 1429174"/>
                  <a:gd name="connsiteX67" fmla="*/ 240454 w 3542454"/>
                  <a:gd name="connsiteY67" fmla="*/ 325120 h 1429174"/>
                  <a:gd name="connsiteX68" fmla="*/ 240454 w 3542454"/>
                  <a:gd name="connsiteY68" fmla="*/ 314960 h 1429174"/>
                  <a:gd name="connsiteX69" fmla="*/ 226907 w 3542454"/>
                  <a:gd name="connsiteY69" fmla="*/ 314960 h 1429174"/>
                  <a:gd name="connsiteX70" fmla="*/ 226907 w 3542454"/>
                  <a:gd name="connsiteY70" fmla="*/ 281094 h 1429174"/>
                  <a:gd name="connsiteX71" fmla="*/ 193040 w 3542454"/>
                  <a:gd name="connsiteY71" fmla="*/ 281094 h 1429174"/>
                  <a:gd name="connsiteX72" fmla="*/ 193040 w 3542454"/>
                  <a:gd name="connsiteY72" fmla="*/ 243840 h 1429174"/>
                  <a:gd name="connsiteX73" fmla="*/ 172720 w 3542454"/>
                  <a:gd name="connsiteY73" fmla="*/ 243840 h 1429174"/>
                  <a:gd name="connsiteX74" fmla="*/ 172720 w 3542454"/>
                  <a:gd name="connsiteY74" fmla="*/ 108374 h 1429174"/>
                  <a:gd name="connsiteX75" fmla="*/ 149014 w 3542454"/>
                  <a:gd name="connsiteY75" fmla="*/ 108374 h 1429174"/>
                  <a:gd name="connsiteX76" fmla="*/ 149014 w 3542454"/>
                  <a:gd name="connsiteY76" fmla="*/ 98214 h 1429174"/>
                  <a:gd name="connsiteX77" fmla="*/ 149014 w 3542454"/>
                  <a:gd name="connsiteY77" fmla="*/ 98214 h 1429174"/>
                  <a:gd name="connsiteX78" fmla="*/ 121920 w 3542454"/>
                  <a:gd name="connsiteY78" fmla="*/ 98214 h 1429174"/>
                  <a:gd name="connsiteX79" fmla="*/ 121920 w 3542454"/>
                  <a:gd name="connsiteY79" fmla="*/ 98214 h 1429174"/>
                  <a:gd name="connsiteX80" fmla="*/ 121920 w 3542454"/>
                  <a:gd name="connsiteY80" fmla="*/ 77894 h 1429174"/>
                  <a:gd name="connsiteX81" fmla="*/ 30480 w 3542454"/>
                  <a:gd name="connsiteY81" fmla="*/ 77894 h 1429174"/>
                  <a:gd name="connsiteX82" fmla="*/ 30480 w 3542454"/>
                  <a:gd name="connsiteY82" fmla="*/ 37254 h 1429174"/>
                  <a:gd name="connsiteX83" fmla="*/ 0 w 3542454"/>
                  <a:gd name="connsiteY83" fmla="*/ 37254 h 1429174"/>
                  <a:gd name="connsiteX84" fmla="*/ 0 w 3542454"/>
                  <a:gd name="connsiteY84" fmla="*/ 37254 h 1429174"/>
                  <a:gd name="connsiteX85" fmla="*/ 0 w 3542454"/>
                  <a:gd name="connsiteY85" fmla="*/ 0 h 1429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3542454" h="1429174">
                    <a:moveTo>
                      <a:pt x="3542454" y="1429174"/>
                    </a:moveTo>
                    <a:lnTo>
                      <a:pt x="3346027" y="1429174"/>
                    </a:lnTo>
                    <a:lnTo>
                      <a:pt x="3346027" y="1246294"/>
                    </a:lnTo>
                    <a:lnTo>
                      <a:pt x="2966720" y="1246294"/>
                    </a:lnTo>
                    <a:lnTo>
                      <a:pt x="2966720" y="1171787"/>
                    </a:lnTo>
                    <a:lnTo>
                      <a:pt x="2712720" y="1171787"/>
                    </a:lnTo>
                    <a:lnTo>
                      <a:pt x="2712720" y="1131147"/>
                    </a:lnTo>
                    <a:lnTo>
                      <a:pt x="2367280" y="1131147"/>
                    </a:lnTo>
                    <a:lnTo>
                      <a:pt x="2367280" y="1110827"/>
                    </a:lnTo>
                    <a:lnTo>
                      <a:pt x="2367280" y="1110827"/>
                    </a:lnTo>
                    <a:lnTo>
                      <a:pt x="2343574" y="1110827"/>
                    </a:lnTo>
                    <a:lnTo>
                      <a:pt x="2343574" y="1046480"/>
                    </a:lnTo>
                    <a:lnTo>
                      <a:pt x="2065867" y="1046480"/>
                    </a:lnTo>
                    <a:lnTo>
                      <a:pt x="2065867" y="1019387"/>
                    </a:lnTo>
                    <a:lnTo>
                      <a:pt x="1771227" y="1019387"/>
                    </a:lnTo>
                    <a:lnTo>
                      <a:pt x="1771227" y="999067"/>
                    </a:lnTo>
                    <a:lnTo>
                      <a:pt x="1679787" y="999067"/>
                    </a:lnTo>
                    <a:lnTo>
                      <a:pt x="1679787" y="955040"/>
                    </a:lnTo>
                    <a:lnTo>
                      <a:pt x="1628987" y="955040"/>
                    </a:lnTo>
                    <a:lnTo>
                      <a:pt x="1628987" y="938107"/>
                    </a:lnTo>
                    <a:lnTo>
                      <a:pt x="1571414" y="938107"/>
                    </a:lnTo>
                    <a:lnTo>
                      <a:pt x="1571414" y="914400"/>
                    </a:lnTo>
                    <a:lnTo>
                      <a:pt x="1486747" y="914400"/>
                    </a:lnTo>
                    <a:lnTo>
                      <a:pt x="1486747" y="883920"/>
                    </a:lnTo>
                    <a:lnTo>
                      <a:pt x="1476587" y="883920"/>
                    </a:lnTo>
                    <a:lnTo>
                      <a:pt x="1476587" y="850054"/>
                    </a:lnTo>
                    <a:lnTo>
                      <a:pt x="1429174" y="850054"/>
                    </a:lnTo>
                    <a:lnTo>
                      <a:pt x="1429174" y="850054"/>
                    </a:lnTo>
                    <a:lnTo>
                      <a:pt x="1398694" y="850054"/>
                    </a:lnTo>
                    <a:lnTo>
                      <a:pt x="1398694" y="850054"/>
                    </a:lnTo>
                    <a:lnTo>
                      <a:pt x="1398694" y="822960"/>
                    </a:lnTo>
                    <a:lnTo>
                      <a:pt x="1337734" y="822960"/>
                    </a:lnTo>
                    <a:lnTo>
                      <a:pt x="1337734" y="806027"/>
                    </a:lnTo>
                    <a:lnTo>
                      <a:pt x="1222587" y="806027"/>
                    </a:lnTo>
                    <a:lnTo>
                      <a:pt x="1222587" y="785707"/>
                    </a:lnTo>
                    <a:lnTo>
                      <a:pt x="1222587" y="785707"/>
                    </a:lnTo>
                    <a:lnTo>
                      <a:pt x="1195494" y="785707"/>
                    </a:lnTo>
                    <a:lnTo>
                      <a:pt x="1195494" y="748454"/>
                    </a:lnTo>
                    <a:lnTo>
                      <a:pt x="1151467" y="748454"/>
                    </a:lnTo>
                    <a:lnTo>
                      <a:pt x="1151467" y="711200"/>
                    </a:lnTo>
                    <a:lnTo>
                      <a:pt x="971974" y="711200"/>
                    </a:lnTo>
                    <a:lnTo>
                      <a:pt x="971974" y="704427"/>
                    </a:lnTo>
                    <a:lnTo>
                      <a:pt x="900854" y="704427"/>
                    </a:lnTo>
                    <a:lnTo>
                      <a:pt x="900854" y="670560"/>
                    </a:lnTo>
                    <a:lnTo>
                      <a:pt x="839894" y="670560"/>
                    </a:lnTo>
                    <a:lnTo>
                      <a:pt x="839894" y="653627"/>
                    </a:lnTo>
                    <a:lnTo>
                      <a:pt x="762000" y="653627"/>
                    </a:lnTo>
                    <a:lnTo>
                      <a:pt x="762000" y="653627"/>
                    </a:lnTo>
                    <a:lnTo>
                      <a:pt x="762000" y="626534"/>
                    </a:lnTo>
                    <a:lnTo>
                      <a:pt x="745067" y="626534"/>
                    </a:lnTo>
                    <a:lnTo>
                      <a:pt x="745067" y="599440"/>
                    </a:lnTo>
                    <a:lnTo>
                      <a:pt x="697654" y="599440"/>
                    </a:lnTo>
                    <a:lnTo>
                      <a:pt x="697654" y="585894"/>
                    </a:lnTo>
                    <a:lnTo>
                      <a:pt x="623147" y="585894"/>
                    </a:lnTo>
                    <a:lnTo>
                      <a:pt x="623147" y="538480"/>
                    </a:lnTo>
                    <a:lnTo>
                      <a:pt x="562187" y="538480"/>
                    </a:lnTo>
                    <a:lnTo>
                      <a:pt x="562187" y="524934"/>
                    </a:lnTo>
                    <a:lnTo>
                      <a:pt x="484294" y="524934"/>
                    </a:lnTo>
                    <a:lnTo>
                      <a:pt x="484294" y="491067"/>
                    </a:lnTo>
                    <a:lnTo>
                      <a:pt x="470747" y="491067"/>
                    </a:lnTo>
                    <a:lnTo>
                      <a:pt x="470747" y="440267"/>
                    </a:lnTo>
                    <a:lnTo>
                      <a:pt x="348827" y="440267"/>
                    </a:lnTo>
                    <a:lnTo>
                      <a:pt x="348827" y="396240"/>
                    </a:lnTo>
                    <a:lnTo>
                      <a:pt x="328507" y="396240"/>
                    </a:lnTo>
                    <a:lnTo>
                      <a:pt x="328507" y="365760"/>
                    </a:lnTo>
                    <a:lnTo>
                      <a:pt x="274320" y="365760"/>
                    </a:lnTo>
                    <a:lnTo>
                      <a:pt x="274320" y="325120"/>
                    </a:lnTo>
                    <a:lnTo>
                      <a:pt x="240454" y="325120"/>
                    </a:lnTo>
                    <a:lnTo>
                      <a:pt x="240454" y="314960"/>
                    </a:lnTo>
                    <a:lnTo>
                      <a:pt x="226907" y="314960"/>
                    </a:lnTo>
                    <a:lnTo>
                      <a:pt x="226907" y="281094"/>
                    </a:lnTo>
                    <a:lnTo>
                      <a:pt x="193040" y="281094"/>
                    </a:lnTo>
                    <a:lnTo>
                      <a:pt x="193040" y="243840"/>
                    </a:lnTo>
                    <a:lnTo>
                      <a:pt x="172720" y="243840"/>
                    </a:lnTo>
                    <a:lnTo>
                      <a:pt x="172720" y="108374"/>
                    </a:lnTo>
                    <a:lnTo>
                      <a:pt x="149014" y="108374"/>
                    </a:lnTo>
                    <a:lnTo>
                      <a:pt x="149014" y="98214"/>
                    </a:lnTo>
                    <a:lnTo>
                      <a:pt x="149014" y="98214"/>
                    </a:lnTo>
                    <a:lnTo>
                      <a:pt x="121920" y="98214"/>
                    </a:lnTo>
                    <a:lnTo>
                      <a:pt x="121920" y="98214"/>
                    </a:lnTo>
                    <a:lnTo>
                      <a:pt x="121920" y="77894"/>
                    </a:lnTo>
                    <a:lnTo>
                      <a:pt x="30480" y="77894"/>
                    </a:lnTo>
                    <a:lnTo>
                      <a:pt x="30480" y="37254"/>
                    </a:lnTo>
                    <a:lnTo>
                      <a:pt x="0" y="37254"/>
                    </a:lnTo>
                    <a:lnTo>
                      <a:pt x="0" y="37254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228" name="Freeform 1227"/>
              <p:cNvSpPr/>
              <p:nvPr/>
            </p:nvSpPr>
            <p:spPr bwMode="auto">
              <a:xfrm>
                <a:off x="1574800" y="2225040"/>
                <a:ext cx="247227" cy="264160"/>
              </a:xfrm>
              <a:custGeom>
                <a:avLst/>
                <a:gdLst>
                  <a:gd name="connsiteX0" fmla="*/ 0 w 247227"/>
                  <a:gd name="connsiteY0" fmla="*/ 0 h 264160"/>
                  <a:gd name="connsiteX1" fmla="*/ 0 w 247227"/>
                  <a:gd name="connsiteY1" fmla="*/ 47413 h 264160"/>
                  <a:gd name="connsiteX2" fmla="*/ 57573 w 247227"/>
                  <a:gd name="connsiteY2" fmla="*/ 47413 h 264160"/>
                  <a:gd name="connsiteX3" fmla="*/ 57573 w 247227"/>
                  <a:gd name="connsiteY3" fmla="*/ 64347 h 264160"/>
                  <a:gd name="connsiteX4" fmla="*/ 104987 w 247227"/>
                  <a:gd name="connsiteY4" fmla="*/ 64347 h 264160"/>
                  <a:gd name="connsiteX5" fmla="*/ 104987 w 247227"/>
                  <a:gd name="connsiteY5" fmla="*/ 115147 h 264160"/>
                  <a:gd name="connsiteX6" fmla="*/ 135467 w 247227"/>
                  <a:gd name="connsiteY6" fmla="*/ 115147 h 264160"/>
                  <a:gd name="connsiteX7" fmla="*/ 135467 w 247227"/>
                  <a:gd name="connsiteY7" fmla="*/ 182880 h 264160"/>
                  <a:gd name="connsiteX8" fmla="*/ 152400 w 247227"/>
                  <a:gd name="connsiteY8" fmla="*/ 182880 h 264160"/>
                  <a:gd name="connsiteX9" fmla="*/ 152400 w 247227"/>
                  <a:gd name="connsiteY9" fmla="*/ 223520 h 264160"/>
                  <a:gd name="connsiteX10" fmla="*/ 193040 w 247227"/>
                  <a:gd name="connsiteY10" fmla="*/ 223520 h 264160"/>
                  <a:gd name="connsiteX11" fmla="*/ 193040 w 247227"/>
                  <a:gd name="connsiteY11" fmla="*/ 264160 h 264160"/>
                  <a:gd name="connsiteX12" fmla="*/ 247227 w 247227"/>
                  <a:gd name="connsiteY12" fmla="*/ 264160 h 26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7227" h="264160">
                    <a:moveTo>
                      <a:pt x="0" y="0"/>
                    </a:moveTo>
                    <a:lnTo>
                      <a:pt x="0" y="47413"/>
                    </a:lnTo>
                    <a:lnTo>
                      <a:pt x="57573" y="47413"/>
                    </a:lnTo>
                    <a:lnTo>
                      <a:pt x="57573" y="64347"/>
                    </a:lnTo>
                    <a:lnTo>
                      <a:pt x="104987" y="64347"/>
                    </a:lnTo>
                    <a:lnTo>
                      <a:pt x="104987" y="115147"/>
                    </a:lnTo>
                    <a:lnTo>
                      <a:pt x="135467" y="115147"/>
                    </a:lnTo>
                    <a:lnTo>
                      <a:pt x="135467" y="182880"/>
                    </a:lnTo>
                    <a:lnTo>
                      <a:pt x="152400" y="182880"/>
                    </a:lnTo>
                    <a:lnTo>
                      <a:pt x="152400" y="223520"/>
                    </a:lnTo>
                    <a:lnTo>
                      <a:pt x="193040" y="223520"/>
                    </a:lnTo>
                    <a:lnTo>
                      <a:pt x="193040" y="264160"/>
                    </a:lnTo>
                    <a:lnTo>
                      <a:pt x="247227" y="264160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</a:ln>
            </p:spPr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</p:grpSp>
        <p:sp>
          <p:nvSpPr>
            <p:cNvPr id="1230" name="TextBox 1229"/>
            <p:cNvSpPr txBox="1"/>
            <p:nvPr/>
          </p:nvSpPr>
          <p:spPr bwMode="auto">
            <a:xfrm>
              <a:off x="1945201" y="254400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1" name="TextBox 1230"/>
            <p:cNvSpPr txBox="1"/>
            <p:nvPr/>
          </p:nvSpPr>
          <p:spPr bwMode="auto">
            <a:xfrm>
              <a:off x="2073894" y="27234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2" name="TextBox 1231"/>
            <p:cNvSpPr txBox="1"/>
            <p:nvPr/>
          </p:nvSpPr>
          <p:spPr bwMode="auto">
            <a:xfrm>
              <a:off x="2480294" y="291992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3" name="TextBox 1232"/>
            <p:cNvSpPr txBox="1"/>
            <p:nvPr/>
          </p:nvSpPr>
          <p:spPr bwMode="auto">
            <a:xfrm>
              <a:off x="2405788" y="289282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4" name="TextBox 1233"/>
            <p:cNvSpPr txBox="1"/>
            <p:nvPr/>
          </p:nvSpPr>
          <p:spPr bwMode="auto">
            <a:xfrm>
              <a:off x="2653014" y="301813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5" name="TextBox 1234"/>
            <p:cNvSpPr txBox="1"/>
            <p:nvPr/>
          </p:nvSpPr>
          <p:spPr bwMode="auto">
            <a:xfrm>
              <a:off x="2923948" y="3068933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6" name="TextBox 1235"/>
            <p:cNvSpPr txBox="1"/>
            <p:nvPr/>
          </p:nvSpPr>
          <p:spPr bwMode="auto">
            <a:xfrm>
              <a:off x="2991681" y="312312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7" name="TextBox 1236"/>
            <p:cNvSpPr txBox="1"/>
            <p:nvPr/>
          </p:nvSpPr>
          <p:spPr bwMode="auto">
            <a:xfrm>
              <a:off x="2507387" y="295717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8" name="TextBox 1237"/>
            <p:cNvSpPr txBox="1"/>
            <p:nvPr/>
          </p:nvSpPr>
          <p:spPr bwMode="auto">
            <a:xfrm>
              <a:off x="3215200" y="317053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39" name="TextBox 1238"/>
            <p:cNvSpPr txBox="1"/>
            <p:nvPr/>
          </p:nvSpPr>
          <p:spPr bwMode="auto">
            <a:xfrm>
              <a:off x="3509840" y="332293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0" name="TextBox 1239"/>
            <p:cNvSpPr txBox="1"/>
            <p:nvPr/>
          </p:nvSpPr>
          <p:spPr bwMode="auto">
            <a:xfrm>
              <a:off x="3726586" y="333648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1" name="TextBox 1240"/>
            <p:cNvSpPr txBox="1"/>
            <p:nvPr/>
          </p:nvSpPr>
          <p:spPr bwMode="auto">
            <a:xfrm>
              <a:off x="3794320" y="334325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2" name="TextBox 1241"/>
            <p:cNvSpPr txBox="1"/>
            <p:nvPr/>
          </p:nvSpPr>
          <p:spPr bwMode="auto">
            <a:xfrm>
              <a:off x="3838347" y="335002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3" name="TextBox 1242"/>
            <p:cNvSpPr txBox="1"/>
            <p:nvPr/>
          </p:nvSpPr>
          <p:spPr bwMode="auto">
            <a:xfrm>
              <a:off x="4075414" y="336018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4" name="TextBox 1243"/>
            <p:cNvSpPr txBox="1"/>
            <p:nvPr/>
          </p:nvSpPr>
          <p:spPr bwMode="auto">
            <a:xfrm>
              <a:off x="4373440" y="344485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5" name="TextBox 1244"/>
            <p:cNvSpPr txBox="1"/>
            <p:nvPr/>
          </p:nvSpPr>
          <p:spPr bwMode="auto">
            <a:xfrm>
              <a:off x="4403920" y="344485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6" name="TextBox 1245"/>
            <p:cNvSpPr txBox="1"/>
            <p:nvPr/>
          </p:nvSpPr>
          <p:spPr bwMode="auto">
            <a:xfrm>
              <a:off x="4427626" y="3448240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7" name="TextBox 1246"/>
            <p:cNvSpPr txBox="1"/>
            <p:nvPr/>
          </p:nvSpPr>
          <p:spPr bwMode="auto">
            <a:xfrm>
              <a:off x="4512293" y="349226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8" name="TextBox 1247"/>
            <p:cNvSpPr txBox="1"/>
            <p:nvPr/>
          </p:nvSpPr>
          <p:spPr bwMode="auto">
            <a:xfrm>
              <a:off x="4722267" y="356338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49" name="TextBox 1248"/>
            <p:cNvSpPr txBox="1"/>
            <p:nvPr/>
          </p:nvSpPr>
          <p:spPr bwMode="auto">
            <a:xfrm>
              <a:off x="4654533" y="349565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50" name="TextBox 1249"/>
            <p:cNvSpPr txBox="1"/>
            <p:nvPr/>
          </p:nvSpPr>
          <p:spPr bwMode="auto">
            <a:xfrm>
              <a:off x="4949173" y="35600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51" name="TextBox 1250"/>
            <p:cNvSpPr txBox="1"/>
            <p:nvPr/>
          </p:nvSpPr>
          <p:spPr bwMode="auto">
            <a:xfrm>
              <a:off x="4989813" y="35600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52" name="TextBox 1251"/>
            <p:cNvSpPr txBox="1"/>
            <p:nvPr/>
          </p:nvSpPr>
          <p:spPr bwMode="auto">
            <a:xfrm>
              <a:off x="4678240" y="3492267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53" name="TextBox 1252"/>
            <p:cNvSpPr txBox="1"/>
            <p:nvPr/>
          </p:nvSpPr>
          <p:spPr bwMode="auto">
            <a:xfrm>
              <a:off x="4959333" y="3560001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54" name="TextBox 1253"/>
            <p:cNvSpPr txBox="1"/>
            <p:nvPr/>
          </p:nvSpPr>
          <p:spPr bwMode="auto">
            <a:xfrm>
              <a:off x="5237040" y="3746268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1255" name="TextBox 1254"/>
            <p:cNvSpPr txBox="1"/>
            <p:nvPr/>
          </p:nvSpPr>
          <p:spPr bwMode="auto">
            <a:xfrm>
              <a:off x="5277680" y="3746268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  <p:grpSp>
        <p:nvGrpSpPr>
          <p:cNvPr id="1257" name="Group 1256"/>
          <p:cNvGrpSpPr/>
          <p:nvPr/>
        </p:nvGrpSpPr>
        <p:grpSpPr>
          <a:xfrm>
            <a:off x="1837677" y="3784847"/>
            <a:ext cx="1171853" cy="523220"/>
            <a:chOff x="2006353" y="3669437"/>
            <a:chExt cx="1171853" cy="523220"/>
          </a:xfrm>
        </p:grpSpPr>
        <p:sp>
          <p:nvSpPr>
            <p:cNvPr id="1258" name="TextBox 1257"/>
            <p:cNvSpPr txBox="1"/>
            <p:nvPr/>
          </p:nvSpPr>
          <p:spPr bwMode="auto">
            <a:xfrm>
              <a:off x="2196241" y="3669437"/>
              <a:ext cx="9819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>
                  <a:solidFill>
                    <a:schemeClr val="bg1"/>
                  </a:solidFill>
                </a:rPr>
                <a:t>Acala + BR</a:t>
              </a:r>
              <a:br>
                <a:rPr lang="en-US" sz="1400">
                  <a:solidFill>
                    <a:schemeClr val="bg1"/>
                  </a:solidFill>
                </a:rPr>
              </a:br>
              <a:r>
                <a:rPr lang="en-US" sz="1400">
                  <a:solidFill>
                    <a:schemeClr val="bg1"/>
                  </a:solidFill>
                </a:rPr>
                <a:t>PB + BR </a:t>
              </a:r>
              <a:endParaRPr lang="en-US" sz="1400" b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59" name="Straight Connector 1258"/>
            <p:cNvCxnSpPr/>
            <p:nvPr/>
          </p:nvCxnSpPr>
          <p:spPr bwMode="auto">
            <a:xfrm>
              <a:off x="2006353" y="3817398"/>
              <a:ext cx="221942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0" name="Straight Connector 1259"/>
            <p:cNvCxnSpPr/>
            <p:nvPr/>
          </p:nvCxnSpPr>
          <p:spPr bwMode="auto">
            <a:xfrm>
              <a:off x="2006353" y="4049697"/>
              <a:ext cx="221942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reeform 418"/>
          <p:cNvSpPr/>
          <p:nvPr/>
        </p:nvSpPr>
        <p:spPr bwMode="auto">
          <a:xfrm>
            <a:off x="1558925" y="2460625"/>
            <a:ext cx="4127500" cy="1069975"/>
          </a:xfrm>
          <a:custGeom>
            <a:avLst/>
            <a:gdLst>
              <a:gd name="connsiteX0" fmla="*/ 0 w 4127500"/>
              <a:gd name="connsiteY0" fmla="*/ 0 h 1069975"/>
              <a:gd name="connsiteX1" fmla="*/ 73025 w 4127500"/>
              <a:gd name="connsiteY1" fmla="*/ 0 h 1069975"/>
              <a:gd name="connsiteX2" fmla="*/ 73025 w 4127500"/>
              <a:gd name="connsiteY2" fmla="*/ 15875 h 1069975"/>
              <a:gd name="connsiteX3" fmla="*/ 120650 w 4127500"/>
              <a:gd name="connsiteY3" fmla="*/ 15875 h 1069975"/>
              <a:gd name="connsiteX4" fmla="*/ 120650 w 4127500"/>
              <a:gd name="connsiteY4" fmla="*/ 34925 h 1069975"/>
              <a:gd name="connsiteX5" fmla="*/ 177800 w 4127500"/>
              <a:gd name="connsiteY5" fmla="*/ 34925 h 1069975"/>
              <a:gd name="connsiteX6" fmla="*/ 177800 w 4127500"/>
              <a:gd name="connsiteY6" fmla="*/ 73025 h 1069975"/>
              <a:gd name="connsiteX7" fmla="*/ 231775 w 4127500"/>
              <a:gd name="connsiteY7" fmla="*/ 73025 h 1069975"/>
              <a:gd name="connsiteX8" fmla="*/ 231775 w 4127500"/>
              <a:gd name="connsiteY8" fmla="*/ 92075 h 1069975"/>
              <a:gd name="connsiteX9" fmla="*/ 317500 w 4127500"/>
              <a:gd name="connsiteY9" fmla="*/ 92075 h 1069975"/>
              <a:gd name="connsiteX10" fmla="*/ 349250 w 4127500"/>
              <a:gd name="connsiteY10" fmla="*/ 133350 h 1069975"/>
              <a:gd name="connsiteX11" fmla="*/ 390525 w 4127500"/>
              <a:gd name="connsiteY11" fmla="*/ 152400 h 1069975"/>
              <a:gd name="connsiteX12" fmla="*/ 447675 w 4127500"/>
              <a:gd name="connsiteY12" fmla="*/ 171450 h 1069975"/>
              <a:gd name="connsiteX13" fmla="*/ 492125 w 4127500"/>
              <a:gd name="connsiteY13" fmla="*/ 225425 h 1069975"/>
              <a:gd name="connsiteX14" fmla="*/ 536575 w 4127500"/>
              <a:gd name="connsiteY14" fmla="*/ 234950 h 1069975"/>
              <a:gd name="connsiteX15" fmla="*/ 577850 w 4127500"/>
              <a:gd name="connsiteY15" fmla="*/ 273050 h 1069975"/>
              <a:gd name="connsiteX16" fmla="*/ 606425 w 4127500"/>
              <a:gd name="connsiteY16" fmla="*/ 273050 h 1069975"/>
              <a:gd name="connsiteX17" fmla="*/ 650875 w 4127500"/>
              <a:gd name="connsiteY17" fmla="*/ 311150 h 1069975"/>
              <a:gd name="connsiteX18" fmla="*/ 714375 w 4127500"/>
              <a:gd name="connsiteY18" fmla="*/ 311150 h 1069975"/>
              <a:gd name="connsiteX19" fmla="*/ 714375 w 4127500"/>
              <a:gd name="connsiteY19" fmla="*/ 327025 h 1069975"/>
              <a:gd name="connsiteX20" fmla="*/ 777875 w 4127500"/>
              <a:gd name="connsiteY20" fmla="*/ 327025 h 1069975"/>
              <a:gd name="connsiteX21" fmla="*/ 777875 w 4127500"/>
              <a:gd name="connsiteY21" fmla="*/ 336550 h 1069975"/>
              <a:gd name="connsiteX22" fmla="*/ 838200 w 4127500"/>
              <a:gd name="connsiteY22" fmla="*/ 336550 h 1069975"/>
              <a:gd name="connsiteX23" fmla="*/ 838200 w 4127500"/>
              <a:gd name="connsiteY23" fmla="*/ 355600 h 1069975"/>
              <a:gd name="connsiteX24" fmla="*/ 882650 w 4127500"/>
              <a:gd name="connsiteY24" fmla="*/ 355600 h 1069975"/>
              <a:gd name="connsiteX25" fmla="*/ 882650 w 4127500"/>
              <a:gd name="connsiteY25" fmla="*/ 387350 h 1069975"/>
              <a:gd name="connsiteX26" fmla="*/ 990600 w 4127500"/>
              <a:gd name="connsiteY26" fmla="*/ 387350 h 1069975"/>
              <a:gd name="connsiteX27" fmla="*/ 1022350 w 4127500"/>
              <a:gd name="connsiteY27" fmla="*/ 412750 h 1069975"/>
              <a:gd name="connsiteX28" fmla="*/ 1104900 w 4127500"/>
              <a:gd name="connsiteY28" fmla="*/ 412750 h 1069975"/>
              <a:gd name="connsiteX29" fmla="*/ 1111250 w 4127500"/>
              <a:gd name="connsiteY29" fmla="*/ 425450 h 1069975"/>
              <a:gd name="connsiteX30" fmla="*/ 1149350 w 4127500"/>
              <a:gd name="connsiteY30" fmla="*/ 425450 h 1069975"/>
              <a:gd name="connsiteX31" fmla="*/ 1193800 w 4127500"/>
              <a:gd name="connsiteY31" fmla="*/ 476250 h 1069975"/>
              <a:gd name="connsiteX32" fmla="*/ 1270000 w 4127500"/>
              <a:gd name="connsiteY32" fmla="*/ 476250 h 1069975"/>
              <a:gd name="connsiteX33" fmla="*/ 1289050 w 4127500"/>
              <a:gd name="connsiteY33" fmla="*/ 501650 h 1069975"/>
              <a:gd name="connsiteX34" fmla="*/ 1409700 w 4127500"/>
              <a:gd name="connsiteY34" fmla="*/ 504825 h 1069975"/>
              <a:gd name="connsiteX35" fmla="*/ 1425575 w 4127500"/>
              <a:gd name="connsiteY35" fmla="*/ 530225 h 1069975"/>
              <a:gd name="connsiteX36" fmla="*/ 1425575 w 4127500"/>
              <a:gd name="connsiteY36" fmla="*/ 530225 h 1069975"/>
              <a:gd name="connsiteX37" fmla="*/ 1476375 w 4127500"/>
              <a:gd name="connsiteY37" fmla="*/ 542925 h 1069975"/>
              <a:gd name="connsiteX38" fmla="*/ 1527175 w 4127500"/>
              <a:gd name="connsiteY38" fmla="*/ 542925 h 1069975"/>
              <a:gd name="connsiteX39" fmla="*/ 1527175 w 4127500"/>
              <a:gd name="connsiteY39" fmla="*/ 587375 h 1069975"/>
              <a:gd name="connsiteX40" fmla="*/ 1552575 w 4127500"/>
              <a:gd name="connsiteY40" fmla="*/ 587375 h 1069975"/>
              <a:gd name="connsiteX41" fmla="*/ 1552575 w 4127500"/>
              <a:gd name="connsiteY41" fmla="*/ 606425 h 1069975"/>
              <a:gd name="connsiteX42" fmla="*/ 1600200 w 4127500"/>
              <a:gd name="connsiteY42" fmla="*/ 606425 h 1069975"/>
              <a:gd name="connsiteX43" fmla="*/ 1600200 w 4127500"/>
              <a:gd name="connsiteY43" fmla="*/ 615950 h 1069975"/>
              <a:gd name="connsiteX44" fmla="*/ 1651000 w 4127500"/>
              <a:gd name="connsiteY44" fmla="*/ 615950 h 1069975"/>
              <a:gd name="connsiteX45" fmla="*/ 1651000 w 4127500"/>
              <a:gd name="connsiteY45" fmla="*/ 635000 h 1069975"/>
              <a:gd name="connsiteX46" fmla="*/ 1689100 w 4127500"/>
              <a:gd name="connsiteY46" fmla="*/ 635000 h 1069975"/>
              <a:gd name="connsiteX47" fmla="*/ 1689100 w 4127500"/>
              <a:gd name="connsiteY47" fmla="*/ 644525 h 1069975"/>
              <a:gd name="connsiteX48" fmla="*/ 1727200 w 4127500"/>
              <a:gd name="connsiteY48" fmla="*/ 644525 h 1069975"/>
              <a:gd name="connsiteX49" fmla="*/ 1727200 w 4127500"/>
              <a:gd name="connsiteY49" fmla="*/ 657225 h 1069975"/>
              <a:gd name="connsiteX50" fmla="*/ 1755775 w 4127500"/>
              <a:gd name="connsiteY50" fmla="*/ 657225 h 1069975"/>
              <a:gd name="connsiteX51" fmla="*/ 1755775 w 4127500"/>
              <a:gd name="connsiteY51" fmla="*/ 688975 h 1069975"/>
              <a:gd name="connsiteX52" fmla="*/ 1816100 w 4127500"/>
              <a:gd name="connsiteY52" fmla="*/ 688975 h 1069975"/>
              <a:gd name="connsiteX53" fmla="*/ 1816100 w 4127500"/>
              <a:gd name="connsiteY53" fmla="*/ 711200 h 1069975"/>
              <a:gd name="connsiteX54" fmla="*/ 1860550 w 4127500"/>
              <a:gd name="connsiteY54" fmla="*/ 711200 h 1069975"/>
              <a:gd name="connsiteX55" fmla="*/ 1860550 w 4127500"/>
              <a:gd name="connsiteY55" fmla="*/ 730250 h 1069975"/>
              <a:gd name="connsiteX56" fmla="*/ 1892300 w 4127500"/>
              <a:gd name="connsiteY56" fmla="*/ 730250 h 1069975"/>
              <a:gd name="connsiteX57" fmla="*/ 1892300 w 4127500"/>
              <a:gd name="connsiteY57" fmla="*/ 771525 h 1069975"/>
              <a:gd name="connsiteX58" fmla="*/ 1924050 w 4127500"/>
              <a:gd name="connsiteY58" fmla="*/ 771525 h 1069975"/>
              <a:gd name="connsiteX59" fmla="*/ 1924050 w 4127500"/>
              <a:gd name="connsiteY59" fmla="*/ 828675 h 1069975"/>
              <a:gd name="connsiteX60" fmla="*/ 1968500 w 4127500"/>
              <a:gd name="connsiteY60" fmla="*/ 828675 h 1069975"/>
              <a:gd name="connsiteX61" fmla="*/ 1968500 w 4127500"/>
              <a:gd name="connsiteY61" fmla="*/ 841375 h 1069975"/>
              <a:gd name="connsiteX62" fmla="*/ 2155825 w 4127500"/>
              <a:gd name="connsiteY62" fmla="*/ 841375 h 1069975"/>
              <a:gd name="connsiteX63" fmla="*/ 2165350 w 4127500"/>
              <a:gd name="connsiteY63" fmla="*/ 850900 h 1069975"/>
              <a:gd name="connsiteX64" fmla="*/ 2339975 w 4127500"/>
              <a:gd name="connsiteY64" fmla="*/ 850900 h 1069975"/>
              <a:gd name="connsiteX65" fmla="*/ 2339975 w 4127500"/>
              <a:gd name="connsiteY65" fmla="*/ 879475 h 1069975"/>
              <a:gd name="connsiteX66" fmla="*/ 2371725 w 4127500"/>
              <a:gd name="connsiteY66" fmla="*/ 879475 h 1069975"/>
              <a:gd name="connsiteX67" fmla="*/ 2371725 w 4127500"/>
              <a:gd name="connsiteY67" fmla="*/ 892175 h 1069975"/>
              <a:gd name="connsiteX68" fmla="*/ 2565400 w 4127500"/>
              <a:gd name="connsiteY68" fmla="*/ 892175 h 1069975"/>
              <a:gd name="connsiteX69" fmla="*/ 2565400 w 4127500"/>
              <a:gd name="connsiteY69" fmla="*/ 911225 h 1069975"/>
              <a:gd name="connsiteX70" fmla="*/ 2717800 w 4127500"/>
              <a:gd name="connsiteY70" fmla="*/ 911225 h 1069975"/>
              <a:gd name="connsiteX71" fmla="*/ 2717800 w 4127500"/>
              <a:gd name="connsiteY71" fmla="*/ 939800 h 1069975"/>
              <a:gd name="connsiteX72" fmla="*/ 2746375 w 4127500"/>
              <a:gd name="connsiteY72" fmla="*/ 939800 h 1069975"/>
              <a:gd name="connsiteX73" fmla="*/ 2746375 w 4127500"/>
              <a:gd name="connsiteY73" fmla="*/ 939800 h 1069975"/>
              <a:gd name="connsiteX74" fmla="*/ 2746375 w 4127500"/>
              <a:gd name="connsiteY74" fmla="*/ 971550 h 1069975"/>
              <a:gd name="connsiteX75" fmla="*/ 3381375 w 4127500"/>
              <a:gd name="connsiteY75" fmla="*/ 971550 h 1069975"/>
              <a:gd name="connsiteX76" fmla="*/ 3381375 w 4127500"/>
              <a:gd name="connsiteY76" fmla="*/ 987425 h 1069975"/>
              <a:gd name="connsiteX77" fmla="*/ 3394075 w 4127500"/>
              <a:gd name="connsiteY77" fmla="*/ 1000125 h 1069975"/>
              <a:gd name="connsiteX78" fmla="*/ 3394075 w 4127500"/>
              <a:gd name="connsiteY78" fmla="*/ 1000125 h 1069975"/>
              <a:gd name="connsiteX79" fmla="*/ 3394075 w 4127500"/>
              <a:gd name="connsiteY79" fmla="*/ 1028700 h 1069975"/>
              <a:gd name="connsiteX80" fmla="*/ 3521075 w 4127500"/>
              <a:gd name="connsiteY80" fmla="*/ 1028700 h 1069975"/>
              <a:gd name="connsiteX81" fmla="*/ 3521075 w 4127500"/>
              <a:gd name="connsiteY81" fmla="*/ 1069975 h 1069975"/>
              <a:gd name="connsiteX82" fmla="*/ 4127500 w 4127500"/>
              <a:gd name="connsiteY82" fmla="*/ 1069975 h 106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127500" h="1069975">
                <a:moveTo>
                  <a:pt x="0" y="0"/>
                </a:moveTo>
                <a:lnTo>
                  <a:pt x="73025" y="0"/>
                </a:lnTo>
                <a:lnTo>
                  <a:pt x="73025" y="15875"/>
                </a:lnTo>
                <a:lnTo>
                  <a:pt x="120650" y="15875"/>
                </a:lnTo>
                <a:lnTo>
                  <a:pt x="120650" y="34925"/>
                </a:lnTo>
                <a:lnTo>
                  <a:pt x="177800" y="34925"/>
                </a:lnTo>
                <a:lnTo>
                  <a:pt x="177800" y="73025"/>
                </a:lnTo>
                <a:lnTo>
                  <a:pt x="231775" y="73025"/>
                </a:lnTo>
                <a:lnTo>
                  <a:pt x="231775" y="92075"/>
                </a:lnTo>
                <a:lnTo>
                  <a:pt x="317500" y="92075"/>
                </a:lnTo>
                <a:lnTo>
                  <a:pt x="349250" y="133350"/>
                </a:lnTo>
                <a:lnTo>
                  <a:pt x="390525" y="152400"/>
                </a:lnTo>
                <a:lnTo>
                  <a:pt x="447675" y="171450"/>
                </a:lnTo>
                <a:lnTo>
                  <a:pt x="492125" y="225425"/>
                </a:lnTo>
                <a:lnTo>
                  <a:pt x="536575" y="234950"/>
                </a:lnTo>
                <a:lnTo>
                  <a:pt x="577850" y="273050"/>
                </a:lnTo>
                <a:lnTo>
                  <a:pt x="606425" y="273050"/>
                </a:lnTo>
                <a:lnTo>
                  <a:pt x="650875" y="311150"/>
                </a:lnTo>
                <a:lnTo>
                  <a:pt x="714375" y="311150"/>
                </a:lnTo>
                <a:lnTo>
                  <a:pt x="714375" y="327025"/>
                </a:lnTo>
                <a:lnTo>
                  <a:pt x="777875" y="327025"/>
                </a:lnTo>
                <a:lnTo>
                  <a:pt x="777875" y="336550"/>
                </a:lnTo>
                <a:lnTo>
                  <a:pt x="838200" y="336550"/>
                </a:lnTo>
                <a:lnTo>
                  <a:pt x="838200" y="355600"/>
                </a:lnTo>
                <a:lnTo>
                  <a:pt x="882650" y="355600"/>
                </a:lnTo>
                <a:lnTo>
                  <a:pt x="882650" y="387350"/>
                </a:lnTo>
                <a:lnTo>
                  <a:pt x="990600" y="387350"/>
                </a:lnTo>
                <a:lnTo>
                  <a:pt x="1022350" y="412750"/>
                </a:lnTo>
                <a:lnTo>
                  <a:pt x="1104900" y="412750"/>
                </a:lnTo>
                <a:lnTo>
                  <a:pt x="1111250" y="425450"/>
                </a:lnTo>
                <a:lnTo>
                  <a:pt x="1149350" y="425450"/>
                </a:lnTo>
                <a:lnTo>
                  <a:pt x="1193800" y="476250"/>
                </a:lnTo>
                <a:lnTo>
                  <a:pt x="1270000" y="476250"/>
                </a:lnTo>
                <a:lnTo>
                  <a:pt x="1289050" y="501650"/>
                </a:lnTo>
                <a:lnTo>
                  <a:pt x="1409700" y="504825"/>
                </a:lnTo>
                <a:lnTo>
                  <a:pt x="1425575" y="530225"/>
                </a:lnTo>
                <a:lnTo>
                  <a:pt x="1425575" y="530225"/>
                </a:lnTo>
                <a:lnTo>
                  <a:pt x="1476375" y="542925"/>
                </a:lnTo>
                <a:lnTo>
                  <a:pt x="1527175" y="542925"/>
                </a:lnTo>
                <a:lnTo>
                  <a:pt x="1527175" y="587375"/>
                </a:lnTo>
                <a:lnTo>
                  <a:pt x="1552575" y="587375"/>
                </a:lnTo>
                <a:lnTo>
                  <a:pt x="1552575" y="606425"/>
                </a:lnTo>
                <a:lnTo>
                  <a:pt x="1600200" y="606425"/>
                </a:lnTo>
                <a:lnTo>
                  <a:pt x="1600200" y="615950"/>
                </a:lnTo>
                <a:lnTo>
                  <a:pt x="1651000" y="615950"/>
                </a:lnTo>
                <a:lnTo>
                  <a:pt x="1651000" y="635000"/>
                </a:lnTo>
                <a:lnTo>
                  <a:pt x="1689100" y="635000"/>
                </a:lnTo>
                <a:lnTo>
                  <a:pt x="1689100" y="644525"/>
                </a:lnTo>
                <a:lnTo>
                  <a:pt x="1727200" y="644525"/>
                </a:lnTo>
                <a:lnTo>
                  <a:pt x="1727200" y="657225"/>
                </a:lnTo>
                <a:lnTo>
                  <a:pt x="1755775" y="657225"/>
                </a:lnTo>
                <a:lnTo>
                  <a:pt x="1755775" y="688975"/>
                </a:lnTo>
                <a:lnTo>
                  <a:pt x="1816100" y="688975"/>
                </a:lnTo>
                <a:lnTo>
                  <a:pt x="1816100" y="711200"/>
                </a:lnTo>
                <a:lnTo>
                  <a:pt x="1860550" y="711200"/>
                </a:lnTo>
                <a:lnTo>
                  <a:pt x="1860550" y="730250"/>
                </a:lnTo>
                <a:lnTo>
                  <a:pt x="1892300" y="730250"/>
                </a:lnTo>
                <a:lnTo>
                  <a:pt x="1892300" y="771525"/>
                </a:lnTo>
                <a:lnTo>
                  <a:pt x="1924050" y="771525"/>
                </a:lnTo>
                <a:lnTo>
                  <a:pt x="1924050" y="828675"/>
                </a:lnTo>
                <a:lnTo>
                  <a:pt x="1968500" y="828675"/>
                </a:lnTo>
                <a:lnTo>
                  <a:pt x="1968500" y="841375"/>
                </a:lnTo>
                <a:lnTo>
                  <a:pt x="2155825" y="841375"/>
                </a:lnTo>
                <a:lnTo>
                  <a:pt x="2165350" y="850900"/>
                </a:lnTo>
                <a:lnTo>
                  <a:pt x="2339975" y="850900"/>
                </a:lnTo>
                <a:lnTo>
                  <a:pt x="2339975" y="879475"/>
                </a:lnTo>
                <a:lnTo>
                  <a:pt x="2371725" y="879475"/>
                </a:lnTo>
                <a:lnTo>
                  <a:pt x="2371725" y="892175"/>
                </a:lnTo>
                <a:lnTo>
                  <a:pt x="2565400" y="892175"/>
                </a:lnTo>
                <a:lnTo>
                  <a:pt x="2565400" y="911225"/>
                </a:lnTo>
                <a:lnTo>
                  <a:pt x="2717800" y="911225"/>
                </a:lnTo>
                <a:lnTo>
                  <a:pt x="2717800" y="939800"/>
                </a:lnTo>
                <a:lnTo>
                  <a:pt x="2746375" y="939800"/>
                </a:lnTo>
                <a:lnTo>
                  <a:pt x="2746375" y="939800"/>
                </a:lnTo>
                <a:lnTo>
                  <a:pt x="2746375" y="971550"/>
                </a:lnTo>
                <a:lnTo>
                  <a:pt x="3381375" y="971550"/>
                </a:lnTo>
                <a:lnTo>
                  <a:pt x="3381375" y="987425"/>
                </a:lnTo>
                <a:lnTo>
                  <a:pt x="3394075" y="1000125"/>
                </a:lnTo>
                <a:lnTo>
                  <a:pt x="3394075" y="1000125"/>
                </a:lnTo>
                <a:lnTo>
                  <a:pt x="3394075" y="1028700"/>
                </a:lnTo>
                <a:lnTo>
                  <a:pt x="3521075" y="1028700"/>
                </a:lnTo>
                <a:lnTo>
                  <a:pt x="3521075" y="1069975"/>
                </a:lnTo>
                <a:lnTo>
                  <a:pt x="4127500" y="1069975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0" name="Group 449"/>
          <p:cNvGrpSpPr/>
          <p:nvPr/>
        </p:nvGrpSpPr>
        <p:grpSpPr>
          <a:xfrm>
            <a:off x="1562100" y="2470150"/>
            <a:ext cx="4115420" cy="1561246"/>
            <a:chOff x="1562100" y="2470150"/>
            <a:chExt cx="4115420" cy="1561246"/>
          </a:xfrm>
        </p:grpSpPr>
        <p:sp>
          <p:nvSpPr>
            <p:cNvPr id="420" name="Freeform 419"/>
            <p:cNvSpPr/>
            <p:nvPr/>
          </p:nvSpPr>
          <p:spPr bwMode="auto">
            <a:xfrm>
              <a:off x="1562100" y="2470150"/>
              <a:ext cx="4029075" cy="1412875"/>
            </a:xfrm>
            <a:custGeom>
              <a:avLst/>
              <a:gdLst>
                <a:gd name="connsiteX0" fmla="*/ 4029075 w 4029075"/>
                <a:gd name="connsiteY0" fmla="*/ 1412875 h 1412875"/>
                <a:gd name="connsiteX1" fmla="*/ 3870325 w 4029075"/>
                <a:gd name="connsiteY1" fmla="*/ 1412875 h 1412875"/>
                <a:gd name="connsiteX2" fmla="*/ 3870325 w 4029075"/>
                <a:gd name="connsiteY2" fmla="*/ 1146175 h 1412875"/>
                <a:gd name="connsiteX3" fmla="*/ 3556000 w 4029075"/>
                <a:gd name="connsiteY3" fmla="*/ 1146175 h 1412875"/>
                <a:gd name="connsiteX4" fmla="*/ 3556000 w 4029075"/>
                <a:gd name="connsiteY4" fmla="*/ 1092200 h 1412875"/>
                <a:gd name="connsiteX5" fmla="*/ 3556000 w 4029075"/>
                <a:gd name="connsiteY5" fmla="*/ 1092200 h 1412875"/>
                <a:gd name="connsiteX6" fmla="*/ 3524250 w 4029075"/>
                <a:gd name="connsiteY6" fmla="*/ 1092200 h 1412875"/>
                <a:gd name="connsiteX7" fmla="*/ 3524250 w 4029075"/>
                <a:gd name="connsiteY7" fmla="*/ 1044575 h 1412875"/>
                <a:gd name="connsiteX8" fmla="*/ 3162300 w 4029075"/>
                <a:gd name="connsiteY8" fmla="*/ 1044575 h 1412875"/>
                <a:gd name="connsiteX9" fmla="*/ 3162300 w 4029075"/>
                <a:gd name="connsiteY9" fmla="*/ 1012825 h 1412875"/>
                <a:gd name="connsiteX10" fmla="*/ 2901950 w 4029075"/>
                <a:gd name="connsiteY10" fmla="*/ 1012825 h 1412875"/>
                <a:gd name="connsiteX11" fmla="*/ 2901950 w 4029075"/>
                <a:gd name="connsiteY11" fmla="*/ 971550 h 1412875"/>
                <a:gd name="connsiteX12" fmla="*/ 2797175 w 4029075"/>
                <a:gd name="connsiteY12" fmla="*/ 971550 h 1412875"/>
                <a:gd name="connsiteX13" fmla="*/ 2797175 w 4029075"/>
                <a:gd name="connsiteY13" fmla="*/ 939800 h 1412875"/>
                <a:gd name="connsiteX14" fmla="*/ 2336800 w 4029075"/>
                <a:gd name="connsiteY14" fmla="*/ 939800 h 1412875"/>
                <a:gd name="connsiteX15" fmla="*/ 2336800 w 4029075"/>
                <a:gd name="connsiteY15" fmla="*/ 917575 h 1412875"/>
                <a:gd name="connsiteX16" fmla="*/ 2282825 w 4029075"/>
                <a:gd name="connsiteY16" fmla="*/ 917575 h 1412875"/>
                <a:gd name="connsiteX17" fmla="*/ 2282825 w 4029075"/>
                <a:gd name="connsiteY17" fmla="*/ 904875 h 1412875"/>
                <a:gd name="connsiteX18" fmla="*/ 2149475 w 4029075"/>
                <a:gd name="connsiteY18" fmla="*/ 904875 h 1412875"/>
                <a:gd name="connsiteX19" fmla="*/ 2111375 w 4029075"/>
                <a:gd name="connsiteY19" fmla="*/ 869950 h 1412875"/>
                <a:gd name="connsiteX20" fmla="*/ 2012950 w 4029075"/>
                <a:gd name="connsiteY20" fmla="*/ 869950 h 1412875"/>
                <a:gd name="connsiteX21" fmla="*/ 2012950 w 4029075"/>
                <a:gd name="connsiteY21" fmla="*/ 857250 h 1412875"/>
                <a:gd name="connsiteX22" fmla="*/ 1939925 w 4029075"/>
                <a:gd name="connsiteY22" fmla="*/ 857250 h 1412875"/>
                <a:gd name="connsiteX23" fmla="*/ 1939925 w 4029075"/>
                <a:gd name="connsiteY23" fmla="*/ 815975 h 1412875"/>
                <a:gd name="connsiteX24" fmla="*/ 1866900 w 4029075"/>
                <a:gd name="connsiteY24" fmla="*/ 815975 h 1412875"/>
                <a:gd name="connsiteX25" fmla="*/ 1866900 w 4029075"/>
                <a:gd name="connsiteY25" fmla="*/ 796925 h 1412875"/>
                <a:gd name="connsiteX26" fmla="*/ 1816100 w 4029075"/>
                <a:gd name="connsiteY26" fmla="*/ 796925 h 1412875"/>
                <a:gd name="connsiteX27" fmla="*/ 1816100 w 4029075"/>
                <a:gd name="connsiteY27" fmla="*/ 781050 h 1412875"/>
                <a:gd name="connsiteX28" fmla="*/ 1730375 w 4029075"/>
                <a:gd name="connsiteY28" fmla="*/ 781050 h 1412875"/>
                <a:gd name="connsiteX29" fmla="*/ 1730375 w 4029075"/>
                <a:gd name="connsiteY29" fmla="*/ 768350 h 1412875"/>
                <a:gd name="connsiteX30" fmla="*/ 1673225 w 4029075"/>
                <a:gd name="connsiteY30" fmla="*/ 768350 h 1412875"/>
                <a:gd name="connsiteX31" fmla="*/ 1577975 w 4029075"/>
                <a:gd name="connsiteY31" fmla="*/ 704850 h 1412875"/>
                <a:gd name="connsiteX32" fmla="*/ 1530350 w 4029075"/>
                <a:gd name="connsiteY32" fmla="*/ 704850 h 1412875"/>
                <a:gd name="connsiteX33" fmla="*/ 1530350 w 4029075"/>
                <a:gd name="connsiteY33" fmla="*/ 682625 h 1412875"/>
                <a:gd name="connsiteX34" fmla="*/ 1479550 w 4029075"/>
                <a:gd name="connsiteY34" fmla="*/ 682625 h 1412875"/>
                <a:gd name="connsiteX35" fmla="*/ 1479550 w 4029075"/>
                <a:gd name="connsiteY35" fmla="*/ 666750 h 1412875"/>
                <a:gd name="connsiteX36" fmla="*/ 1397000 w 4029075"/>
                <a:gd name="connsiteY36" fmla="*/ 666750 h 1412875"/>
                <a:gd name="connsiteX37" fmla="*/ 1397000 w 4029075"/>
                <a:gd name="connsiteY37" fmla="*/ 635000 h 1412875"/>
                <a:gd name="connsiteX38" fmla="*/ 1295400 w 4029075"/>
                <a:gd name="connsiteY38" fmla="*/ 635000 h 1412875"/>
                <a:gd name="connsiteX39" fmla="*/ 1270000 w 4029075"/>
                <a:gd name="connsiteY39" fmla="*/ 609600 h 1412875"/>
                <a:gd name="connsiteX40" fmla="*/ 1196975 w 4029075"/>
                <a:gd name="connsiteY40" fmla="*/ 609600 h 1412875"/>
                <a:gd name="connsiteX41" fmla="*/ 1196975 w 4029075"/>
                <a:gd name="connsiteY41" fmla="*/ 581025 h 1412875"/>
                <a:gd name="connsiteX42" fmla="*/ 1079500 w 4029075"/>
                <a:gd name="connsiteY42" fmla="*/ 581025 h 1412875"/>
                <a:gd name="connsiteX43" fmla="*/ 1079500 w 4029075"/>
                <a:gd name="connsiteY43" fmla="*/ 561975 h 1412875"/>
                <a:gd name="connsiteX44" fmla="*/ 1025525 w 4029075"/>
                <a:gd name="connsiteY44" fmla="*/ 561975 h 1412875"/>
                <a:gd name="connsiteX45" fmla="*/ 981075 w 4029075"/>
                <a:gd name="connsiteY45" fmla="*/ 527050 h 1412875"/>
                <a:gd name="connsiteX46" fmla="*/ 981075 w 4029075"/>
                <a:gd name="connsiteY46" fmla="*/ 488950 h 1412875"/>
                <a:gd name="connsiteX47" fmla="*/ 936625 w 4029075"/>
                <a:gd name="connsiteY47" fmla="*/ 488950 h 1412875"/>
                <a:gd name="connsiteX48" fmla="*/ 936625 w 4029075"/>
                <a:gd name="connsiteY48" fmla="*/ 488950 h 1412875"/>
                <a:gd name="connsiteX49" fmla="*/ 936625 w 4029075"/>
                <a:gd name="connsiteY49" fmla="*/ 469900 h 1412875"/>
                <a:gd name="connsiteX50" fmla="*/ 873125 w 4029075"/>
                <a:gd name="connsiteY50" fmla="*/ 469900 h 1412875"/>
                <a:gd name="connsiteX51" fmla="*/ 873125 w 4029075"/>
                <a:gd name="connsiteY51" fmla="*/ 454025 h 1412875"/>
                <a:gd name="connsiteX52" fmla="*/ 796925 w 4029075"/>
                <a:gd name="connsiteY52" fmla="*/ 454025 h 1412875"/>
                <a:gd name="connsiteX53" fmla="*/ 796925 w 4029075"/>
                <a:gd name="connsiteY53" fmla="*/ 415925 h 1412875"/>
                <a:gd name="connsiteX54" fmla="*/ 752475 w 4029075"/>
                <a:gd name="connsiteY54" fmla="*/ 415925 h 1412875"/>
                <a:gd name="connsiteX55" fmla="*/ 752475 w 4029075"/>
                <a:gd name="connsiteY55" fmla="*/ 400050 h 1412875"/>
                <a:gd name="connsiteX56" fmla="*/ 704850 w 4029075"/>
                <a:gd name="connsiteY56" fmla="*/ 400050 h 1412875"/>
                <a:gd name="connsiteX57" fmla="*/ 704850 w 4029075"/>
                <a:gd name="connsiteY57" fmla="*/ 387350 h 1412875"/>
                <a:gd name="connsiteX58" fmla="*/ 660400 w 4029075"/>
                <a:gd name="connsiteY58" fmla="*/ 387350 h 1412875"/>
                <a:gd name="connsiteX59" fmla="*/ 660400 w 4029075"/>
                <a:gd name="connsiteY59" fmla="*/ 361950 h 1412875"/>
                <a:gd name="connsiteX60" fmla="*/ 619125 w 4029075"/>
                <a:gd name="connsiteY60" fmla="*/ 361950 h 1412875"/>
                <a:gd name="connsiteX61" fmla="*/ 619125 w 4029075"/>
                <a:gd name="connsiteY61" fmla="*/ 346075 h 1412875"/>
                <a:gd name="connsiteX62" fmla="*/ 584200 w 4029075"/>
                <a:gd name="connsiteY62" fmla="*/ 346075 h 1412875"/>
                <a:gd name="connsiteX63" fmla="*/ 584200 w 4029075"/>
                <a:gd name="connsiteY63" fmla="*/ 314325 h 1412875"/>
                <a:gd name="connsiteX64" fmla="*/ 514350 w 4029075"/>
                <a:gd name="connsiteY64" fmla="*/ 314325 h 1412875"/>
                <a:gd name="connsiteX65" fmla="*/ 514350 w 4029075"/>
                <a:gd name="connsiteY65" fmla="*/ 282575 h 1412875"/>
                <a:gd name="connsiteX66" fmla="*/ 466725 w 4029075"/>
                <a:gd name="connsiteY66" fmla="*/ 282575 h 1412875"/>
                <a:gd name="connsiteX67" fmla="*/ 466725 w 4029075"/>
                <a:gd name="connsiteY67" fmla="*/ 269875 h 1412875"/>
                <a:gd name="connsiteX68" fmla="*/ 403225 w 4029075"/>
                <a:gd name="connsiteY68" fmla="*/ 269875 h 1412875"/>
                <a:gd name="connsiteX69" fmla="*/ 403225 w 4029075"/>
                <a:gd name="connsiteY69" fmla="*/ 244475 h 1412875"/>
                <a:gd name="connsiteX70" fmla="*/ 346075 w 4029075"/>
                <a:gd name="connsiteY70" fmla="*/ 244475 h 1412875"/>
                <a:gd name="connsiteX71" fmla="*/ 346075 w 4029075"/>
                <a:gd name="connsiteY71" fmla="*/ 209550 h 1412875"/>
                <a:gd name="connsiteX72" fmla="*/ 304800 w 4029075"/>
                <a:gd name="connsiteY72" fmla="*/ 209550 h 1412875"/>
                <a:gd name="connsiteX73" fmla="*/ 304800 w 4029075"/>
                <a:gd name="connsiteY73" fmla="*/ 209550 h 1412875"/>
                <a:gd name="connsiteX74" fmla="*/ 304800 w 4029075"/>
                <a:gd name="connsiteY74" fmla="*/ 184150 h 1412875"/>
                <a:gd name="connsiteX75" fmla="*/ 234950 w 4029075"/>
                <a:gd name="connsiteY75" fmla="*/ 184150 h 1412875"/>
                <a:gd name="connsiteX76" fmla="*/ 209550 w 4029075"/>
                <a:gd name="connsiteY76" fmla="*/ 158750 h 1412875"/>
                <a:gd name="connsiteX77" fmla="*/ 165100 w 4029075"/>
                <a:gd name="connsiteY77" fmla="*/ 158750 h 1412875"/>
                <a:gd name="connsiteX78" fmla="*/ 165100 w 4029075"/>
                <a:gd name="connsiteY78" fmla="*/ 123825 h 1412875"/>
                <a:gd name="connsiteX79" fmla="*/ 133350 w 4029075"/>
                <a:gd name="connsiteY79" fmla="*/ 123825 h 1412875"/>
                <a:gd name="connsiteX80" fmla="*/ 133350 w 4029075"/>
                <a:gd name="connsiteY80" fmla="*/ 63500 h 1412875"/>
                <a:gd name="connsiteX81" fmla="*/ 85725 w 4029075"/>
                <a:gd name="connsiteY81" fmla="*/ 63500 h 1412875"/>
                <a:gd name="connsiteX82" fmla="*/ 85725 w 4029075"/>
                <a:gd name="connsiteY82" fmla="*/ 28575 h 1412875"/>
                <a:gd name="connsiteX83" fmla="*/ 44450 w 4029075"/>
                <a:gd name="connsiteY83" fmla="*/ 28575 h 1412875"/>
                <a:gd name="connsiteX84" fmla="*/ 44450 w 4029075"/>
                <a:gd name="connsiteY84" fmla="*/ 0 h 1412875"/>
                <a:gd name="connsiteX85" fmla="*/ 0 w 4029075"/>
                <a:gd name="connsiteY85" fmla="*/ 0 h 141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029075" h="1412875">
                  <a:moveTo>
                    <a:pt x="4029075" y="1412875"/>
                  </a:moveTo>
                  <a:lnTo>
                    <a:pt x="3870325" y="1412875"/>
                  </a:lnTo>
                  <a:lnTo>
                    <a:pt x="3870325" y="1146175"/>
                  </a:lnTo>
                  <a:lnTo>
                    <a:pt x="3556000" y="1146175"/>
                  </a:lnTo>
                  <a:lnTo>
                    <a:pt x="3556000" y="1092200"/>
                  </a:lnTo>
                  <a:lnTo>
                    <a:pt x="3556000" y="1092200"/>
                  </a:lnTo>
                  <a:lnTo>
                    <a:pt x="3524250" y="1092200"/>
                  </a:lnTo>
                  <a:lnTo>
                    <a:pt x="3524250" y="1044575"/>
                  </a:lnTo>
                  <a:lnTo>
                    <a:pt x="3162300" y="1044575"/>
                  </a:lnTo>
                  <a:lnTo>
                    <a:pt x="3162300" y="1012825"/>
                  </a:lnTo>
                  <a:lnTo>
                    <a:pt x="2901950" y="1012825"/>
                  </a:lnTo>
                  <a:lnTo>
                    <a:pt x="2901950" y="971550"/>
                  </a:lnTo>
                  <a:lnTo>
                    <a:pt x="2797175" y="971550"/>
                  </a:lnTo>
                  <a:lnTo>
                    <a:pt x="2797175" y="939800"/>
                  </a:lnTo>
                  <a:lnTo>
                    <a:pt x="2336800" y="939800"/>
                  </a:lnTo>
                  <a:lnTo>
                    <a:pt x="2336800" y="917575"/>
                  </a:lnTo>
                  <a:lnTo>
                    <a:pt x="2282825" y="917575"/>
                  </a:lnTo>
                  <a:lnTo>
                    <a:pt x="2282825" y="904875"/>
                  </a:lnTo>
                  <a:lnTo>
                    <a:pt x="2149475" y="904875"/>
                  </a:lnTo>
                  <a:lnTo>
                    <a:pt x="2111375" y="869950"/>
                  </a:lnTo>
                  <a:lnTo>
                    <a:pt x="2012950" y="869950"/>
                  </a:lnTo>
                  <a:lnTo>
                    <a:pt x="2012950" y="857250"/>
                  </a:lnTo>
                  <a:lnTo>
                    <a:pt x="1939925" y="857250"/>
                  </a:lnTo>
                  <a:lnTo>
                    <a:pt x="1939925" y="815975"/>
                  </a:lnTo>
                  <a:lnTo>
                    <a:pt x="1866900" y="815975"/>
                  </a:lnTo>
                  <a:lnTo>
                    <a:pt x="1866900" y="796925"/>
                  </a:lnTo>
                  <a:lnTo>
                    <a:pt x="1816100" y="796925"/>
                  </a:lnTo>
                  <a:lnTo>
                    <a:pt x="1816100" y="781050"/>
                  </a:lnTo>
                  <a:lnTo>
                    <a:pt x="1730375" y="781050"/>
                  </a:lnTo>
                  <a:lnTo>
                    <a:pt x="1730375" y="768350"/>
                  </a:lnTo>
                  <a:lnTo>
                    <a:pt x="1673225" y="768350"/>
                  </a:lnTo>
                  <a:lnTo>
                    <a:pt x="1577975" y="704850"/>
                  </a:lnTo>
                  <a:lnTo>
                    <a:pt x="1530350" y="704850"/>
                  </a:lnTo>
                  <a:lnTo>
                    <a:pt x="1530350" y="682625"/>
                  </a:lnTo>
                  <a:lnTo>
                    <a:pt x="1479550" y="682625"/>
                  </a:lnTo>
                  <a:lnTo>
                    <a:pt x="1479550" y="666750"/>
                  </a:lnTo>
                  <a:lnTo>
                    <a:pt x="1397000" y="666750"/>
                  </a:lnTo>
                  <a:lnTo>
                    <a:pt x="1397000" y="635000"/>
                  </a:lnTo>
                  <a:lnTo>
                    <a:pt x="1295400" y="635000"/>
                  </a:lnTo>
                  <a:lnTo>
                    <a:pt x="1270000" y="609600"/>
                  </a:lnTo>
                  <a:lnTo>
                    <a:pt x="1196975" y="609600"/>
                  </a:lnTo>
                  <a:lnTo>
                    <a:pt x="1196975" y="581025"/>
                  </a:lnTo>
                  <a:lnTo>
                    <a:pt x="1079500" y="581025"/>
                  </a:lnTo>
                  <a:lnTo>
                    <a:pt x="1079500" y="561975"/>
                  </a:lnTo>
                  <a:lnTo>
                    <a:pt x="1025525" y="561975"/>
                  </a:lnTo>
                  <a:lnTo>
                    <a:pt x="981075" y="527050"/>
                  </a:lnTo>
                  <a:lnTo>
                    <a:pt x="981075" y="488950"/>
                  </a:lnTo>
                  <a:lnTo>
                    <a:pt x="936625" y="488950"/>
                  </a:lnTo>
                  <a:lnTo>
                    <a:pt x="936625" y="488950"/>
                  </a:lnTo>
                  <a:lnTo>
                    <a:pt x="936625" y="469900"/>
                  </a:lnTo>
                  <a:lnTo>
                    <a:pt x="873125" y="469900"/>
                  </a:lnTo>
                  <a:lnTo>
                    <a:pt x="873125" y="454025"/>
                  </a:lnTo>
                  <a:lnTo>
                    <a:pt x="796925" y="454025"/>
                  </a:lnTo>
                  <a:lnTo>
                    <a:pt x="796925" y="415925"/>
                  </a:lnTo>
                  <a:lnTo>
                    <a:pt x="752475" y="415925"/>
                  </a:lnTo>
                  <a:lnTo>
                    <a:pt x="752475" y="400050"/>
                  </a:lnTo>
                  <a:lnTo>
                    <a:pt x="704850" y="400050"/>
                  </a:lnTo>
                  <a:lnTo>
                    <a:pt x="704850" y="387350"/>
                  </a:lnTo>
                  <a:lnTo>
                    <a:pt x="660400" y="387350"/>
                  </a:lnTo>
                  <a:lnTo>
                    <a:pt x="660400" y="361950"/>
                  </a:lnTo>
                  <a:lnTo>
                    <a:pt x="619125" y="361950"/>
                  </a:lnTo>
                  <a:lnTo>
                    <a:pt x="619125" y="346075"/>
                  </a:lnTo>
                  <a:lnTo>
                    <a:pt x="584200" y="346075"/>
                  </a:lnTo>
                  <a:lnTo>
                    <a:pt x="584200" y="314325"/>
                  </a:lnTo>
                  <a:lnTo>
                    <a:pt x="514350" y="314325"/>
                  </a:lnTo>
                  <a:lnTo>
                    <a:pt x="514350" y="282575"/>
                  </a:lnTo>
                  <a:lnTo>
                    <a:pt x="466725" y="282575"/>
                  </a:lnTo>
                  <a:lnTo>
                    <a:pt x="466725" y="269875"/>
                  </a:lnTo>
                  <a:lnTo>
                    <a:pt x="403225" y="269875"/>
                  </a:lnTo>
                  <a:lnTo>
                    <a:pt x="403225" y="244475"/>
                  </a:lnTo>
                  <a:lnTo>
                    <a:pt x="346075" y="244475"/>
                  </a:lnTo>
                  <a:lnTo>
                    <a:pt x="346075" y="209550"/>
                  </a:lnTo>
                  <a:lnTo>
                    <a:pt x="304800" y="209550"/>
                  </a:lnTo>
                  <a:lnTo>
                    <a:pt x="304800" y="209550"/>
                  </a:lnTo>
                  <a:lnTo>
                    <a:pt x="304800" y="184150"/>
                  </a:lnTo>
                  <a:lnTo>
                    <a:pt x="234950" y="184150"/>
                  </a:lnTo>
                  <a:lnTo>
                    <a:pt x="209550" y="158750"/>
                  </a:lnTo>
                  <a:lnTo>
                    <a:pt x="165100" y="158750"/>
                  </a:lnTo>
                  <a:lnTo>
                    <a:pt x="165100" y="123825"/>
                  </a:lnTo>
                  <a:lnTo>
                    <a:pt x="133350" y="123825"/>
                  </a:lnTo>
                  <a:lnTo>
                    <a:pt x="133350" y="63500"/>
                  </a:lnTo>
                  <a:lnTo>
                    <a:pt x="85725" y="63500"/>
                  </a:lnTo>
                  <a:lnTo>
                    <a:pt x="85725" y="28575"/>
                  </a:lnTo>
                  <a:lnTo>
                    <a:pt x="44450" y="28575"/>
                  </a:lnTo>
                  <a:lnTo>
                    <a:pt x="444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9" name="Group 448"/>
            <p:cNvGrpSpPr/>
            <p:nvPr/>
          </p:nvGrpSpPr>
          <p:grpSpPr>
            <a:xfrm>
              <a:off x="1759569" y="2498069"/>
              <a:ext cx="3917951" cy="1533327"/>
              <a:chOff x="1759569" y="2498069"/>
              <a:chExt cx="3917951" cy="1533327"/>
            </a:xfrm>
          </p:grpSpPr>
          <p:sp>
            <p:nvSpPr>
              <p:cNvPr id="421" name="TextBox 420"/>
              <p:cNvSpPr txBox="1"/>
              <p:nvPr/>
            </p:nvSpPr>
            <p:spPr bwMode="auto">
              <a:xfrm>
                <a:off x="2283444" y="27615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2" name="TextBox 421"/>
              <p:cNvSpPr txBox="1"/>
              <p:nvPr/>
            </p:nvSpPr>
            <p:spPr bwMode="auto">
              <a:xfrm>
                <a:off x="1759569" y="249806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3" name="TextBox 422"/>
              <p:cNvSpPr txBox="1"/>
              <p:nvPr/>
            </p:nvSpPr>
            <p:spPr bwMode="auto">
              <a:xfrm>
                <a:off x="1877044" y="25583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4" name="TextBox 423"/>
              <p:cNvSpPr txBox="1"/>
              <p:nvPr/>
            </p:nvSpPr>
            <p:spPr bwMode="auto">
              <a:xfrm>
                <a:off x="3893169" y="32410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5" name="TextBox 424"/>
              <p:cNvSpPr txBox="1"/>
              <p:nvPr/>
            </p:nvSpPr>
            <p:spPr bwMode="auto">
              <a:xfrm>
                <a:off x="4121769" y="32537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6" name="TextBox 425"/>
              <p:cNvSpPr txBox="1"/>
              <p:nvPr/>
            </p:nvSpPr>
            <p:spPr bwMode="auto">
              <a:xfrm>
                <a:off x="3839194" y="32441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7" name="TextBox 426"/>
              <p:cNvSpPr txBox="1"/>
              <p:nvPr/>
            </p:nvSpPr>
            <p:spPr bwMode="auto">
              <a:xfrm>
                <a:off x="3997944" y="32568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8" name="TextBox 427"/>
              <p:cNvSpPr txBox="1"/>
              <p:nvPr/>
            </p:nvSpPr>
            <p:spPr bwMode="auto">
              <a:xfrm>
                <a:off x="2867644" y="29489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29" name="TextBox 428"/>
              <p:cNvSpPr txBox="1"/>
              <p:nvPr/>
            </p:nvSpPr>
            <p:spPr bwMode="auto">
              <a:xfrm>
                <a:off x="3477244" y="31648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0" name="TextBox 429"/>
              <p:cNvSpPr txBox="1"/>
              <p:nvPr/>
            </p:nvSpPr>
            <p:spPr bwMode="auto">
              <a:xfrm>
                <a:off x="2788269" y="294574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1" name="TextBox 430"/>
              <p:cNvSpPr txBox="1"/>
              <p:nvPr/>
            </p:nvSpPr>
            <p:spPr bwMode="auto">
              <a:xfrm>
                <a:off x="4267819" y="326324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2" name="TextBox 431"/>
              <p:cNvSpPr txBox="1"/>
              <p:nvPr/>
            </p:nvSpPr>
            <p:spPr bwMode="auto">
              <a:xfrm>
                <a:off x="5391769" y="37236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3" name="TextBox 432"/>
              <p:cNvSpPr txBox="1"/>
              <p:nvPr/>
            </p:nvSpPr>
            <p:spPr bwMode="auto">
              <a:xfrm>
                <a:off x="5436219" y="37236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4" name="TextBox 433"/>
              <p:cNvSpPr txBox="1"/>
              <p:nvPr/>
            </p:nvSpPr>
            <p:spPr bwMode="auto">
              <a:xfrm>
                <a:off x="5499719" y="37236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5" name="TextBox 434"/>
              <p:cNvSpPr txBox="1"/>
              <p:nvPr/>
            </p:nvSpPr>
            <p:spPr bwMode="auto">
              <a:xfrm>
                <a:off x="4829794" y="33553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6" name="TextBox 435"/>
              <p:cNvSpPr txBox="1"/>
              <p:nvPr/>
            </p:nvSpPr>
            <p:spPr bwMode="auto">
              <a:xfrm>
                <a:off x="4712319" y="33584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7" name="TextBox 436"/>
              <p:cNvSpPr txBox="1"/>
              <p:nvPr/>
            </p:nvSpPr>
            <p:spPr bwMode="auto">
              <a:xfrm>
                <a:off x="4645644" y="33584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8" name="TextBox 437"/>
              <p:cNvSpPr txBox="1"/>
              <p:nvPr/>
            </p:nvSpPr>
            <p:spPr bwMode="auto">
              <a:xfrm>
                <a:off x="5318744" y="34569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39" name="TextBox 438"/>
              <p:cNvSpPr txBox="1"/>
              <p:nvPr/>
            </p:nvSpPr>
            <p:spPr bwMode="auto">
              <a:xfrm>
                <a:off x="5083794" y="34569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0" name="TextBox 439"/>
              <p:cNvSpPr txBox="1"/>
              <p:nvPr/>
            </p:nvSpPr>
            <p:spPr bwMode="auto">
              <a:xfrm>
                <a:off x="4391644" y="332356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1" name="TextBox 440"/>
              <p:cNvSpPr txBox="1"/>
              <p:nvPr/>
            </p:nvSpPr>
            <p:spPr bwMode="auto">
              <a:xfrm>
                <a:off x="4950444" y="33553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2" name="TextBox 441"/>
              <p:cNvSpPr txBox="1"/>
              <p:nvPr/>
            </p:nvSpPr>
            <p:spPr bwMode="auto">
              <a:xfrm>
                <a:off x="4477369" y="332356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3" name="TextBox 442"/>
              <p:cNvSpPr txBox="1"/>
              <p:nvPr/>
            </p:nvSpPr>
            <p:spPr bwMode="auto">
              <a:xfrm>
                <a:off x="4521819" y="332674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4" name="TextBox 443"/>
              <p:cNvSpPr txBox="1"/>
              <p:nvPr/>
            </p:nvSpPr>
            <p:spPr bwMode="auto">
              <a:xfrm>
                <a:off x="5150469" y="345691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5" name="TextBox 444"/>
              <p:cNvSpPr txBox="1"/>
              <p:nvPr/>
            </p:nvSpPr>
            <p:spPr bwMode="auto">
              <a:xfrm>
                <a:off x="4439269" y="3323569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6" name="TextBox 445"/>
              <p:cNvSpPr txBox="1"/>
              <p:nvPr/>
            </p:nvSpPr>
            <p:spPr bwMode="auto">
              <a:xfrm>
                <a:off x="5169519" y="34600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7" name="TextBox 446"/>
              <p:cNvSpPr txBox="1"/>
              <p:nvPr/>
            </p:nvSpPr>
            <p:spPr bwMode="auto">
              <a:xfrm>
                <a:off x="4578969" y="332674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  <p:sp>
            <p:nvSpPr>
              <p:cNvPr id="448" name="TextBox 447"/>
              <p:cNvSpPr txBox="1"/>
              <p:nvPr/>
            </p:nvSpPr>
            <p:spPr bwMode="auto">
              <a:xfrm>
                <a:off x="5207619" y="3460094"/>
                <a:ext cx="17780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400" b="1">
                    <a:solidFill>
                      <a:schemeClr val="accent3"/>
                    </a:solidFill>
                    <a:latin typeface="Calibri" panose="020F0502020204030204" pitchFamily="34" charset="0"/>
                  </a:rPr>
                  <a:t>+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ECHO: OS Including Crossover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5699125"/>
            <a:ext cx="10877550" cy="555625"/>
          </a:xfrm>
        </p:spPr>
        <p:txBody>
          <a:bodyPr/>
          <a:lstStyle/>
          <a:p>
            <a:r>
              <a:rPr lang="en-US" kern="1200">
                <a:solidFill>
                  <a:srgbClr val="000000"/>
                </a:solidFill>
              </a:rPr>
              <a:t>OS maturity rate = 42%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Dreyling. EHA 2025. Abstr S233. </a:t>
            </a:r>
            <a:r>
              <a:rPr kumimoji="0" lang="en-US" sz="1200" b="0" i="0" u="none" strike="noStrike" kern="1200" cap="none" spc="-1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Dreyling. ICML 2025. Abstr 046.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8609" t="3069" r="5397" b="63683"/>
          <a:stretch>
            <a:fillRect/>
          </a:stretch>
        </p:blipFill>
        <p:spPr>
          <a:xfrm>
            <a:off x="6826928" y="2405848"/>
            <a:ext cx="4749554" cy="1154097"/>
          </a:xfrm>
          <a:prstGeom prst="rect">
            <a:avLst/>
          </a:prstGeom>
        </p:spPr>
      </p:pic>
      <p:sp>
        <p:nvSpPr>
          <p:cNvPr id="226" name="TextBox 225"/>
          <p:cNvSpPr txBox="1"/>
          <p:nvPr/>
        </p:nvSpPr>
        <p:spPr bwMode="auto">
          <a:xfrm>
            <a:off x="6835807" y="1518649"/>
            <a:ext cx="4938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Population</a:t>
            </a:r>
          </a:p>
        </p:txBody>
      </p:sp>
      <p:sp>
        <p:nvSpPr>
          <p:cNvPr id="227" name="TextBox 226"/>
          <p:cNvSpPr txBox="1"/>
          <p:nvPr/>
        </p:nvSpPr>
        <p:spPr bwMode="auto">
          <a:xfrm>
            <a:off x="1580225" y="1518649"/>
            <a:ext cx="40926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High-Risk Population</a:t>
            </a:r>
          </a:p>
        </p:txBody>
      </p:sp>
      <p:graphicFrame>
        <p:nvGraphicFramePr>
          <p:cNvPr id="22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857770"/>
              </p:ext>
            </p:extLst>
          </p:nvPr>
        </p:nvGraphicFramePr>
        <p:xfrm>
          <a:off x="2441364" y="1962676"/>
          <a:ext cx="3639839" cy="9723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7290"/>
                <a:gridCol w="1339525"/>
                <a:gridCol w="1273024"/>
              </a:tblGrid>
              <a:tr h="13120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1"/>
                          </a:solidFill>
                        </a:rPr>
                        <a:t>Acala + BR (n = 187)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accent3"/>
                          </a:solidFill>
                        </a:rPr>
                        <a:t>Pbo + BR (n = 183)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7552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OS events, n (%)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77 (41.2)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80 (43.7)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1964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0000"/>
                          </a:solidFill>
                        </a:rPr>
                        <a:t>Median OS, mo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</a:rPr>
                        <a:t>Not estimable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68.0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1022">
                <a:tc>
                  <a:txBody>
                    <a:bodyPr/>
                    <a:lstStyle/>
                    <a:p>
                      <a:endParaRPr lang="en-US" sz="11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solidFill>
                            <a:sysClr val="windowText" lastClr="000000"/>
                          </a:solidFill>
                        </a:rPr>
                        <a:t>Unstratified</a:t>
                      </a: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 HR: 0.87 (95% CI: 0.64-1.19; </a:t>
                      </a:r>
                      <a:br>
                        <a:rPr lang="en-US" sz="12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log-rank </a:t>
                      </a:r>
                      <a:r>
                        <a:rPr lang="en-US" sz="1200" i="1" dirty="0">
                          <a:solidFill>
                            <a:sysClr val="windowText" lastClr="000000"/>
                          </a:solidFill>
                        </a:rPr>
                        <a:t>P </a:t>
                      </a:r>
                      <a:r>
                        <a:rPr lang="en-US" sz="1200" i="0" dirty="0">
                          <a:solidFill>
                            <a:sysClr val="windowText" lastClr="000000"/>
                          </a:solidFill>
                        </a:rPr>
                        <a:t>= .3913)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9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270196"/>
              </p:ext>
            </p:extLst>
          </p:nvPr>
        </p:nvGraphicFramePr>
        <p:xfrm>
          <a:off x="7954392" y="1962676"/>
          <a:ext cx="3941684" cy="9875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12481"/>
                <a:gridCol w="1450609"/>
                <a:gridCol w="1378594"/>
              </a:tblGrid>
              <a:tr h="0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1"/>
                          </a:solidFill>
                        </a:rPr>
                        <a:t>Acala + BR (n = 299)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accent3"/>
                          </a:solidFill>
                        </a:rPr>
                        <a:t>Pbo + BR (n = 299)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OS events, n (%)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97 (32.4)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106 (35.5)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rgbClr val="FF0000"/>
                          </a:solidFill>
                        </a:rPr>
                        <a:t>Median OS, mo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FF0000"/>
                          </a:solidFill>
                        </a:rPr>
                        <a:t>Not estimate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Not estimate</a:t>
                      </a: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2024">
                <a:tc>
                  <a:txBody>
                    <a:bodyPr/>
                    <a:lstStyle/>
                    <a:p>
                      <a:endParaRPr lang="en-US" sz="1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Stratified HR: 0.86 (95% CI: 0.65-1.13; </a:t>
                      </a:r>
                      <a:br>
                        <a:rPr lang="en-US" sz="120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>
                          <a:solidFill>
                            <a:sysClr val="windowText" lastClr="000000"/>
                          </a:solidFill>
                        </a:rPr>
                        <a:t>log-rank </a:t>
                      </a:r>
                      <a:r>
                        <a:rPr lang="en-US" sz="1200" i="1">
                          <a:solidFill>
                            <a:sysClr val="windowText" lastClr="000000"/>
                          </a:solidFill>
                        </a:rPr>
                        <a:t>P </a:t>
                      </a:r>
                      <a:r>
                        <a:rPr lang="en-US" sz="1200" i="0">
                          <a:solidFill>
                            <a:sysClr val="windowText" lastClr="000000"/>
                          </a:solidFill>
                        </a:rPr>
                        <a:t>= .2743)</a:t>
                      </a:r>
                      <a:endParaRPr lang="en-US" sz="120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4" marR="9144" marT="9144" marB="91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cxnSp>
        <p:nvCxnSpPr>
          <p:cNvPr id="230" name="Straight Connector 229"/>
          <p:cNvCxnSpPr/>
          <p:nvPr/>
        </p:nvCxnSpPr>
        <p:spPr bwMode="auto">
          <a:xfrm>
            <a:off x="1553596" y="2450238"/>
            <a:ext cx="0" cy="2219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1" name="Straight Connector 230"/>
          <p:cNvCxnSpPr/>
          <p:nvPr/>
        </p:nvCxnSpPr>
        <p:spPr bwMode="auto">
          <a:xfrm>
            <a:off x="1553596" y="4669656"/>
            <a:ext cx="41103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2" name="Straight Connector 231"/>
          <p:cNvCxnSpPr/>
          <p:nvPr/>
        </p:nvCxnSpPr>
        <p:spPr bwMode="auto">
          <a:xfrm flipH="1">
            <a:off x="1491452" y="245911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/>
          <p:nvPr/>
        </p:nvCxnSpPr>
        <p:spPr bwMode="auto">
          <a:xfrm flipH="1">
            <a:off x="1491452" y="290122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/>
          <p:nvPr/>
        </p:nvCxnSpPr>
        <p:spPr bwMode="auto">
          <a:xfrm flipH="1">
            <a:off x="1491452" y="3343332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" name="Straight Connector 234"/>
          <p:cNvCxnSpPr/>
          <p:nvPr/>
        </p:nvCxnSpPr>
        <p:spPr bwMode="auto">
          <a:xfrm flipH="1">
            <a:off x="1491452" y="3785440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/>
          <p:nvPr/>
        </p:nvCxnSpPr>
        <p:spPr bwMode="auto">
          <a:xfrm flipH="1">
            <a:off x="1491452" y="4227548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36"/>
          <p:cNvCxnSpPr/>
          <p:nvPr/>
        </p:nvCxnSpPr>
        <p:spPr bwMode="auto">
          <a:xfrm flipH="1">
            <a:off x="1491452" y="466965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8" name="TextBox 237"/>
          <p:cNvSpPr txBox="1"/>
          <p:nvPr/>
        </p:nvSpPr>
        <p:spPr bwMode="auto">
          <a:xfrm>
            <a:off x="1003180" y="229931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39" name="TextBox 238"/>
          <p:cNvSpPr txBox="1"/>
          <p:nvPr/>
        </p:nvSpPr>
        <p:spPr bwMode="auto">
          <a:xfrm>
            <a:off x="1003180" y="2741129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40" name="TextBox 239"/>
          <p:cNvSpPr txBox="1"/>
          <p:nvPr/>
        </p:nvSpPr>
        <p:spPr bwMode="auto">
          <a:xfrm>
            <a:off x="1003180" y="3182941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41" name="TextBox 240"/>
          <p:cNvSpPr txBox="1"/>
          <p:nvPr/>
        </p:nvSpPr>
        <p:spPr bwMode="auto">
          <a:xfrm>
            <a:off x="1003180" y="3624753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42" name="TextBox 241"/>
          <p:cNvSpPr txBox="1"/>
          <p:nvPr/>
        </p:nvSpPr>
        <p:spPr bwMode="auto">
          <a:xfrm>
            <a:off x="1003180" y="406656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43" name="TextBox 242"/>
          <p:cNvSpPr txBox="1"/>
          <p:nvPr/>
        </p:nvSpPr>
        <p:spPr bwMode="auto">
          <a:xfrm>
            <a:off x="1003180" y="450837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4" name="TextBox 243"/>
          <p:cNvSpPr txBox="1"/>
          <p:nvPr/>
        </p:nvSpPr>
        <p:spPr bwMode="auto">
          <a:xfrm rot="16200000">
            <a:off x="-154616" y="3403987"/>
            <a:ext cx="2228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OS (%)</a:t>
            </a:r>
          </a:p>
        </p:txBody>
      </p:sp>
      <p:cxnSp>
        <p:nvCxnSpPr>
          <p:cNvPr id="245" name="Straight Connector 244"/>
          <p:cNvCxnSpPr/>
          <p:nvPr/>
        </p:nvCxnSpPr>
        <p:spPr bwMode="auto">
          <a:xfrm>
            <a:off x="1553596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6" name="Straight Connector 245"/>
          <p:cNvCxnSpPr/>
          <p:nvPr/>
        </p:nvCxnSpPr>
        <p:spPr bwMode="auto">
          <a:xfrm>
            <a:off x="1869209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7" name="Straight Connector 246"/>
          <p:cNvCxnSpPr/>
          <p:nvPr/>
        </p:nvCxnSpPr>
        <p:spPr bwMode="auto">
          <a:xfrm>
            <a:off x="2184822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8" name="Straight Connector 247"/>
          <p:cNvCxnSpPr/>
          <p:nvPr/>
        </p:nvCxnSpPr>
        <p:spPr bwMode="auto">
          <a:xfrm>
            <a:off x="2500435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9" name="Straight Connector 248"/>
          <p:cNvCxnSpPr/>
          <p:nvPr/>
        </p:nvCxnSpPr>
        <p:spPr bwMode="auto">
          <a:xfrm>
            <a:off x="2816048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0" name="Straight Connector 249"/>
          <p:cNvCxnSpPr/>
          <p:nvPr/>
        </p:nvCxnSpPr>
        <p:spPr bwMode="auto">
          <a:xfrm>
            <a:off x="3131661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1" name="Straight Connector 250"/>
          <p:cNvCxnSpPr/>
          <p:nvPr/>
        </p:nvCxnSpPr>
        <p:spPr bwMode="auto">
          <a:xfrm>
            <a:off x="3447274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2" name="Straight Connector 251"/>
          <p:cNvCxnSpPr/>
          <p:nvPr/>
        </p:nvCxnSpPr>
        <p:spPr bwMode="auto">
          <a:xfrm>
            <a:off x="3762887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3" name="Straight Connector 252"/>
          <p:cNvCxnSpPr/>
          <p:nvPr/>
        </p:nvCxnSpPr>
        <p:spPr bwMode="auto">
          <a:xfrm>
            <a:off x="4078500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4" name="Straight Connector 253"/>
          <p:cNvCxnSpPr/>
          <p:nvPr/>
        </p:nvCxnSpPr>
        <p:spPr bwMode="auto">
          <a:xfrm>
            <a:off x="4394113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5" name="Straight Connector 254"/>
          <p:cNvCxnSpPr/>
          <p:nvPr/>
        </p:nvCxnSpPr>
        <p:spPr bwMode="auto">
          <a:xfrm>
            <a:off x="4709726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6" name="Straight Connector 255"/>
          <p:cNvCxnSpPr/>
          <p:nvPr/>
        </p:nvCxnSpPr>
        <p:spPr bwMode="auto">
          <a:xfrm>
            <a:off x="5025339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7" name="Straight Connector 256"/>
          <p:cNvCxnSpPr/>
          <p:nvPr/>
        </p:nvCxnSpPr>
        <p:spPr bwMode="auto">
          <a:xfrm>
            <a:off x="5340952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8" name="TextBox 257"/>
          <p:cNvSpPr txBox="1"/>
          <p:nvPr/>
        </p:nvSpPr>
        <p:spPr bwMode="auto">
          <a:xfrm>
            <a:off x="5132777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259" name="TextBox 258"/>
          <p:cNvSpPr txBox="1"/>
          <p:nvPr/>
        </p:nvSpPr>
        <p:spPr bwMode="auto">
          <a:xfrm>
            <a:off x="1352369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60" name="TextBox 259"/>
          <p:cNvSpPr txBox="1"/>
          <p:nvPr/>
        </p:nvSpPr>
        <p:spPr bwMode="auto">
          <a:xfrm>
            <a:off x="1667403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61" name="TextBox 260"/>
          <p:cNvSpPr txBox="1"/>
          <p:nvPr/>
        </p:nvSpPr>
        <p:spPr bwMode="auto">
          <a:xfrm>
            <a:off x="1982437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262" name="TextBox 261"/>
          <p:cNvSpPr txBox="1"/>
          <p:nvPr/>
        </p:nvSpPr>
        <p:spPr bwMode="auto">
          <a:xfrm>
            <a:off x="2297471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263" name="TextBox 262"/>
          <p:cNvSpPr txBox="1"/>
          <p:nvPr/>
        </p:nvSpPr>
        <p:spPr bwMode="auto">
          <a:xfrm>
            <a:off x="2612505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264" name="TextBox 263"/>
          <p:cNvSpPr txBox="1"/>
          <p:nvPr/>
        </p:nvSpPr>
        <p:spPr bwMode="auto">
          <a:xfrm>
            <a:off x="2927539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265" name="TextBox 264"/>
          <p:cNvSpPr txBox="1"/>
          <p:nvPr/>
        </p:nvSpPr>
        <p:spPr bwMode="auto">
          <a:xfrm>
            <a:off x="3242573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266" name="TextBox 265"/>
          <p:cNvSpPr txBox="1"/>
          <p:nvPr/>
        </p:nvSpPr>
        <p:spPr bwMode="auto">
          <a:xfrm>
            <a:off x="3557607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267" name="TextBox 266"/>
          <p:cNvSpPr txBox="1"/>
          <p:nvPr/>
        </p:nvSpPr>
        <p:spPr bwMode="auto">
          <a:xfrm>
            <a:off x="3872641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268" name="TextBox 267"/>
          <p:cNvSpPr txBox="1"/>
          <p:nvPr/>
        </p:nvSpPr>
        <p:spPr bwMode="auto">
          <a:xfrm>
            <a:off x="4187675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269" name="TextBox 268"/>
          <p:cNvSpPr txBox="1"/>
          <p:nvPr/>
        </p:nvSpPr>
        <p:spPr bwMode="auto">
          <a:xfrm>
            <a:off x="4502709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70" name="TextBox 269"/>
          <p:cNvSpPr txBox="1"/>
          <p:nvPr/>
        </p:nvSpPr>
        <p:spPr bwMode="auto">
          <a:xfrm>
            <a:off x="4817743" y="468001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66</a:t>
            </a:r>
          </a:p>
        </p:txBody>
      </p:sp>
      <p:sp>
        <p:nvSpPr>
          <p:cNvPr id="271" name="TextBox 270"/>
          <p:cNvSpPr txBox="1"/>
          <p:nvPr/>
        </p:nvSpPr>
        <p:spPr bwMode="auto">
          <a:xfrm>
            <a:off x="1553597" y="4912311"/>
            <a:ext cx="37641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Mo</a:t>
            </a:r>
          </a:p>
        </p:txBody>
      </p:sp>
      <p:sp>
        <p:nvSpPr>
          <p:cNvPr id="272" name="TextBox 271"/>
          <p:cNvSpPr txBox="1"/>
          <p:nvPr/>
        </p:nvSpPr>
        <p:spPr bwMode="auto">
          <a:xfrm>
            <a:off x="213068" y="5018845"/>
            <a:ext cx="12339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</a:rPr>
              <a:t>Patients at Risk, n</a:t>
            </a: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  <a:t>Acala + BR</a:t>
            </a:r>
            <a:b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3"/>
                </a:solidFill>
                <a:latin typeface="Calibri" panose="020F0502020204030204" pitchFamily="34" charset="0"/>
              </a:rPr>
              <a:t>Pbo + BR</a:t>
            </a:r>
          </a:p>
        </p:txBody>
      </p:sp>
      <p:sp>
        <p:nvSpPr>
          <p:cNvPr id="273" name="TextBox 272"/>
          <p:cNvSpPr txBox="1"/>
          <p:nvPr/>
        </p:nvSpPr>
        <p:spPr bwMode="auto">
          <a:xfrm>
            <a:off x="1333134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187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183</a:t>
            </a:r>
          </a:p>
        </p:txBody>
      </p:sp>
      <p:sp>
        <p:nvSpPr>
          <p:cNvPr id="274" name="TextBox 273"/>
          <p:cNvSpPr txBox="1"/>
          <p:nvPr/>
        </p:nvSpPr>
        <p:spPr bwMode="auto">
          <a:xfrm>
            <a:off x="1648291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173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159</a:t>
            </a:r>
          </a:p>
        </p:txBody>
      </p:sp>
      <p:sp>
        <p:nvSpPr>
          <p:cNvPr id="275" name="TextBox 274"/>
          <p:cNvSpPr txBox="1"/>
          <p:nvPr/>
        </p:nvSpPr>
        <p:spPr bwMode="auto">
          <a:xfrm>
            <a:off x="1963448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144</a:t>
            </a:r>
          </a:p>
        </p:txBody>
      </p:sp>
      <p:sp>
        <p:nvSpPr>
          <p:cNvPr id="276" name="TextBox 275"/>
          <p:cNvSpPr txBox="1"/>
          <p:nvPr/>
        </p:nvSpPr>
        <p:spPr bwMode="auto">
          <a:xfrm>
            <a:off x="2278605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133</a:t>
            </a:r>
          </a:p>
        </p:txBody>
      </p:sp>
      <p:sp>
        <p:nvSpPr>
          <p:cNvPr id="277" name="TextBox 276"/>
          <p:cNvSpPr txBox="1"/>
          <p:nvPr/>
        </p:nvSpPr>
        <p:spPr bwMode="auto">
          <a:xfrm>
            <a:off x="2593762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137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121</a:t>
            </a:r>
          </a:p>
        </p:txBody>
      </p:sp>
      <p:sp>
        <p:nvSpPr>
          <p:cNvPr id="278" name="TextBox 277"/>
          <p:cNvSpPr txBox="1"/>
          <p:nvPr/>
        </p:nvSpPr>
        <p:spPr bwMode="auto">
          <a:xfrm>
            <a:off x="2908919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122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109</a:t>
            </a:r>
          </a:p>
        </p:txBody>
      </p:sp>
      <p:sp>
        <p:nvSpPr>
          <p:cNvPr id="279" name="TextBox 278"/>
          <p:cNvSpPr txBox="1"/>
          <p:nvPr/>
        </p:nvSpPr>
        <p:spPr bwMode="auto">
          <a:xfrm>
            <a:off x="3224076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98</a:t>
            </a:r>
          </a:p>
        </p:txBody>
      </p:sp>
      <p:sp>
        <p:nvSpPr>
          <p:cNvPr id="280" name="TextBox 279"/>
          <p:cNvSpPr txBox="1"/>
          <p:nvPr/>
        </p:nvSpPr>
        <p:spPr bwMode="auto">
          <a:xfrm>
            <a:off x="3539233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95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88</a:t>
            </a:r>
          </a:p>
        </p:txBody>
      </p:sp>
      <p:sp>
        <p:nvSpPr>
          <p:cNvPr id="281" name="TextBox 280"/>
          <p:cNvSpPr txBox="1"/>
          <p:nvPr/>
        </p:nvSpPr>
        <p:spPr bwMode="auto">
          <a:xfrm>
            <a:off x="3854390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75</a:t>
            </a:r>
          </a:p>
        </p:txBody>
      </p:sp>
      <p:sp>
        <p:nvSpPr>
          <p:cNvPr id="282" name="TextBox 281"/>
          <p:cNvSpPr txBox="1"/>
          <p:nvPr/>
        </p:nvSpPr>
        <p:spPr bwMode="auto">
          <a:xfrm>
            <a:off x="4169547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59</a:t>
            </a:r>
          </a:p>
        </p:txBody>
      </p:sp>
      <p:sp>
        <p:nvSpPr>
          <p:cNvPr id="283" name="TextBox 282"/>
          <p:cNvSpPr txBox="1"/>
          <p:nvPr/>
        </p:nvSpPr>
        <p:spPr bwMode="auto">
          <a:xfrm>
            <a:off x="4484704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51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38</a:t>
            </a:r>
          </a:p>
        </p:txBody>
      </p:sp>
      <p:sp>
        <p:nvSpPr>
          <p:cNvPr id="284" name="TextBox 283"/>
          <p:cNvSpPr txBox="1"/>
          <p:nvPr/>
        </p:nvSpPr>
        <p:spPr bwMode="auto">
          <a:xfrm>
            <a:off x="4799861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285" name="TextBox 284"/>
          <p:cNvSpPr txBox="1"/>
          <p:nvPr/>
        </p:nvSpPr>
        <p:spPr bwMode="auto">
          <a:xfrm>
            <a:off x="5115021" y="518812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17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9</a:t>
            </a:r>
          </a:p>
        </p:txBody>
      </p:sp>
      <p:cxnSp>
        <p:nvCxnSpPr>
          <p:cNvPr id="286" name="Straight Connector 285"/>
          <p:cNvCxnSpPr/>
          <p:nvPr/>
        </p:nvCxnSpPr>
        <p:spPr bwMode="auto">
          <a:xfrm>
            <a:off x="6846164" y="2451718"/>
            <a:ext cx="0" cy="22194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7" name="Straight Connector 286"/>
          <p:cNvCxnSpPr/>
          <p:nvPr/>
        </p:nvCxnSpPr>
        <p:spPr bwMode="auto">
          <a:xfrm>
            <a:off x="6846164" y="4671136"/>
            <a:ext cx="492832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8" name="Straight Connector 287"/>
          <p:cNvCxnSpPr/>
          <p:nvPr/>
        </p:nvCxnSpPr>
        <p:spPr bwMode="auto">
          <a:xfrm flipH="1">
            <a:off x="6784020" y="246059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9" name="Straight Connector 288"/>
          <p:cNvCxnSpPr/>
          <p:nvPr/>
        </p:nvCxnSpPr>
        <p:spPr bwMode="auto">
          <a:xfrm flipH="1">
            <a:off x="6784020" y="2902704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0" name="Straight Connector 289"/>
          <p:cNvCxnSpPr/>
          <p:nvPr/>
        </p:nvCxnSpPr>
        <p:spPr bwMode="auto">
          <a:xfrm flipH="1">
            <a:off x="6784020" y="3344812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1" name="Straight Connector 290"/>
          <p:cNvCxnSpPr/>
          <p:nvPr/>
        </p:nvCxnSpPr>
        <p:spPr bwMode="auto">
          <a:xfrm flipH="1">
            <a:off x="6784020" y="3786920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2" name="Straight Connector 291"/>
          <p:cNvCxnSpPr/>
          <p:nvPr/>
        </p:nvCxnSpPr>
        <p:spPr bwMode="auto">
          <a:xfrm flipH="1">
            <a:off x="6784020" y="4229028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3" name="Straight Connector 292"/>
          <p:cNvCxnSpPr/>
          <p:nvPr/>
        </p:nvCxnSpPr>
        <p:spPr bwMode="auto">
          <a:xfrm flipH="1">
            <a:off x="6784020" y="4671136"/>
            <a:ext cx="62144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4" name="TextBox 293"/>
          <p:cNvSpPr txBox="1"/>
          <p:nvPr/>
        </p:nvSpPr>
        <p:spPr bwMode="auto">
          <a:xfrm>
            <a:off x="6295748" y="230079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95" name="TextBox 294"/>
          <p:cNvSpPr txBox="1"/>
          <p:nvPr/>
        </p:nvSpPr>
        <p:spPr bwMode="auto">
          <a:xfrm>
            <a:off x="6295748" y="2742609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96" name="TextBox 295"/>
          <p:cNvSpPr txBox="1"/>
          <p:nvPr/>
        </p:nvSpPr>
        <p:spPr bwMode="auto">
          <a:xfrm>
            <a:off x="6295748" y="3184421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97" name="TextBox 296"/>
          <p:cNvSpPr txBox="1"/>
          <p:nvPr/>
        </p:nvSpPr>
        <p:spPr bwMode="auto">
          <a:xfrm>
            <a:off x="6295748" y="3626233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98" name="TextBox 297"/>
          <p:cNvSpPr txBox="1"/>
          <p:nvPr/>
        </p:nvSpPr>
        <p:spPr bwMode="auto">
          <a:xfrm>
            <a:off x="6295748" y="4068045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99" name="TextBox 298"/>
          <p:cNvSpPr txBox="1"/>
          <p:nvPr/>
        </p:nvSpPr>
        <p:spPr bwMode="auto">
          <a:xfrm>
            <a:off x="6295748" y="4509857"/>
            <a:ext cx="5504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300" name="Straight Connector 299"/>
          <p:cNvCxnSpPr/>
          <p:nvPr/>
        </p:nvCxnSpPr>
        <p:spPr bwMode="auto">
          <a:xfrm>
            <a:off x="6846164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1" name="Straight Connector 300"/>
          <p:cNvCxnSpPr/>
          <p:nvPr/>
        </p:nvCxnSpPr>
        <p:spPr bwMode="auto">
          <a:xfrm>
            <a:off x="7197183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2" name="Straight Connector 301"/>
          <p:cNvCxnSpPr/>
          <p:nvPr/>
        </p:nvCxnSpPr>
        <p:spPr bwMode="auto">
          <a:xfrm>
            <a:off x="7548202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3" name="Straight Connector 302"/>
          <p:cNvCxnSpPr/>
          <p:nvPr/>
        </p:nvCxnSpPr>
        <p:spPr bwMode="auto">
          <a:xfrm>
            <a:off x="7899221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4" name="Straight Connector 303"/>
          <p:cNvCxnSpPr/>
          <p:nvPr/>
        </p:nvCxnSpPr>
        <p:spPr bwMode="auto">
          <a:xfrm>
            <a:off x="8250240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5" name="Straight Connector 304"/>
          <p:cNvCxnSpPr/>
          <p:nvPr/>
        </p:nvCxnSpPr>
        <p:spPr bwMode="auto">
          <a:xfrm>
            <a:off x="8601259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6" name="Straight Connector 305"/>
          <p:cNvCxnSpPr/>
          <p:nvPr/>
        </p:nvCxnSpPr>
        <p:spPr bwMode="auto">
          <a:xfrm>
            <a:off x="8952278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7" name="Straight Connector 306"/>
          <p:cNvCxnSpPr/>
          <p:nvPr/>
        </p:nvCxnSpPr>
        <p:spPr bwMode="auto">
          <a:xfrm>
            <a:off x="9303297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" name="Straight Connector 307"/>
          <p:cNvCxnSpPr/>
          <p:nvPr/>
        </p:nvCxnSpPr>
        <p:spPr bwMode="auto">
          <a:xfrm>
            <a:off x="9654316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9" name="Straight Connector 308"/>
          <p:cNvCxnSpPr/>
          <p:nvPr/>
        </p:nvCxnSpPr>
        <p:spPr bwMode="auto">
          <a:xfrm>
            <a:off x="10005335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Straight Connector 309"/>
          <p:cNvCxnSpPr/>
          <p:nvPr/>
        </p:nvCxnSpPr>
        <p:spPr bwMode="auto">
          <a:xfrm>
            <a:off x="10356354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1" name="Straight Connector 310"/>
          <p:cNvCxnSpPr/>
          <p:nvPr/>
        </p:nvCxnSpPr>
        <p:spPr bwMode="auto">
          <a:xfrm>
            <a:off x="10707373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2" name="Straight Connector 311"/>
          <p:cNvCxnSpPr/>
          <p:nvPr/>
        </p:nvCxnSpPr>
        <p:spPr bwMode="auto">
          <a:xfrm>
            <a:off x="11058392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3" name="TextBox 312"/>
          <p:cNvSpPr txBox="1"/>
          <p:nvPr/>
        </p:nvSpPr>
        <p:spPr bwMode="auto">
          <a:xfrm>
            <a:off x="10861691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72</a:t>
            </a:r>
          </a:p>
        </p:txBody>
      </p:sp>
      <p:sp>
        <p:nvSpPr>
          <p:cNvPr id="314" name="TextBox 313"/>
          <p:cNvSpPr txBox="1"/>
          <p:nvPr/>
        </p:nvSpPr>
        <p:spPr bwMode="auto">
          <a:xfrm>
            <a:off x="6644937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15" name="TextBox 314"/>
          <p:cNvSpPr txBox="1"/>
          <p:nvPr/>
        </p:nvSpPr>
        <p:spPr bwMode="auto">
          <a:xfrm>
            <a:off x="6995483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316" name="TextBox 315"/>
          <p:cNvSpPr txBox="1"/>
          <p:nvPr/>
        </p:nvSpPr>
        <p:spPr bwMode="auto">
          <a:xfrm>
            <a:off x="7337151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12</a:t>
            </a:r>
          </a:p>
        </p:txBody>
      </p:sp>
      <p:sp>
        <p:nvSpPr>
          <p:cNvPr id="317" name="TextBox 316"/>
          <p:cNvSpPr txBox="1"/>
          <p:nvPr/>
        </p:nvSpPr>
        <p:spPr bwMode="auto">
          <a:xfrm>
            <a:off x="7689605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18</a:t>
            </a:r>
          </a:p>
        </p:txBody>
      </p:sp>
      <p:sp>
        <p:nvSpPr>
          <p:cNvPr id="318" name="TextBox 317"/>
          <p:cNvSpPr txBox="1"/>
          <p:nvPr/>
        </p:nvSpPr>
        <p:spPr bwMode="auto">
          <a:xfrm>
            <a:off x="8042059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319" name="TextBox 318"/>
          <p:cNvSpPr txBox="1"/>
          <p:nvPr/>
        </p:nvSpPr>
        <p:spPr bwMode="auto">
          <a:xfrm>
            <a:off x="8394513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30</a:t>
            </a:r>
          </a:p>
        </p:txBody>
      </p:sp>
      <p:sp>
        <p:nvSpPr>
          <p:cNvPr id="320" name="TextBox 319"/>
          <p:cNvSpPr txBox="1"/>
          <p:nvPr/>
        </p:nvSpPr>
        <p:spPr bwMode="auto">
          <a:xfrm>
            <a:off x="8746967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36</a:t>
            </a:r>
          </a:p>
        </p:txBody>
      </p:sp>
      <p:sp>
        <p:nvSpPr>
          <p:cNvPr id="321" name="TextBox 320"/>
          <p:cNvSpPr txBox="1"/>
          <p:nvPr/>
        </p:nvSpPr>
        <p:spPr bwMode="auto">
          <a:xfrm>
            <a:off x="9099421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  <p:sp>
        <p:nvSpPr>
          <p:cNvPr id="322" name="TextBox 321"/>
          <p:cNvSpPr txBox="1"/>
          <p:nvPr/>
        </p:nvSpPr>
        <p:spPr bwMode="auto">
          <a:xfrm>
            <a:off x="9451875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48</a:t>
            </a:r>
          </a:p>
        </p:txBody>
      </p:sp>
      <p:sp>
        <p:nvSpPr>
          <p:cNvPr id="323" name="TextBox 322"/>
          <p:cNvSpPr txBox="1"/>
          <p:nvPr/>
        </p:nvSpPr>
        <p:spPr bwMode="auto">
          <a:xfrm>
            <a:off x="9804329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54</a:t>
            </a:r>
          </a:p>
        </p:txBody>
      </p:sp>
      <p:sp>
        <p:nvSpPr>
          <p:cNvPr id="324" name="TextBox 323"/>
          <p:cNvSpPr txBox="1"/>
          <p:nvPr/>
        </p:nvSpPr>
        <p:spPr bwMode="auto">
          <a:xfrm>
            <a:off x="10156783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325" name="TextBox 324"/>
          <p:cNvSpPr txBox="1"/>
          <p:nvPr/>
        </p:nvSpPr>
        <p:spPr bwMode="auto">
          <a:xfrm>
            <a:off x="10509237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66</a:t>
            </a:r>
          </a:p>
        </p:txBody>
      </p:sp>
      <p:sp>
        <p:nvSpPr>
          <p:cNvPr id="326" name="TextBox 325"/>
          <p:cNvSpPr txBox="1"/>
          <p:nvPr/>
        </p:nvSpPr>
        <p:spPr bwMode="auto">
          <a:xfrm>
            <a:off x="6846165" y="4913791"/>
            <a:ext cx="4928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Mo</a:t>
            </a:r>
          </a:p>
        </p:txBody>
      </p:sp>
      <p:sp>
        <p:nvSpPr>
          <p:cNvPr id="327" name="TextBox 326"/>
          <p:cNvSpPr txBox="1"/>
          <p:nvPr/>
        </p:nvSpPr>
        <p:spPr bwMode="auto">
          <a:xfrm>
            <a:off x="5505636" y="5020325"/>
            <a:ext cx="123399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</a:rPr>
              <a:t>Patients at Risk, n</a:t>
            </a: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/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  <a:t>Acala + BR</a:t>
            </a:r>
            <a:br>
              <a:rPr lang="en-US" sz="1100" b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accent3"/>
                </a:solidFill>
                <a:latin typeface="Calibri" panose="020F0502020204030204" pitchFamily="34" charset="0"/>
              </a:rPr>
              <a:t>Pbo + BR</a:t>
            </a:r>
          </a:p>
        </p:txBody>
      </p:sp>
      <p:sp>
        <p:nvSpPr>
          <p:cNvPr id="328" name="TextBox 327"/>
          <p:cNvSpPr txBox="1"/>
          <p:nvPr/>
        </p:nvSpPr>
        <p:spPr bwMode="auto">
          <a:xfrm>
            <a:off x="6625702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299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299</a:t>
            </a:r>
          </a:p>
        </p:txBody>
      </p:sp>
      <p:sp>
        <p:nvSpPr>
          <p:cNvPr id="329" name="TextBox 328"/>
          <p:cNvSpPr txBox="1"/>
          <p:nvPr/>
        </p:nvSpPr>
        <p:spPr bwMode="auto">
          <a:xfrm>
            <a:off x="6997142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280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268</a:t>
            </a:r>
          </a:p>
        </p:txBody>
      </p:sp>
      <p:sp>
        <p:nvSpPr>
          <p:cNvPr id="330" name="TextBox 329"/>
          <p:cNvSpPr txBox="1"/>
          <p:nvPr/>
        </p:nvSpPr>
        <p:spPr bwMode="auto">
          <a:xfrm>
            <a:off x="7346590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259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247</a:t>
            </a:r>
          </a:p>
        </p:txBody>
      </p:sp>
      <p:sp>
        <p:nvSpPr>
          <p:cNvPr id="331" name="TextBox 330"/>
          <p:cNvSpPr txBox="1"/>
          <p:nvPr/>
        </p:nvSpPr>
        <p:spPr bwMode="auto">
          <a:xfrm>
            <a:off x="7696038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243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229</a:t>
            </a:r>
          </a:p>
        </p:txBody>
      </p:sp>
      <p:sp>
        <p:nvSpPr>
          <p:cNvPr id="332" name="TextBox 331"/>
          <p:cNvSpPr txBox="1"/>
          <p:nvPr/>
        </p:nvSpPr>
        <p:spPr bwMode="auto">
          <a:xfrm>
            <a:off x="8045486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230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215</a:t>
            </a:r>
          </a:p>
        </p:txBody>
      </p:sp>
      <p:sp>
        <p:nvSpPr>
          <p:cNvPr id="333" name="TextBox 332"/>
          <p:cNvSpPr txBox="1"/>
          <p:nvPr/>
        </p:nvSpPr>
        <p:spPr bwMode="auto">
          <a:xfrm>
            <a:off x="8394934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207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193</a:t>
            </a:r>
          </a:p>
        </p:txBody>
      </p:sp>
      <p:sp>
        <p:nvSpPr>
          <p:cNvPr id="334" name="TextBox 333"/>
          <p:cNvSpPr txBox="1"/>
          <p:nvPr/>
        </p:nvSpPr>
        <p:spPr bwMode="auto">
          <a:xfrm>
            <a:off x="8744382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181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175</a:t>
            </a:r>
          </a:p>
        </p:txBody>
      </p:sp>
      <p:sp>
        <p:nvSpPr>
          <p:cNvPr id="335" name="TextBox 334"/>
          <p:cNvSpPr txBox="1"/>
          <p:nvPr/>
        </p:nvSpPr>
        <p:spPr bwMode="auto">
          <a:xfrm>
            <a:off x="9093830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163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157</a:t>
            </a:r>
          </a:p>
        </p:txBody>
      </p:sp>
      <p:sp>
        <p:nvSpPr>
          <p:cNvPr id="336" name="TextBox 335"/>
          <p:cNvSpPr txBox="1"/>
          <p:nvPr/>
        </p:nvSpPr>
        <p:spPr bwMode="auto">
          <a:xfrm>
            <a:off x="9443278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141</a:t>
            </a:r>
          </a:p>
        </p:txBody>
      </p:sp>
      <p:sp>
        <p:nvSpPr>
          <p:cNvPr id="337" name="TextBox 336"/>
          <p:cNvSpPr txBox="1"/>
          <p:nvPr/>
        </p:nvSpPr>
        <p:spPr bwMode="auto">
          <a:xfrm>
            <a:off x="9792726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110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108</a:t>
            </a:r>
          </a:p>
        </p:txBody>
      </p:sp>
      <p:sp>
        <p:nvSpPr>
          <p:cNvPr id="338" name="TextBox 337"/>
          <p:cNvSpPr txBox="1"/>
          <p:nvPr/>
        </p:nvSpPr>
        <p:spPr bwMode="auto">
          <a:xfrm>
            <a:off x="10142174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86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78</a:t>
            </a:r>
          </a:p>
        </p:txBody>
      </p:sp>
      <p:sp>
        <p:nvSpPr>
          <p:cNvPr id="339" name="TextBox 338"/>
          <p:cNvSpPr txBox="1"/>
          <p:nvPr/>
        </p:nvSpPr>
        <p:spPr bwMode="auto">
          <a:xfrm>
            <a:off x="10491622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58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51</a:t>
            </a:r>
          </a:p>
        </p:txBody>
      </p:sp>
      <p:sp>
        <p:nvSpPr>
          <p:cNvPr id="340" name="TextBox 339"/>
          <p:cNvSpPr txBox="1"/>
          <p:nvPr/>
        </p:nvSpPr>
        <p:spPr bwMode="auto">
          <a:xfrm>
            <a:off x="10841070" y="5189602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  <a:t>25</a:t>
            </a:r>
            <a:b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</a:rPr>
              <a:t>21</a:t>
            </a:r>
            <a:endParaRPr lang="en-US" sz="1100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341" name="Straight Connector 340"/>
          <p:cNvCxnSpPr/>
          <p:nvPr/>
        </p:nvCxnSpPr>
        <p:spPr bwMode="auto">
          <a:xfrm>
            <a:off x="11409411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2" name="TextBox 341"/>
          <p:cNvSpPr txBox="1"/>
          <p:nvPr/>
        </p:nvSpPr>
        <p:spPr bwMode="auto">
          <a:xfrm>
            <a:off x="11214145" y="4681492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78</a:t>
            </a:r>
          </a:p>
        </p:txBody>
      </p:sp>
      <p:sp>
        <p:nvSpPr>
          <p:cNvPr id="343" name="TextBox 342"/>
          <p:cNvSpPr txBox="1"/>
          <p:nvPr/>
        </p:nvSpPr>
        <p:spPr bwMode="auto">
          <a:xfrm>
            <a:off x="11190518" y="5173326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44" name="TextBox 343"/>
          <p:cNvSpPr txBox="1"/>
          <p:nvPr/>
        </p:nvSpPr>
        <p:spPr bwMode="auto">
          <a:xfrm>
            <a:off x="6903627" y="4265721"/>
            <a:ext cx="2586604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Median follow-up: 45 mo</a:t>
            </a:r>
          </a:p>
        </p:txBody>
      </p:sp>
      <p:sp>
        <p:nvSpPr>
          <p:cNvPr id="345" name="TextBox 344"/>
          <p:cNvSpPr txBox="1"/>
          <p:nvPr/>
        </p:nvSpPr>
        <p:spPr bwMode="auto">
          <a:xfrm rot="16200000">
            <a:off x="5235606" y="3412865"/>
            <a:ext cx="2228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</a:rPr>
              <a:t>OS (%)</a:t>
            </a:r>
          </a:p>
        </p:txBody>
      </p:sp>
      <p:grpSp>
        <p:nvGrpSpPr>
          <p:cNvPr id="408" name="Group 407"/>
          <p:cNvGrpSpPr/>
          <p:nvPr/>
        </p:nvGrpSpPr>
        <p:grpSpPr>
          <a:xfrm>
            <a:off x="1837677" y="4006789"/>
            <a:ext cx="1171853" cy="523220"/>
            <a:chOff x="2006353" y="3669437"/>
            <a:chExt cx="1171853" cy="523220"/>
          </a:xfrm>
        </p:grpSpPr>
        <p:sp>
          <p:nvSpPr>
            <p:cNvPr id="409" name="TextBox 408"/>
            <p:cNvSpPr txBox="1"/>
            <p:nvPr/>
          </p:nvSpPr>
          <p:spPr bwMode="auto">
            <a:xfrm>
              <a:off x="2196241" y="3669437"/>
              <a:ext cx="9819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>
                  <a:solidFill>
                    <a:schemeClr val="bg1"/>
                  </a:solidFill>
                </a:rPr>
                <a:t>Acala + BR</a:t>
              </a:r>
              <a:br>
                <a:rPr lang="en-US" sz="1400">
                  <a:solidFill>
                    <a:schemeClr val="bg1"/>
                  </a:solidFill>
                </a:rPr>
              </a:br>
              <a:r>
                <a:rPr lang="en-US" sz="1400">
                  <a:solidFill>
                    <a:schemeClr val="bg1"/>
                  </a:solidFill>
                </a:rPr>
                <a:t>PB + BR </a:t>
              </a:r>
              <a:endParaRPr lang="en-US" sz="1400" b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10" name="Straight Connector 409"/>
            <p:cNvCxnSpPr/>
            <p:nvPr/>
          </p:nvCxnSpPr>
          <p:spPr bwMode="auto">
            <a:xfrm>
              <a:off x="2006353" y="3817398"/>
              <a:ext cx="221942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" name="Straight Connector 410"/>
            <p:cNvCxnSpPr/>
            <p:nvPr/>
          </p:nvCxnSpPr>
          <p:spPr bwMode="auto">
            <a:xfrm>
              <a:off x="2006353" y="4049697"/>
              <a:ext cx="221942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12" name="Straight Connector 411"/>
          <p:cNvCxnSpPr/>
          <p:nvPr/>
        </p:nvCxnSpPr>
        <p:spPr bwMode="auto">
          <a:xfrm>
            <a:off x="5656559" y="466965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3" name="TextBox 412"/>
          <p:cNvSpPr txBox="1"/>
          <p:nvPr/>
        </p:nvSpPr>
        <p:spPr bwMode="auto">
          <a:xfrm>
            <a:off x="5453852" y="4681491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78</a:t>
            </a:r>
          </a:p>
        </p:txBody>
      </p:sp>
      <p:sp>
        <p:nvSpPr>
          <p:cNvPr id="414" name="TextBox 413"/>
          <p:cNvSpPr txBox="1"/>
          <p:nvPr/>
        </p:nvSpPr>
        <p:spPr bwMode="auto">
          <a:xfrm>
            <a:off x="5436096" y="5189601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cxnSp>
        <p:nvCxnSpPr>
          <p:cNvPr id="416" name="Straight Connector 415"/>
          <p:cNvCxnSpPr/>
          <p:nvPr/>
        </p:nvCxnSpPr>
        <p:spPr bwMode="auto">
          <a:xfrm>
            <a:off x="11760431" y="4671136"/>
            <a:ext cx="0" cy="64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7" name="TextBox 416"/>
          <p:cNvSpPr txBox="1"/>
          <p:nvPr/>
        </p:nvSpPr>
        <p:spPr bwMode="auto">
          <a:xfrm>
            <a:off x="11566602" y="4691850"/>
            <a:ext cx="3980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</a:rPr>
              <a:t>84</a:t>
            </a:r>
          </a:p>
        </p:txBody>
      </p:sp>
      <p:sp>
        <p:nvSpPr>
          <p:cNvPr id="418" name="TextBox 417"/>
          <p:cNvSpPr txBox="1"/>
          <p:nvPr/>
        </p:nvSpPr>
        <p:spPr bwMode="auto">
          <a:xfrm>
            <a:off x="11539968" y="5183684"/>
            <a:ext cx="41577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b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1100" b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</a:p>
        </p:txBody>
      </p:sp>
      <p:grpSp>
        <p:nvGrpSpPr>
          <p:cNvPr id="497" name="Group 496"/>
          <p:cNvGrpSpPr/>
          <p:nvPr/>
        </p:nvGrpSpPr>
        <p:grpSpPr>
          <a:xfrm>
            <a:off x="1521444" y="2301219"/>
            <a:ext cx="4248151" cy="1380927"/>
            <a:chOff x="1521444" y="2301219"/>
            <a:chExt cx="4248151" cy="1380927"/>
          </a:xfrm>
        </p:grpSpPr>
        <p:sp>
          <p:nvSpPr>
            <p:cNvPr id="451" name="TextBox 450"/>
            <p:cNvSpPr txBox="1"/>
            <p:nvPr/>
          </p:nvSpPr>
          <p:spPr bwMode="auto">
            <a:xfrm>
              <a:off x="1521444" y="23012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2" name="TextBox 451"/>
            <p:cNvSpPr txBox="1"/>
            <p:nvPr/>
          </p:nvSpPr>
          <p:spPr bwMode="auto">
            <a:xfrm>
              <a:off x="2054844" y="25742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3" name="TextBox 452"/>
            <p:cNvSpPr txBox="1"/>
            <p:nvPr/>
          </p:nvSpPr>
          <p:spPr bwMode="auto">
            <a:xfrm>
              <a:off x="2521569" y="27107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4" name="TextBox 453"/>
            <p:cNvSpPr txBox="1"/>
            <p:nvPr/>
          </p:nvSpPr>
          <p:spPr bwMode="auto">
            <a:xfrm>
              <a:off x="2172319" y="26187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5" name="TextBox 454"/>
            <p:cNvSpPr txBox="1"/>
            <p:nvPr/>
          </p:nvSpPr>
          <p:spPr bwMode="auto">
            <a:xfrm>
              <a:off x="2232644" y="26282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6" name="TextBox 455"/>
            <p:cNvSpPr txBox="1"/>
            <p:nvPr/>
          </p:nvSpPr>
          <p:spPr bwMode="auto">
            <a:xfrm>
              <a:off x="2864469" y="28060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7" name="TextBox 456"/>
            <p:cNvSpPr txBox="1"/>
            <p:nvPr/>
          </p:nvSpPr>
          <p:spPr bwMode="auto">
            <a:xfrm>
              <a:off x="3029569" y="29044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8" name="TextBox 457"/>
            <p:cNvSpPr txBox="1"/>
            <p:nvPr/>
          </p:nvSpPr>
          <p:spPr bwMode="auto">
            <a:xfrm>
              <a:off x="3074019" y="29139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59" name="TextBox 458"/>
            <p:cNvSpPr txBox="1"/>
            <p:nvPr/>
          </p:nvSpPr>
          <p:spPr bwMode="auto">
            <a:xfrm>
              <a:off x="3232769" y="2990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0" name="TextBox 459"/>
            <p:cNvSpPr txBox="1"/>
            <p:nvPr/>
          </p:nvSpPr>
          <p:spPr bwMode="auto">
            <a:xfrm>
              <a:off x="3518519" y="31394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1" name="TextBox 460"/>
            <p:cNvSpPr txBox="1"/>
            <p:nvPr/>
          </p:nvSpPr>
          <p:spPr bwMode="auto">
            <a:xfrm>
              <a:off x="3562969" y="31394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2" name="TextBox 461"/>
            <p:cNvSpPr txBox="1"/>
            <p:nvPr/>
          </p:nvSpPr>
          <p:spPr bwMode="auto">
            <a:xfrm>
              <a:off x="3769344" y="31552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3" name="TextBox 462"/>
            <p:cNvSpPr txBox="1"/>
            <p:nvPr/>
          </p:nvSpPr>
          <p:spPr bwMode="auto">
            <a:xfrm>
              <a:off x="3880469" y="32029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4" name="TextBox 463"/>
            <p:cNvSpPr txBox="1"/>
            <p:nvPr/>
          </p:nvSpPr>
          <p:spPr bwMode="auto">
            <a:xfrm>
              <a:off x="5591794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5" name="TextBox 464"/>
            <p:cNvSpPr txBox="1"/>
            <p:nvPr/>
          </p:nvSpPr>
          <p:spPr bwMode="auto">
            <a:xfrm>
              <a:off x="3966194" y="31997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6" name="TextBox 465"/>
            <p:cNvSpPr txBox="1"/>
            <p:nvPr/>
          </p:nvSpPr>
          <p:spPr bwMode="auto">
            <a:xfrm>
              <a:off x="4020169" y="31997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7" name="TextBox 466"/>
            <p:cNvSpPr txBox="1"/>
            <p:nvPr/>
          </p:nvSpPr>
          <p:spPr bwMode="auto">
            <a:xfrm>
              <a:off x="4090019" y="32156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8" name="TextBox 467"/>
            <p:cNvSpPr txBox="1"/>
            <p:nvPr/>
          </p:nvSpPr>
          <p:spPr bwMode="auto">
            <a:xfrm>
              <a:off x="4178919" y="32124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69" name="TextBox 468"/>
            <p:cNvSpPr txBox="1"/>
            <p:nvPr/>
          </p:nvSpPr>
          <p:spPr bwMode="auto">
            <a:xfrm>
              <a:off x="3921744" y="31997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0" name="TextBox 469"/>
            <p:cNvSpPr txBox="1"/>
            <p:nvPr/>
          </p:nvSpPr>
          <p:spPr bwMode="auto">
            <a:xfrm>
              <a:off x="4213844" y="32378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1" name="TextBox 470"/>
            <p:cNvSpPr txBox="1"/>
            <p:nvPr/>
          </p:nvSpPr>
          <p:spPr bwMode="auto">
            <a:xfrm>
              <a:off x="4251944" y="32632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2" name="TextBox 471"/>
            <p:cNvSpPr txBox="1"/>
            <p:nvPr/>
          </p:nvSpPr>
          <p:spPr bwMode="auto">
            <a:xfrm>
              <a:off x="4385294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3" name="TextBox 472"/>
            <p:cNvSpPr txBox="1"/>
            <p:nvPr/>
          </p:nvSpPr>
          <p:spPr bwMode="auto">
            <a:xfrm>
              <a:off x="4439269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4" name="TextBox 473"/>
            <p:cNvSpPr txBox="1"/>
            <p:nvPr/>
          </p:nvSpPr>
          <p:spPr bwMode="auto">
            <a:xfrm>
              <a:off x="4521819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5" name="TextBox 474"/>
            <p:cNvSpPr txBox="1"/>
            <p:nvPr/>
          </p:nvSpPr>
          <p:spPr bwMode="auto">
            <a:xfrm>
              <a:off x="4575794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6" name="TextBox 475"/>
            <p:cNvSpPr txBox="1"/>
            <p:nvPr/>
          </p:nvSpPr>
          <p:spPr bwMode="auto">
            <a:xfrm>
              <a:off x="4626594" y="32759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7" name="TextBox 476"/>
            <p:cNvSpPr txBox="1"/>
            <p:nvPr/>
          </p:nvSpPr>
          <p:spPr bwMode="auto">
            <a:xfrm>
              <a:off x="4480544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8" name="TextBox 477"/>
            <p:cNvSpPr txBox="1"/>
            <p:nvPr/>
          </p:nvSpPr>
          <p:spPr bwMode="auto">
            <a:xfrm>
              <a:off x="4661519" y="32759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79" name="TextBox 478"/>
            <p:cNvSpPr txBox="1"/>
            <p:nvPr/>
          </p:nvSpPr>
          <p:spPr bwMode="auto">
            <a:xfrm>
              <a:off x="4832969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0" name="TextBox 479"/>
            <p:cNvSpPr txBox="1"/>
            <p:nvPr/>
          </p:nvSpPr>
          <p:spPr bwMode="auto">
            <a:xfrm>
              <a:off x="4871069" y="332674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1" name="TextBox 480"/>
            <p:cNvSpPr txBox="1"/>
            <p:nvPr/>
          </p:nvSpPr>
          <p:spPr bwMode="auto">
            <a:xfrm>
              <a:off x="4747244" y="32727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2" name="TextBox 481"/>
            <p:cNvSpPr txBox="1"/>
            <p:nvPr/>
          </p:nvSpPr>
          <p:spPr bwMode="auto">
            <a:xfrm>
              <a:off x="4956794" y="33299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3" name="TextBox 482"/>
            <p:cNvSpPr txBox="1"/>
            <p:nvPr/>
          </p:nvSpPr>
          <p:spPr bwMode="auto">
            <a:xfrm>
              <a:off x="5039344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4" name="TextBox 483"/>
            <p:cNvSpPr txBox="1"/>
            <p:nvPr/>
          </p:nvSpPr>
          <p:spPr bwMode="auto">
            <a:xfrm>
              <a:off x="4991719" y="33616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5" name="TextBox 484"/>
            <p:cNvSpPr txBox="1"/>
            <p:nvPr/>
          </p:nvSpPr>
          <p:spPr bwMode="auto">
            <a:xfrm>
              <a:off x="4896469" y="332991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6" name="TextBox 485"/>
            <p:cNvSpPr txBox="1"/>
            <p:nvPr/>
          </p:nvSpPr>
          <p:spPr bwMode="auto">
            <a:xfrm>
              <a:off x="5172694" y="33743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7" name="TextBox 486"/>
            <p:cNvSpPr txBox="1"/>
            <p:nvPr/>
          </p:nvSpPr>
          <p:spPr bwMode="auto">
            <a:xfrm>
              <a:off x="5147294" y="33743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8" name="TextBox 487"/>
            <p:cNvSpPr txBox="1"/>
            <p:nvPr/>
          </p:nvSpPr>
          <p:spPr bwMode="auto">
            <a:xfrm>
              <a:off x="5471144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89" name="TextBox 488"/>
            <p:cNvSpPr txBox="1"/>
            <p:nvPr/>
          </p:nvSpPr>
          <p:spPr bwMode="auto">
            <a:xfrm>
              <a:off x="5512419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0" name="TextBox 489"/>
            <p:cNvSpPr txBox="1"/>
            <p:nvPr/>
          </p:nvSpPr>
          <p:spPr bwMode="auto">
            <a:xfrm>
              <a:off x="5233019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1" name="TextBox 490"/>
            <p:cNvSpPr txBox="1"/>
            <p:nvPr/>
          </p:nvSpPr>
          <p:spPr bwMode="auto">
            <a:xfrm>
              <a:off x="5271119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2" name="TextBox 491"/>
            <p:cNvSpPr txBox="1"/>
            <p:nvPr/>
          </p:nvSpPr>
          <p:spPr bwMode="auto">
            <a:xfrm>
              <a:off x="5204444" y="33743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3" name="TextBox 492"/>
            <p:cNvSpPr txBox="1"/>
            <p:nvPr/>
          </p:nvSpPr>
          <p:spPr bwMode="auto">
            <a:xfrm>
              <a:off x="5312394" y="3371194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4" name="TextBox 493"/>
            <p:cNvSpPr txBox="1"/>
            <p:nvPr/>
          </p:nvSpPr>
          <p:spPr bwMode="auto">
            <a:xfrm>
              <a:off x="5417169" y="33743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5" name="TextBox 494"/>
            <p:cNvSpPr txBox="1"/>
            <p:nvPr/>
          </p:nvSpPr>
          <p:spPr bwMode="auto">
            <a:xfrm>
              <a:off x="5356844" y="33743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  <p:sp>
          <p:nvSpPr>
            <p:cNvPr id="496" name="TextBox 495"/>
            <p:cNvSpPr txBox="1"/>
            <p:nvPr/>
          </p:nvSpPr>
          <p:spPr bwMode="auto">
            <a:xfrm>
              <a:off x="5433044" y="3374369"/>
              <a:ext cx="1778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1">
                  <a:solidFill>
                    <a:schemeClr val="accent1"/>
                  </a:solidFill>
                  <a:latin typeface="Calibri" panose="020F0502020204030204" pitchFamily="34" charset="0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ECHO: Safety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0" y="1609725"/>
          <a:ext cx="5376672" cy="3474800"/>
        </p:xfrm>
        <a:graphic>
          <a:graphicData uri="http://schemas.openxmlformats.org/drawingml/2006/table">
            <a:tbl>
              <a:tblPr/>
              <a:tblGrid>
                <a:gridCol w="2651760"/>
                <a:gridCol w="1362456"/>
                <a:gridCol w="1362456"/>
              </a:tblGrid>
              <a:tr h="548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AE,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548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Any TEAE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Grade ≥3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Grade 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296 (99.7)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264 (88.9)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(12.1)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294 (99.0)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262 (88.2)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 (10.1)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Serious AE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Grade ≥3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205 (69.0)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191 (64.3)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184 (62.0)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166 (55.9)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TEAE related to Acala/Pbo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 (68.0)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165 (55.6)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TEAE leading to Acala/Pbo d/c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127 (42.8)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92 (31.0)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Wang.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EHA 2024. Abstr </a:t>
            </a:r>
            <a:r>
              <a: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LB3439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Content Placeholder 4"/>
          <p:cNvGraphicFramePr/>
          <p:nvPr/>
        </p:nvGraphicFramePr>
        <p:xfrm>
          <a:off x="6384926" y="1610437"/>
          <a:ext cx="5376672" cy="3383392"/>
        </p:xfrm>
        <a:graphic>
          <a:graphicData uri="http://schemas.openxmlformats.org/drawingml/2006/table">
            <a:tbl>
              <a:tblPr/>
              <a:tblGrid>
                <a:gridCol w="2652748"/>
                <a:gridCol w="1361962"/>
                <a:gridCol w="1361962"/>
              </a:tblGrid>
              <a:tr h="548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Deaths,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299)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97 (32.4)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106 (35.5)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Due to PD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 (10.0)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43 (14.4)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≤30 days after last dose due to AE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 (9.0)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 (9.0)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&gt;30 days after last dose due to AE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 (6.4)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(4.7)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Other</a:t>
                      </a:r>
                      <a:r>
                        <a:rPr kumimoji="0" lang="en-US" sz="1800" b="0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†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(4.7)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(5.4)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Unknown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(2.3)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(2.0)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384926" y="5010188"/>
            <a:ext cx="5411788" cy="73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Font typeface="Arial" panose="020B0604020202020204" pitchFamily="34" charset="0"/>
              <a:buNone/>
            </a:pP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*Including crossover.</a:t>
            </a:r>
            <a:b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altLang="en-US" sz="1400" b="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†</a:t>
            </a:r>
            <a:r>
              <a:rPr lang="en-US" altLang="en-US" sz="1400" b="0" dirty="0">
                <a:solidFill>
                  <a:schemeClr val="bg1"/>
                </a:solidFill>
                <a:latin typeface="Calibri" panose="020F0502020204030204" pitchFamily="34" charset="0"/>
              </a:rPr>
              <a:t>Includes fatal AEs that occurred &gt;30 days after final study drug dose and that were not considered related to tx.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ECHO: AEs of Interest and COVID-19–Related Events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4294967295"/>
          </p:nvPr>
        </p:nvSpPr>
        <p:spPr>
          <a:xfrm>
            <a:off x="6486525" y="4073525"/>
            <a:ext cx="5705475" cy="2116138"/>
          </a:xfrm>
        </p:spPr>
        <p:txBody>
          <a:bodyPr/>
          <a:lstStyle/>
          <a:p>
            <a:r>
              <a:rPr lang="en-US" dirty="0"/>
              <a:t>Median treatment exposure</a:t>
            </a:r>
          </a:p>
          <a:p>
            <a:pPr lvl="1"/>
            <a:r>
              <a:rPr lang="en-US" dirty="0"/>
              <a:t>Acala + BR: 29 mo (range: 0.1-80.1)</a:t>
            </a:r>
          </a:p>
          <a:p>
            <a:pPr lvl="1"/>
            <a:r>
              <a:rPr lang="en-US" dirty="0"/>
              <a:t>Pbo + BR: 25 mo (range: 0.03-76.4)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200" b="0" spc="-10" dirty="0">
                <a:solidFill>
                  <a:srgbClr val="455560"/>
                </a:solidFill>
                <a:latin typeface="Calibri" panose="020F0502020204030204" pitchFamily="34" charset="0"/>
              </a:rPr>
              <a:t>Wang.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EHA 2024. Abstr </a:t>
            </a:r>
            <a:r>
              <a:rPr lang="en-US" altLang="en-US" sz="1200" b="0" dirty="0">
                <a:solidFill>
                  <a:srgbClr val="4555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LB3439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8" name="Content Placeholder 4"/>
          <p:cNvGraphicFramePr/>
          <p:nvPr/>
        </p:nvGraphicFramePr>
        <p:xfrm>
          <a:off x="727076" y="1604963"/>
          <a:ext cx="10735057" cy="2347072"/>
        </p:xfrm>
        <a:graphic>
          <a:graphicData uri="http://schemas.openxmlformats.org/drawingml/2006/table">
            <a:tbl>
              <a:tblPr/>
              <a:tblGrid>
                <a:gridCol w="3191781"/>
                <a:gridCol w="1885819"/>
                <a:gridCol w="1885819"/>
                <a:gridCol w="1885819"/>
                <a:gridCol w="1885819"/>
              </a:tblGrid>
              <a:tr h="16431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AE of Interest,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 (n = 297)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 (n = 297)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Y"/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ar-SY"/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 Grade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Grade ≥3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Any Grade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Grade ≥3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Atrial fibrillation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 (6.1)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 (3.7)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 (4.4)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 (1.7)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Hypertension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(12.1)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(5.4)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47 (15.8)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 (8.4)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Major bleeding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(2.4)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(2.0)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(5.4)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 (3.4)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Infections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232 (78.1)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122 (41.1)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211 (71.0)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101 (34.0)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Second primary malignancies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(excluding nonmelanoma skin)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 (9.8)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 (5.4)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 (10.8)</a:t>
                      </a:r>
                    </a:p>
                  </a:txBody>
                  <a:tcPr marL="121699" marR="121699" marT="45728" marB="4572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 (6.7)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Content Placeholder 4"/>
          <p:cNvGraphicFramePr/>
          <p:nvPr/>
        </p:nvGraphicFramePr>
        <p:xfrm>
          <a:off x="727076" y="4061537"/>
          <a:ext cx="5376672" cy="2116327"/>
        </p:xfrm>
        <a:graphic>
          <a:graphicData uri="http://schemas.openxmlformats.org/drawingml/2006/table">
            <a:tbl>
              <a:tblPr/>
              <a:tblGrid>
                <a:gridCol w="2309812"/>
                <a:gridCol w="1533430"/>
                <a:gridCol w="1533430"/>
              </a:tblGrid>
              <a:tr h="5488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COVID-19–Related AE, n (%)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Acala + BR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Pbo + BR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297)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471D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Grade ≥3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Grade 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121 (40.7)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 (20.2)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 (9.4)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 (29.6)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 (16.8)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 (6.7)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Serious AE</a:t>
                      </a:r>
                    </a:p>
                    <a:p>
                      <a:pPr marL="28448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§"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Grade ≥3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 (20.2)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 (19.5)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 (17.5)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 (16.2)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317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AE leading to Acala/Pbo d/c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 (10.4)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 (6.4)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ECHO: </a:t>
            </a:r>
            <a:r>
              <a:rPr lang="en-US" u="sng" dirty="0" smtClean="0">
                <a:solidFill>
                  <a:srgbClr val="002060"/>
                </a:solidFill>
              </a:rPr>
              <a:t> </a:t>
            </a:r>
            <a:r>
              <a:rPr lang="en-US" u="sng" dirty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512888"/>
            <a:ext cx="10877550" cy="4651375"/>
          </a:xfrm>
        </p:spPr>
        <p:txBody>
          <a:bodyPr/>
          <a:lstStyle/>
          <a:p>
            <a:r>
              <a:rPr lang="en-US" sz="2000" dirty="0"/>
              <a:t>PFS in previously untreated high‑risk MCL (defined as Ki‑67 ≥30%, </a:t>
            </a:r>
            <a:r>
              <a:rPr lang="en-US" sz="2000" dirty="0" err="1"/>
              <a:t>blastoid</a:t>
            </a:r>
            <a:r>
              <a:rPr lang="en-US" sz="2000" dirty="0"/>
              <a:t>/pleomorphic histology, and/or TP53 mutation)</a:t>
            </a:r>
          </a:p>
          <a:p>
            <a:r>
              <a:rPr lang="en-US" sz="2000" dirty="0"/>
              <a:t>Acalabrutinib + BR significantly prolonged PFS </a:t>
            </a:r>
            <a:r>
              <a:rPr lang="en-US" sz="2000" dirty="0" err="1"/>
              <a:t>vs</a:t>
            </a:r>
            <a:r>
              <a:rPr lang="en-US" sz="2000" dirty="0"/>
              <a:t> placebo + BR; </a:t>
            </a:r>
            <a:r>
              <a:rPr lang="en-US" sz="2000" b="1" u="sng" dirty="0" err="1"/>
              <a:t>mPFS</a:t>
            </a:r>
            <a:r>
              <a:rPr lang="en-US" sz="2000" b="1" u="sng" dirty="0"/>
              <a:t> 49.5 </a:t>
            </a:r>
            <a:r>
              <a:rPr lang="en-US" sz="2000" b="1" u="sng" dirty="0" err="1"/>
              <a:t>vs</a:t>
            </a:r>
            <a:r>
              <a:rPr lang="en-US" sz="2000" b="1" u="sng" dirty="0"/>
              <a:t> 33.2 </a:t>
            </a:r>
            <a:r>
              <a:rPr lang="en-US" sz="2000" b="1" u="sng" dirty="0" err="1" smtClean="0"/>
              <a:t>mo</a:t>
            </a:r>
            <a:endParaRPr lang="en-US" sz="2000" dirty="0"/>
          </a:p>
          <a:p>
            <a:pPr lvl="1"/>
            <a:r>
              <a:rPr lang="en-US" sz="1800" dirty="0"/>
              <a:t>Subgroup (Ki‑67 ≥30% and/or </a:t>
            </a:r>
            <a:r>
              <a:rPr lang="en-US" sz="1800" dirty="0" err="1"/>
              <a:t>blastoid</a:t>
            </a:r>
            <a:r>
              <a:rPr lang="en-US" sz="1800" dirty="0"/>
              <a:t>/pleomorphic histology): </a:t>
            </a:r>
            <a:r>
              <a:rPr lang="en-US" sz="1800" b="1" u="sng" dirty="0"/>
              <a:t>PFS was longer with ABR </a:t>
            </a:r>
            <a:r>
              <a:rPr lang="en-US" sz="1800" b="1" u="sng" dirty="0" err="1"/>
              <a:t>vs</a:t>
            </a:r>
            <a:r>
              <a:rPr lang="en-US" sz="1800" b="1" u="sng" dirty="0"/>
              <a:t> PBR</a:t>
            </a:r>
            <a:r>
              <a:rPr lang="en-US" sz="1800" dirty="0"/>
              <a:t> (HR: 0.64, 95% CI: 0.46-0.90; </a:t>
            </a:r>
            <a:r>
              <a:rPr lang="en-US" sz="1800" i="1" dirty="0"/>
              <a:t>P </a:t>
            </a:r>
            <a:r>
              <a:rPr lang="en-US" sz="1800" dirty="0"/>
              <a:t>= .0092)</a:t>
            </a:r>
          </a:p>
          <a:p>
            <a:pPr lvl="1"/>
            <a:r>
              <a:rPr lang="en-US" sz="1800" dirty="0" err="1"/>
              <a:t>Blastoid</a:t>
            </a:r>
            <a:r>
              <a:rPr lang="en-US" sz="1800" dirty="0"/>
              <a:t>/pleomorphic histology: </a:t>
            </a:r>
            <a:r>
              <a:rPr lang="en-US" sz="1800" b="1" u="sng" dirty="0" err="1"/>
              <a:t>mPFS</a:t>
            </a:r>
            <a:r>
              <a:rPr lang="en-US" sz="1800" b="1" u="sng" dirty="0"/>
              <a:t> 34.8 </a:t>
            </a:r>
            <a:r>
              <a:rPr lang="en-US" sz="1800" b="1" u="sng" dirty="0" err="1"/>
              <a:t>vs</a:t>
            </a:r>
            <a:r>
              <a:rPr lang="en-US" sz="1800" b="1" u="sng" dirty="0"/>
              <a:t> 11.1 </a:t>
            </a:r>
            <a:r>
              <a:rPr lang="en-US" sz="1800" b="1" u="sng" dirty="0" err="1"/>
              <a:t>mo</a:t>
            </a:r>
            <a:r>
              <a:rPr lang="en-US" sz="1800" b="1" u="sng" dirty="0"/>
              <a:t> </a:t>
            </a:r>
            <a:r>
              <a:rPr lang="en-US" sz="1800" dirty="0"/>
              <a:t>(HR: 0.59; 95% CI: 0.33-1.07; </a:t>
            </a:r>
            <a:r>
              <a:rPr lang="en-US" sz="1800" i="1" dirty="0"/>
              <a:t>P </a:t>
            </a:r>
            <a:r>
              <a:rPr lang="en-US" sz="1800" dirty="0"/>
              <a:t>= .0775)</a:t>
            </a:r>
          </a:p>
          <a:p>
            <a:r>
              <a:rPr lang="en-US" sz="2000" b="1" u="sng" dirty="0"/>
              <a:t>CR rate (high‑risk population): 67.9% with acalabrutinib + BR </a:t>
            </a:r>
            <a:r>
              <a:rPr lang="en-US" sz="2000" b="1" u="sng" dirty="0" err="1"/>
              <a:t>vs</a:t>
            </a:r>
            <a:r>
              <a:rPr lang="en-US" sz="2000" b="1" u="sng" dirty="0"/>
              <a:t> 47.5%</a:t>
            </a:r>
            <a:r>
              <a:rPr lang="en-US" sz="2000" dirty="0"/>
              <a:t> with placebo + BR; difference 20.4% (95% CI: 10.4-30.0; </a:t>
            </a:r>
            <a:r>
              <a:rPr lang="en-US" sz="2000" i="1" dirty="0"/>
              <a:t>P </a:t>
            </a:r>
            <a:r>
              <a:rPr lang="en-US" sz="2000" dirty="0"/>
              <a:t>&lt;.0001)</a:t>
            </a:r>
          </a:p>
          <a:p>
            <a:r>
              <a:rPr lang="en-US" sz="2000" b="1" u="sng" dirty="0"/>
              <a:t>OS (high‑risk population): trend favoring acalabrutinib + BR; median OS NE </a:t>
            </a:r>
            <a:r>
              <a:rPr lang="en-US" sz="2000" b="1" u="sng" dirty="0" err="1"/>
              <a:t>vs</a:t>
            </a:r>
            <a:r>
              <a:rPr lang="en-US" sz="2000" b="1" u="sng" dirty="0"/>
              <a:t> 68.0 </a:t>
            </a:r>
            <a:r>
              <a:rPr lang="en-US" sz="2000" b="1" u="sng" dirty="0" err="1"/>
              <a:t>mo</a:t>
            </a:r>
            <a:r>
              <a:rPr lang="en-US" sz="2000" b="1" u="sng" dirty="0"/>
              <a:t> </a:t>
            </a:r>
            <a:r>
              <a:rPr lang="en-US" sz="2000" dirty="0"/>
              <a:t>(HR: 0.87; 95% CI: 0.64-1.19; </a:t>
            </a:r>
            <a:r>
              <a:rPr lang="en-US" sz="2000" i="1" dirty="0"/>
              <a:t>P </a:t>
            </a:r>
            <a:r>
              <a:rPr lang="en-US" sz="2000" dirty="0"/>
              <a:t>= .3913)</a:t>
            </a:r>
          </a:p>
          <a:p>
            <a:r>
              <a:rPr lang="en-US" sz="2000" dirty="0"/>
              <a:t>Consistent improvement in efficacy with acalabrutinib + BR </a:t>
            </a:r>
            <a:r>
              <a:rPr lang="en-US" sz="2000" dirty="0" err="1"/>
              <a:t>vs</a:t>
            </a:r>
            <a:r>
              <a:rPr lang="en-US" sz="2000" dirty="0"/>
              <a:t> placebo + BR shown across the total and high‑risk patient populations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242054"/>
            <a:ext cx="7853362" cy="40011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000" i="0" u="none" strike="noStrike" kern="1200" cap="none" spc="-10" normalizeH="0" baseline="0" noProof="0" dirty="0" err="1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Dreyling</a:t>
            </a:r>
            <a:r>
              <a:rPr kumimoji="0" lang="en-US" altLang="en-US" sz="2000" i="0" u="none" strike="noStrike" kern="1200" cap="none" spc="-1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. EHA 2025. </a:t>
            </a:r>
            <a:r>
              <a:rPr kumimoji="0" lang="en-US" altLang="en-US" sz="2000" i="0" u="none" strike="noStrike" kern="1200" cap="none" spc="-10" normalizeH="0" baseline="0" noProof="0" dirty="0" err="1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Abstr</a:t>
            </a:r>
            <a:r>
              <a:rPr kumimoji="0" lang="en-US" altLang="en-US" sz="2000" i="0" u="none" strike="noStrike" kern="1200" cap="none" spc="-1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Arial" panose="020B0604020202020204"/>
              </a:rPr>
              <a:t> S233. </a:t>
            </a:r>
            <a:r>
              <a:rPr kumimoji="0" lang="en-US" sz="2000" i="0" u="none" strike="noStrike" kern="1200" cap="none" spc="-10" normalizeH="0" baseline="0" noProof="0" dirty="0" err="1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Dreyling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ICML 2025. </a:t>
            </a:r>
            <a:r>
              <a:rPr kumimoji="0" lang="en-US" sz="2000" i="0" u="none" strike="noStrike" kern="1200" cap="none" spc="-10" normalizeH="0" baseline="0" noProof="0" dirty="0" err="1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Abstr</a:t>
            </a:r>
            <a:r>
              <a:rPr kumimoji="0" lang="en-US" sz="2000" i="0" u="none" strike="noStrike" kern="1200" cap="none" spc="-1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 046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630553"/>
          </a:xfrm>
        </p:spPr>
        <p:txBody>
          <a:bodyPr/>
          <a:lstStyle/>
          <a:p>
            <a:r>
              <a:rPr lang="en-US" sz="4800" dirty="0" smtClean="0">
                <a:solidFill>
                  <a:srgbClr val="002060"/>
                </a:solidFill>
              </a:rPr>
              <a:t>BTK In Mantle Cell lymphoma 2025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1371" y="1132764"/>
            <a:ext cx="11800629" cy="55546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b="1" u="sng" dirty="0"/>
              <a:t>BTK inhibitors </a:t>
            </a:r>
            <a:r>
              <a:rPr lang="en-US" sz="3200" dirty="0" smtClean="0"/>
              <a:t>FDA </a:t>
            </a:r>
            <a:r>
              <a:rPr lang="en-US" sz="3200" dirty="0"/>
              <a:t>approved </a:t>
            </a:r>
            <a:r>
              <a:rPr lang="en-US" sz="3200" dirty="0" smtClean="0"/>
              <a:t>for </a:t>
            </a:r>
            <a:r>
              <a:rPr lang="en-US" sz="3200" dirty="0"/>
              <a:t>patients </a:t>
            </a:r>
            <a:r>
              <a:rPr lang="en-US" sz="3200" dirty="0" smtClean="0"/>
              <a:t>with </a:t>
            </a:r>
            <a:r>
              <a:rPr lang="en-US" sz="3200" b="1" u="sng" dirty="0" smtClean="0"/>
              <a:t>R/R  </a:t>
            </a:r>
            <a:r>
              <a:rPr lang="en-US" sz="3200" b="1" u="sng" dirty="0"/>
              <a:t>mantle-cell </a:t>
            </a:r>
            <a:r>
              <a:rPr lang="en-US" sz="3200" b="1" u="sng" dirty="0" smtClean="0"/>
              <a:t>lymphoma more </a:t>
            </a:r>
            <a:r>
              <a:rPr lang="en-US" sz="3200" b="1" u="sng" dirty="0"/>
              <a:t>t</a:t>
            </a:r>
            <a:r>
              <a:rPr lang="en-US" sz="3200" b="1" u="sng" dirty="0" smtClean="0"/>
              <a:t>han one prior therapy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3200" dirty="0" smtClean="0"/>
              <a:t>On </a:t>
            </a:r>
            <a:r>
              <a:rPr lang="en-US" sz="3200" dirty="0"/>
              <a:t>January 27, </a:t>
            </a:r>
            <a:r>
              <a:rPr lang="en-US" sz="3200" b="1" u="sng" dirty="0"/>
              <a:t>2023</a:t>
            </a:r>
            <a:r>
              <a:rPr lang="en-US" sz="3200" dirty="0"/>
              <a:t>, FDA granted accelerated approval to </a:t>
            </a:r>
            <a:r>
              <a:rPr lang="en-US" sz="3200" b="1" u="sng" dirty="0" err="1"/>
              <a:t>pirtobrutinib</a:t>
            </a:r>
            <a:r>
              <a:rPr lang="en-US" sz="3200" b="1" u="sng" dirty="0"/>
              <a:t> for R/R MCL after ≥2 lines </a:t>
            </a:r>
            <a:r>
              <a:rPr lang="en-US" sz="3200" dirty="0"/>
              <a:t>of systemic therapy, including a BTK inhibitor </a:t>
            </a:r>
            <a:endParaRPr lang="en-US" sz="3200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200" b="1" u="sng" kern="1200" dirty="0">
                <a:ea typeface="MS PGothic" panose="020B0600070205080204" pitchFamily="34" charset="-128"/>
                <a:cs typeface="Arial" panose="020B0604020202020204" pitchFamily="34" charset="0"/>
              </a:rPr>
              <a:t>TRIANGLE </a:t>
            </a:r>
            <a:r>
              <a:rPr lang="en-US" altLang="en-US" sz="3200" b="1" u="sng" kern="1200" dirty="0" smtClean="0">
                <a:ea typeface="MS PGothic" panose="020B0600070205080204" pitchFamily="34" charset="-128"/>
                <a:cs typeface="Arial" panose="020B0604020202020204" pitchFamily="34" charset="0"/>
              </a:rPr>
              <a:t>regimen :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ibrutinib</a:t>
            </a:r>
            <a:r>
              <a:rPr lang="en-US" sz="3200" b="1" dirty="0">
                <a:solidFill>
                  <a:srgbClr val="FF0000"/>
                </a:solidFill>
              </a:rPr>
              <a:t> and no ASCT) appears to be the winner </a:t>
            </a:r>
            <a:r>
              <a:rPr lang="en-US" sz="3200" b="1" dirty="0" smtClean="0">
                <a:solidFill>
                  <a:srgbClr val="FF0000"/>
                </a:solidFill>
              </a:rPr>
              <a:t>in </a:t>
            </a:r>
            <a:r>
              <a:rPr lang="en-GB" altLang="en-US" sz="3200" dirty="0">
                <a:solidFill>
                  <a:srgbClr val="000000"/>
                </a:solidFill>
              </a:rPr>
              <a:t>Patients with previously untreated stage II-IV MCL; </a:t>
            </a:r>
            <a:r>
              <a:rPr lang="en-GB" altLang="en-US" sz="3200" b="1" u="sng" dirty="0">
                <a:solidFill>
                  <a:srgbClr val="000000"/>
                </a:solidFill>
              </a:rPr>
              <a:t>aged ≤65 </a:t>
            </a:r>
            <a:r>
              <a:rPr lang="en-GB" altLang="en-US" sz="3200" b="1" u="sng" dirty="0" err="1">
                <a:solidFill>
                  <a:srgbClr val="000000"/>
                </a:solidFill>
              </a:rPr>
              <a:t>yr</a:t>
            </a:r>
            <a:r>
              <a:rPr lang="en-GB" altLang="en-US" sz="3200" b="1" u="sng" dirty="0">
                <a:solidFill>
                  <a:srgbClr val="000000"/>
                </a:solidFill>
              </a:rPr>
              <a:t>; suitable for high-dose </a:t>
            </a:r>
            <a:r>
              <a:rPr lang="en-GB" altLang="en-US" sz="3200" b="1" u="sng" dirty="0" err="1">
                <a:solidFill>
                  <a:srgbClr val="000000"/>
                </a:solidFill>
              </a:rPr>
              <a:t>cytarabine</a:t>
            </a:r>
            <a:r>
              <a:rPr lang="en-GB" altLang="en-US" sz="3200" b="1" u="sng" dirty="0">
                <a:solidFill>
                  <a:srgbClr val="000000"/>
                </a:solidFill>
              </a:rPr>
              <a:t> and </a:t>
            </a:r>
            <a:r>
              <a:rPr lang="en-GB" altLang="en-US" sz="3200" b="1" u="sng" dirty="0" smtClean="0">
                <a:solidFill>
                  <a:srgbClr val="000000"/>
                </a:solidFill>
              </a:rPr>
              <a:t>ASCT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u="sng" dirty="0" smtClean="0"/>
              <a:t>ECHO trial </a:t>
            </a:r>
            <a:r>
              <a:rPr lang="en-US" sz="3200" dirty="0" smtClean="0"/>
              <a:t>:</a:t>
            </a:r>
            <a:r>
              <a:rPr lang="en-US" sz="3200" dirty="0"/>
              <a:t>efficacy with acalabrutinib + BR </a:t>
            </a:r>
            <a:r>
              <a:rPr lang="en-US" sz="3200" dirty="0" err="1"/>
              <a:t>vs</a:t>
            </a:r>
            <a:r>
              <a:rPr lang="en-US" sz="3200" dirty="0"/>
              <a:t> placebo + BR </a:t>
            </a:r>
            <a:r>
              <a:rPr lang="en-US" sz="3200" dirty="0" smtClean="0"/>
              <a:t>in  </a:t>
            </a:r>
            <a:r>
              <a:rPr lang="en-US" sz="3200" dirty="0"/>
              <a:t>high‑risk </a:t>
            </a:r>
            <a:r>
              <a:rPr lang="en-US" altLang="en-US" sz="3200" dirty="0" smtClean="0"/>
              <a:t>Older </a:t>
            </a:r>
            <a:r>
              <a:rPr lang="en-US" altLang="en-US" sz="3200" dirty="0"/>
              <a:t>Patients With Previously Untreated MCL</a:t>
            </a: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endParaRPr lang="en-GB" altLang="en-US" sz="3600" dirty="0" smtClean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3600" b="1" u="sng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b="1" u="sng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759" y="224479"/>
            <a:ext cx="10872444" cy="110331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you……..</a:t>
            </a:r>
            <a:endParaRPr lang="en-US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MCL: Prognostic Factors for Overall Survival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05856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Hoster. Blood. 2008;111:558.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2" name="Group 3"/>
          <p:cNvGraphicFramePr/>
          <p:nvPr/>
        </p:nvGraphicFramePr>
        <p:xfrm>
          <a:off x="522288" y="1610437"/>
          <a:ext cx="5878512" cy="1676480"/>
        </p:xfrm>
        <a:graphic>
          <a:graphicData uri="http://schemas.openxmlformats.org/drawingml/2006/table">
            <a:tbl>
              <a:tblPr/>
              <a:tblGrid>
                <a:gridCol w="773112"/>
                <a:gridCol w="990600"/>
                <a:gridCol w="1066800"/>
                <a:gridCol w="1600200"/>
                <a:gridCol w="14478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Points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Age, Yr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ECOG PS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LDH/ULN, IU/L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WBC x 10</a:t>
                      </a:r>
                      <a:r>
                        <a:rPr kumimoji="0" 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/L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&lt;50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0-1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&lt;0.67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&lt;6.7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50-59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0.67-0.99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6.7-9.99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60-69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2-4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1.00-1.49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10.0-14.99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≥70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≥1.50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≥15.0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3"/>
          <p:cNvGraphicFramePr/>
          <p:nvPr/>
        </p:nvGraphicFramePr>
        <p:xfrm>
          <a:off x="522288" y="3562351"/>
          <a:ext cx="5878512" cy="1341184"/>
        </p:xfrm>
        <a:graphic>
          <a:graphicData uri="http://schemas.openxmlformats.org/drawingml/2006/table">
            <a:tbl>
              <a:tblPr/>
              <a:tblGrid>
                <a:gridCol w="1605628"/>
                <a:gridCol w="2057314"/>
                <a:gridCol w="221557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 Points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Risk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Patients,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0-3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4-5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6-11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7620000" y="1471383"/>
            <a:ext cx="3653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OS According to MIPI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471317" y="3885516"/>
            <a:ext cx="221708" cy="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471317" y="4117975"/>
            <a:ext cx="221708" cy="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471317" y="4295775"/>
            <a:ext cx="221708" cy="0"/>
          </a:xfrm>
          <a:prstGeom prst="lin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 bwMode="auto">
          <a:xfrm>
            <a:off x="7696200" y="3773269"/>
            <a:ext cx="1197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Low risk: NR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 risk: 51 mo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High risk: 29 mo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7144060" y="4661939"/>
            <a:ext cx="276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7648697" y="4661938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/>
          <p:cNvSpPr txBox="1"/>
          <p:nvPr/>
        </p:nvSpPr>
        <p:spPr bwMode="auto">
          <a:xfrm>
            <a:off x="8193608" y="4661938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2" name="TextBox 21"/>
          <p:cNvSpPr txBox="1"/>
          <p:nvPr/>
        </p:nvSpPr>
        <p:spPr bwMode="auto">
          <a:xfrm>
            <a:off x="8755566" y="4662542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9300477" y="4662542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9845388" y="4655601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10390299" y="4655601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10952257" y="4656205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11497168" y="4656205"/>
            <a:ext cx="3674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6839993" y="4517439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0.0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6846717" y="3968383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6849892" y="3428343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6842508" y="2894564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6845683" y="2354524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6845069" y="1806496"/>
            <a:ext cx="4122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1.0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7220474" y="1961096"/>
            <a:ext cx="60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229683" y="2507126"/>
            <a:ext cx="60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227197" y="3034072"/>
            <a:ext cx="60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7220473" y="3596611"/>
            <a:ext cx="60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7229682" y="4142641"/>
            <a:ext cx="60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227196" y="4669587"/>
            <a:ext cx="60325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7284178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7830278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8385903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8928828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V="1">
            <a:off x="9474928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10030553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10595703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V="1">
            <a:off x="11141803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11697428" y="4669585"/>
            <a:ext cx="0" cy="5329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 bwMode="auto">
          <a:xfrm>
            <a:off x="6324600" y="5105400"/>
            <a:ext cx="1317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Patients at Risk, 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Low risk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Int risk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High risk</a:t>
            </a:r>
          </a:p>
        </p:txBody>
      </p:sp>
      <p:sp>
        <p:nvSpPr>
          <p:cNvPr id="62" name="TextBox 61"/>
          <p:cNvSpPr txBox="1"/>
          <p:nvPr/>
        </p:nvSpPr>
        <p:spPr bwMode="auto">
          <a:xfrm>
            <a:off x="7070451" y="5305213"/>
            <a:ext cx="420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180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145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63" name="TextBox 62"/>
          <p:cNvSpPr txBox="1"/>
          <p:nvPr/>
        </p:nvSpPr>
        <p:spPr bwMode="auto">
          <a:xfrm>
            <a:off x="7620124" y="5307731"/>
            <a:ext cx="420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116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64" name="TextBox 63"/>
          <p:cNvSpPr txBox="1"/>
          <p:nvPr/>
        </p:nvSpPr>
        <p:spPr bwMode="auto">
          <a:xfrm>
            <a:off x="8175749" y="5305213"/>
            <a:ext cx="420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131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83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65" name="TextBox 64"/>
          <p:cNvSpPr txBox="1"/>
          <p:nvPr/>
        </p:nvSpPr>
        <p:spPr bwMode="auto">
          <a:xfrm>
            <a:off x="8768390" y="5308410"/>
            <a:ext cx="341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99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6" name="TextBox 65"/>
          <p:cNvSpPr txBox="1"/>
          <p:nvPr/>
        </p:nvSpPr>
        <p:spPr bwMode="auto">
          <a:xfrm>
            <a:off x="9313301" y="5307731"/>
            <a:ext cx="341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69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37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/>
          <p:cNvSpPr txBox="1"/>
          <p:nvPr/>
        </p:nvSpPr>
        <p:spPr bwMode="auto">
          <a:xfrm>
            <a:off x="9858212" y="5307731"/>
            <a:ext cx="341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8" name="TextBox 67"/>
          <p:cNvSpPr txBox="1"/>
          <p:nvPr/>
        </p:nvSpPr>
        <p:spPr bwMode="auto">
          <a:xfrm>
            <a:off x="10424823" y="5307697"/>
            <a:ext cx="3417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9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TextBox 68"/>
          <p:cNvSpPr txBox="1"/>
          <p:nvPr/>
        </p:nvSpPr>
        <p:spPr bwMode="auto">
          <a:xfrm>
            <a:off x="11014419" y="5311523"/>
            <a:ext cx="263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4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/>
          <p:cNvSpPr txBox="1"/>
          <p:nvPr/>
        </p:nvSpPr>
        <p:spPr bwMode="auto">
          <a:xfrm>
            <a:off x="9260066" y="4916585"/>
            <a:ext cx="437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71" name="Freeform 70"/>
          <p:cNvSpPr/>
          <p:nvPr/>
        </p:nvSpPr>
        <p:spPr bwMode="auto">
          <a:xfrm>
            <a:off x="7296150" y="1949450"/>
            <a:ext cx="4203700" cy="1190625"/>
          </a:xfrm>
          <a:custGeom>
            <a:avLst/>
            <a:gdLst>
              <a:gd name="connsiteX0" fmla="*/ 4203700 w 4203700"/>
              <a:gd name="connsiteY0" fmla="*/ 1190625 h 1190625"/>
              <a:gd name="connsiteX1" fmla="*/ 3048000 w 4203700"/>
              <a:gd name="connsiteY1" fmla="*/ 1190625 h 1190625"/>
              <a:gd name="connsiteX2" fmla="*/ 3048000 w 4203700"/>
              <a:gd name="connsiteY2" fmla="*/ 1127125 h 1190625"/>
              <a:gd name="connsiteX3" fmla="*/ 2768600 w 4203700"/>
              <a:gd name="connsiteY3" fmla="*/ 1127125 h 1190625"/>
              <a:gd name="connsiteX4" fmla="*/ 2768600 w 4203700"/>
              <a:gd name="connsiteY4" fmla="*/ 1085850 h 1190625"/>
              <a:gd name="connsiteX5" fmla="*/ 2720975 w 4203700"/>
              <a:gd name="connsiteY5" fmla="*/ 1085850 h 1190625"/>
              <a:gd name="connsiteX6" fmla="*/ 2720975 w 4203700"/>
              <a:gd name="connsiteY6" fmla="*/ 1031875 h 1190625"/>
              <a:gd name="connsiteX7" fmla="*/ 2682875 w 4203700"/>
              <a:gd name="connsiteY7" fmla="*/ 1031875 h 1190625"/>
              <a:gd name="connsiteX8" fmla="*/ 2682875 w 4203700"/>
              <a:gd name="connsiteY8" fmla="*/ 952500 h 1190625"/>
              <a:gd name="connsiteX9" fmla="*/ 2632075 w 4203700"/>
              <a:gd name="connsiteY9" fmla="*/ 952500 h 1190625"/>
              <a:gd name="connsiteX10" fmla="*/ 2632075 w 4203700"/>
              <a:gd name="connsiteY10" fmla="*/ 911225 h 1190625"/>
              <a:gd name="connsiteX11" fmla="*/ 2600325 w 4203700"/>
              <a:gd name="connsiteY11" fmla="*/ 911225 h 1190625"/>
              <a:gd name="connsiteX12" fmla="*/ 2600325 w 4203700"/>
              <a:gd name="connsiteY12" fmla="*/ 879475 h 1190625"/>
              <a:gd name="connsiteX13" fmla="*/ 2555875 w 4203700"/>
              <a:gd name="connsiteY13" fmla="*/ 879475 h 1190625"/>
              <a:gd name="connsiteX14" fmla="*/ 2555875 w 4203700"/>
              <a:gd name="connsiteY14" fmla="*/ 841375 h 1190625"/>
              <a:gd name="connsiteX15" fmla="*/ 2454275 w 4203700"/>
              <a:gd name="connsiteY15" fmla="*/ 841375 h 1190625"/>
              <a:gd name="connsiteX16" fmla="*/ 2454275 w 4203700"/>
              <a:gd name="connsiteY16" fmla="*/ 800100 h 1190625"/>
              <a:gd name="connsiteX17" fmla="*/ 2422525 w 4203700"/>
              <a:gd name="connsiteY17" fmla="*/ 800100 h 1190625"/>
              <a:gd name="connsiteX18" fmla="*/ 2422525 w 4203700"/>
              <a:gd name="connsiteY18" fmla="*/ 765175 h 1190625"/>
              <a:gd name="connsiteX19" fmla="*/ 2371725 w 4203700"/>
              <a:gd name="connsiteY19" fmla="*/ 765175 h 1190625"/>
              <a:gd name="connsiteX20" fmla="*/ 2371725 w 4203700"/>
              <a:gd name="connsiteY20" fmla="*/ 765175 h 1190625"/>
              <a:gd name="connsiteX21" fmla="*/ 2371725 w 4203700"/>
              <a:gd name="connsiteY21" fmla="*/ 733425 h 1190625"/>
              <a:gd name="connsiteX22" fmla="*/ 2320925 w 4203700"/>
              <a:gd name="connsiteY22" fmla="*/ 733425 h 1190625"/>
              <a:gd name="connsiteX23" fmla="*/ 2320925 w 4203700"/>
              <a:gd name="connsiteY23" fmla="*/ 695325 h 1190625"/>
              <a:gd name="connsiteX24" fmla="*/ 2244725 w 4203700"/>
              <a:gd name="connsiteY24" fmla="*/ 695325 h 1190625"/>
              <a:gd name="connsiteX25" fmla="*/ 2244725 w 4203700"/>
              <a:gd name="connsiteY25" fmla="*/ 635000 h 1190625"/>
              <a:gd name="connsiteX26" fmla="*/ 2216150 w 4203700"/>
              <a:gd name="connsiteY26" fmla="*/ 635000 h 1190625"/>
              <a:gd name="connsiteX27" fmla="*/ 2216150 w 4203700"/>
              <a:gd name="connsiteY27" fmla="*/ 590550 h 1190625"/>
              <a:gd name="connsiteX28" fmla="*/ 2044700 w 4203700"/>
              <a:gd name="connsiteY28" fmla="*/ 590550 h 1190625"/>
              <a:gd name="connsiteX29" fmla="*/ 2044700 w 4203700"/>
              <a:gd name="connsiteY29" fmla="*/ 523875 h 1190625"/>
              <a:gd name="connsiteX30" fmla="*/ 1793875 w 4203700"/>
              <a:gd name="connsiteY30" fmla="*/ 523875 h 1190625"/>
              <a:gd name="connsiteX31" fmla="*/ 1793875 w 4203700"/>
              <a:gd name="connsiteY31" fmla="*/ 479425 h 1190625"/>
              <a:gd name="connsiteX32" fmla="*/ 1762125 w 4203700"/>
              <a:gd name="connsiteY32" fmla="*/ 479425 h 1190625"/>
              <a:gd name="connsiteX33" fmla="*/ 1762125 w 4203700"/>
              <a:gd name="connsiteY33" fmla="*/ 438150 h 1190625"/>
              <a:gd name="connsiteX34" fmla="*/ 1593850 w 4203700"/>
              <a:gd name="connsiteY34" fmla="*/ 438150 h 1190625"/>
              <a:gd name="connsiteX35" fmla="*/ 1593850 w 4203700"/>
              <a:gd name="connsiteY35" fmla="*/ 438150 h 1190625"/>
              <a:gd name="connsiteX36" fmla="*/ 1543050 w 4203700"/>
              <a:gd name="connsiteY36" fmla="*/ 438150 h 1190625"/>
              <a:gd name="connsiteX37" fmla="*/ 1543050 w 4203700"/>
              <a:gd name="connsiteY37" fmla="*/ 374650 h 1190625"/>
              <a:gd name="connsiteX38" fmla="*/ 1470025 w 4203700"/>
              <a:gd name="connsiteY38" fmla="*/ 374650 h 1190625"/>
              <a:gd name="connsiteX39" fmla="*/ 1470025 w 4203700"/>
              <a:gd name="connsiteY39" fmla="*/ 349250 h 1190625"/>
              <a:gd name="connsiteX40" fmla="*/ 1311275 w 4203700"/>
              <a:gd name="connsiteY40" fmla="*/ 349250 h 1190625"/>
              <a:gd name="connsiteX41" fmla="*/ 1311275 w 4203700"/>
              <a:gd name="connsiteY41" fmla="*/ 317500 h 1190625"/>
              <a:gd name="connsiteX42" fmla="*/ 1155700 w 4203700"/>
              <a:gd name="connsiteY42" fmla="*/ 317500 h 1190625"/>
              <a:gd name="connsiteX43" fmla="*/ 1155700 w 4203700"/>
              <a:gd name="connsiteY43" fmla="*/ 317500 h 1190625"/>
              <a:gd name="connsiteX44" fmla="*/ 1155700 w 4203700"/>
              <a:gd name="connsiteY44" fmla="*/ 317500 h 1190625"/>
              <a:gd name="connsiteX45" fmla="*/ 1155700 w 4203700"/>
              <a:gd name="connsiteY45" fmla="*/ 317500 h 1190625"/>
              <a:gd name="connsiteX46" fmla="*/ 1155700 w 4203700"/>
              <a:gd name="connsiteY46" fmla="*/ 282575 h 1190625"/>
              <a:gd name="connsiteX47" fmla="*/ 1031875 w 4203700"/>
              <a:gd name="connsiteY47" fmla="*/ 282575 h 1190625"/>
              <a:gd name="connsiteX48" fmla="*/ 1031875 w 4203700"/>
              <a:gd name="connsiteY48" fmla="*/ 238125 h 1190625"/>
              <a:gd name="connsiteX49" fmla="*/ 981075 w 4203700"/>
              <a:gd name="connsiteY49" fmla="*/ 238125 h 1190625"/>
              <a:gd name="connsiteX50" fmla="*/ 981075 w 4203700"/>
              <a:gd name="connsiteY50" fmla="*/ 238125 h 1190625"/>
              <a:gd name="connsiteX51" fmla="*/ 828675 w 4203700"/>
              <a:gd name="connsiteY51" fmla="*/ 238125 h 1190625"/>
              <a:gd name="connsiteX52" fmla="*/ 828675 w 4203700"/>
              <a:gd name="connsiteY52" fmla="*/ 184150 h 1190625"/>
              <a:gd name="connsiteX53" fmla="*/ 676275 w 4203700"/>
              <a:gd name="connsiteY53" fmla="*/ 184150 h 1190625"/>
              <a:gd name="connsiteX54" fmla="*/ 676275 w 4203700"/>
              <a:gd name="connsiteY54" fmla="*/ 146050 h 1190625"/>
              <a:gd name="connsiteX55" fmla="*/ 530225 w 4203700"/>
              <a:gd name="connsiteY55" fmla="*/ 146050 h 1190625"/>
              <a:gd name="connsiteX56" fmla="*/ 530225 w 4203700"/>
              <a:gd name="connsiteY56" fmla="*/ 146050 h 1190625"/>
              <a:gd name="connsiteX57" fmla="*/ 482600 w 4203700"/>
              <a:gd name="connsiteY57" fmla="*/ 146050 h 1190625"/>
              <a:gd name="connsiteX58" fmla="*/ 482600 w 4203700"/>
              <a:gd name="connsiteY58" fmla="*/ 85725 h 1190625"/>
              <a:gd name="connsiteX59" fmla="*/ 374650 w 4203700"/>
              <a:gd name="connsiteY59" fmla="*/ 85725 h 1190625"/>
              <a:gd name="connsiteX60" fmla="*/ 374650 w 4203700"/>
              <a:gd name="connsiteY60" fmla="*/ 66675 h 1190625"/>
              <a:gd name="connsiteX61" fmla="*/ 323850 w 4203700"/>
              <a:gd name="connsiteY61" fmla="*/ 66675 h 1190625"/>
              <a:gd name="connsiteX62" fmla="*/ 323850 w 4203700"/>
              <a:gd name="connsiteY62" fmla="*/ 31750 h 1190625"/>
              <a:gd name="connsiteX63" fmla="*/ 196850 w 4203700"/>
              <a:gd name="connsiteY63" fmla="*/ 31750 h 1190625"/>
              <a:gd name="connsiteX64" fmla="*/ 196850 w 4203700"/>
              <a:gd name="connsiteY64" fmla="*/ 0 h 1190625"/>
              <a:gd name="connsiteX65" fmla="*/ 0 w 4203700"/>
              <a:gd name="connsiteY65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03700" h="1190625">
                <a:moveTo>
                  <a:pt x="4203700" y="1190625"/>
                </a:moveTo>
                <a:lnTo>
                  <a:pt x="3048000" y="1190625"/>
                </a:lnTo>
                <a:lnTo>
                  <a:pt x="3048000" y="1127125"/>
                </a:lnTo>
                <a:lnTo>
                  <a:pt x="2768600" y="1127125"/>
                </a:lnTo>
                <a:lnTo>
                  <a:pt x="2768600" y="1085850"/>
                </a:lnTo>
                <a:lnTo>
                  <a:pt x="2720975" y="1085850"/>
                </a:lnTo>
                <a:lnTo>
                  <a:pt x="2720975" y="1031875"/>
                </a:lnTo>
                <a:lnTo>
                  <a:pt x="2682875" y="1031875"/>
                </a:lnTo>
                <a:lnTo>
                  <a:pt x="2682875" y="952500"/>
                </a:lnTo>
                <a:lnTo>
                  <a:pt x="2632075" y="952500"/>
                </a:lnTo>
                <a:lnTo>
                  <a:pt x="2632075" y="911225"/>
                </a:lnTo>
                <a:lnTo>
                  <a:pt x="2600325" y="911225"/>
                </a:lnTo>
                <a:lnTo>
                  <a:pt x="2600325" y="879475"/>
                </a:lnTo>
                <a:lnTo>
                  <a:pt x="2555875" y="879475"/>
                </a:lnTo>
                <a:lnTo>
                  <a:pt x="2555875" y="841375"/>
                </a:lnTo>
                <a:lnTo>
                  <a:pt x="2454275" y="841375"/>
                </a:lnTo>
                <a:lnTo>
                  <a:pt x="2454275" y="800100"/>
                </a:lnTo>
                <a:lnTo>
                  <a:pt x="2422525" y="800100"/>
                </a:lnTo>
                <a:lnTo>
                  <a:pt x="2422525" y="765175"/>
                </a:lnTo>
                <a:lnTo>
                  <a:pt x="2371725" y="765175"/>
                </a:lnTo>
                <a:lnTo>
                  <a:pt x="2371725" y="765175"/>
                </a:lnTo>
                <a:lnTo>
                  <a:pt x="2371725" y="733425"/>
                </a:lnTo>
                <a:lnTo>
                  <a:pt x="2320925" y="733425"/>
                </a:lnTo>
                <a:lnTo>
                  <a:pt x="2320925" y="695325"/>
                </a:lnTo>
                <a:lnTo>
                  <a:pt x="2244725" y="695325"/>
                </a:lnTo>
                <a:lnTo>
                  <a:pt x="2244725" y="635000"/>
                </a:lnTo>
                <a:lnTo>
                  <a:pt x="2216150" y="635000"/>
                </a:lnTo>
                <a:lnTo>
                  <a:pt x="2216150" y="590550"/>
                </a:lnTo>
                <a:lnTo>
                  <a:pt x="2044700" y="590550"/>
                </a:lnTo>
                <a:lnTo>
                  <a:pt x="2044700" y="523875"/>
                </a:lnTo>
                <a:lnTo>
                  <a:pt x="1793875" y="523875"/>
                </a:lnTo>
                <a:lnTo>
                  <a:pt x="1793875" y="479425"/>
                </a:lnTo>
                <a:lnTo>
                  <a:pt x="1762125" y="479425"/>
                </a:lnTo>
                <a:lnTo>
                  <a:pt x="1762125" y="438150"/>
                </a:lnTo>
                <a:lnTo>
                  <a:pt x="1593850" y="438150"/>
                </a:lnTo>
                <a:lnTo>
                  <a:pt x="1593850" y="438150"/>
                </a:lnTo>
                <a:lnTo>
                  <a:pt x="1543050" y="438150"/>
                </a:lnTo>
                <a:lnTo>
                  <a:pt x="1543050" y="374650"/>
                </a:lnTo>
                <a:lnTo>
                  <a:pt x="1470025" y="374650"/>
                </a:lnTo>
                <a:lnTo>
                  <a:pt x="1470025" y="349250"/>
                </a:lnTo>
                <a:lnTo>
                  <a:pt x="1311275" y="349250"/>
                </a:lnTo>
                <a:lnTo>
                  <a:pt x="1311275" y="317500"/>
                </a:lnTo>
                <a:lnTo>
                  <a:pt x="1155700" y="317500"/>
                </a:lnTo>
                <a:lnTo>
                  <a:pt x="1155700" y="317500"/>
                </a:lnTo>
                <a:lnTo>
                  <a:pt x="1155700" y="317500"/>
                </a:lnTo>
                <a:lnTo>
                  <a:pt x="1155700" y="317500"/>
                </a:lnTo>
                <a:lnTo>
                  <a:pt x="1155700" y="282575"/>
                </a:lnTo>
                <a:lnTo>
                  <a:pt x="1031875" y="282575"/>
                </a:lnTo>
                <a:lnTo>
                  <a:pt x="1031875" y="238125"/>
                </a:lnTo>
                <a:lnTo>
                  <a:pt x="981075" y="238125"/>
                </a:lnTo>
                <a:lnTo>
                  <a:pt x="981075" y="238125"/>
                </a:lnTo>
                <a:lnTo>
                  <a:pt x="828675" y="238125"/>
                </a:lnTo>
                <a:lnTo>
                  <a:pt x="828675" y="184150"/>
                </a:lnTo>
                <a:lnTo>
                  <a:pt x="676275" y="184150"/>
                </a:lnTo>
                <a:lnTo>
                  <a:pt x="676275" y="146050"/>
                </a:lnTo>
                <a:lnTo>
                  <a:pt x="530225" y="146050"/>
                </a:lnTo>
                <a:lnTo>
                  <a:pt x="530225" y="146050"/>
                </a:lnTo>
                <a:lnTo>
                  <a:pt x="482600" y="146050"/>
                </a:lnTo>
                <a:lnTo>
                  <a:pt x="482600" y="85725"/>
                </a:lnTo>
                <a:lnTo>
                  <a:pt x="374650" y="85725"/>
                </a:lnTo>
                <a:lnTo>
                  <a:pt x="374650" y="66675"/>
                </a:lnTo>
                <a:lnTo>
                  <a:pt x="323850" y="66675"/>
                </a:lnTo>
                <a:lnTo>
                  <a:pt x="323850" y="31750"/>
                </a:lnTo>
                <a:lnTo>
                  <a:pt x="196850" y="31750"/>
                </a:lnTo>
                <a:lnTo>
                  <a:pt x="19685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2" name="Freeform 71"/>
          <p:cNvSpPr/>
          <p:nvPr/>
        </p:nvSpPr>
        <p:spPr bwMode="auto">
          <a:xfrm>
            <a:off x="7286625" y="1949450"/>
            <a:ext cx="4197350" cy="1873250"/>
          </a:xfrm>
          <a:custGeom>
            <a:avLst/>
            <a:gdLst>
              <a:gd name="connsiteX0" fmla="*/ 0 w 4197350"/>
              <a:gd name="connsiteY0" fmla="*/ 0 h 1873250"/>
              <a:gd name="connsiteX1" fmla="*/ 187325 w 4197350"/>
              <a:gd name="connsiteY1" fmla="*/ 0 h 1873250"/>
              <a:gd name="connsiteX2" fmla="*/ 187325 w 4197350"/>
              <a:gd name="connsiteY2" fmla="*/ 38100 h 1873250"/>
              <a:gd name="connsiteX3" fmla="*/ 349250 w 4197350"/>
              <a:gd name="connsiteY3" fmla="*/ 38100 h 1873250"/>
              <a:gd name="connsiteX4" fmla="*/ 349250 w 4197350"/>
              <a:gd name="connsiteY4" fmla="*/ 85725 h 1873250"/>
              <a:gd name="connsiteX5" fmla="*/ 482600 w 4197350"/>
              <a:gd name="connsiteY5" fmla="*/ 85725 h 1873250"/>
              <a:gd name="connsiteX6" fmla="*/ 482600 w 4197350"/>
              <a:gd name="connsiteY6" fmla="*/ 161925 h 1873250"/>
              <a:gd name="connsiteX7" fmla="*/ 673100 w 4197350"/>
              <a:gd name="connsiteY7" fmla="*/ 161925 h 1873250"/>
              <a:gd name="connsiteX8" fmla="*/ 673100 w 4197350"/>
              <a:gd name="connsiteY8" fmla="*/ 215900 h 1873250"/>
              <a:gd name="connsiteX9" fmla="*/ 752475 w 4197350"/>
              <a:gd name="connsiteY9" fmla="*/ 215900 h 1873250"/>
              <a:gd name="connsiteX10" fmla="*/ 752475 w 4197350"/>
              <a:gd name="connsiteY10" fmla="*/ 292100 h 1873250"/>
              <a:gd name="connsiteX11" fmla="*/ 787400 w 4197350"/>
              <a:gd name="connsiteY11" fmla="*/ 292100 h 1873250"/>
              <a:gd name="connsiteX12" fmla="*/ 787400 w 4197350"/>
              <a:gd name="connsiteY12" fmla="*/ 434975 h 1873250"/>
              <a:gd name="connsiteX13" fmla="*/ 815975 w 4197350"/>
              <a:gd name="connsiteY13" fmla="*/ 434975 h 1873250"/>
              <a:gd name="connsiteX14" fmla="*/ 882650 w 4197350"/>
              <a:gd name="connsiteY14" fmla="*/ 434975 h 1873250"/>
              <a:gd name="connsiteX15" fmla="*/ 882650 w 4197350"/>
              <a:gd name="connsiteY15" fmla="*/ 460375 h 1873250"/>
              <a:gd name="connsiteX16" fmla="*/ 1130300 w 4197350"/>
              <a:gd name="connsiteY16" fmla="*/ 460375 h 1873250"/>
              <a:gd name="connsiteX17" fmla="*/ 1130300 w 4197350"/>
              <a:gd name="connsiteY17" fmla="*/ 511175 h 1873250"/>
              <a:gd name="connsiteX18" fmla="*/ 1193800 w 4197350"/>
              <a:gd name="connsiteY18" fmla="*/ 511175 h 1873250"/>
              <a:gd name="connsiteX19" fmla="*/ 1193800 w 4197350"/>
              <a:gd name="connsiteY19" fmla="*/ 546100 h 1873250"/>
              <a:gd name="connsiteX20" fmla="*/ 1257300 w 4197350"/>
              <a:gd name="connsiteY20" fmla="*/ 546100 h 1873250"/>
              <a:gd name="connsiteX21" fmla="*/ 1257300 w 4197350"/>
              <a:gd name="connsiteY21" fmla="*/ 574675 h 1873250"/>
              <a:gd name="connsiteX22" fmla="*/ 1381125 w 4197350"/>
              <a:gd name="connsiteY22" fmla="*/ 574675 h 1873250"/>
              <a:gd name="connsiteX23" fmla="*/ 1381125 w 4197350"/>
              <a:gd name="connsiteY23" fmla="*/ 647700 h 1873250"/>
              <a:gd name="connsiteX24" fmla="*/ 1438275 w 4197350"/>
              <a:gd name="connsiteY24" fmla="*/ 647700 h 1873250"/>
              <a:gd name="connsiteX25" fmla="*/ 1438275 w 4197350"/>
              <a:gd name="connsiteY25" fmla="*/ 698500 h 1873250"/>
              <a:gd name="connsiteX26" fmla="*/ 1619250 w 4197350"/>
              <a:gd name="connsiteY26" fmla="*/ 698500 h 1873250"/>
              <a:gd name="connsiteX27" fmla="*/ 1619250 w 4197350"/>
              <a:gd name="connsiteY27" fmla="*/ 815975 h 1873250"/>
              <a:gd name="connsiteX28" fmla="*/ 1676400 w 4197350"/>
              <a:gd name="connsiteY28" fmla="*/ 815975 h 1873250"/>
              <a:gd name="connsiteX29" fmla="*/ 1676400 w 4197350"/>
              <a:gd name="connsiteY29" fmla="*/ 876300 h 1873250"/>
              <a:gd name="connsiteX30" fmla="*/ 1724025 w 4197350"/>
              <a:gd name="connsiteY30" fmla="*/ 876300 h 1873250"/>
              <a:gd name="connsiteX31" fmla="*/ 1724025 w 4197350"/>
              <a:gd name="connsiteY31" fmla="*/ 930275 h 1873250"/>
              <a:gd name="connsiteX32" fmla="*/ 1765300 w 4197350"/>
              <a:gd name="connsiteY32" fmla="*/ 930275 h 1873250"/>
              <a:gd name="connsiteX33" fmla="*/ 1765300 w 4197350"/>
              <a:gd name="connsiteY33" fmla="*/ 1012825 h 1873250"/>
              <a:gd name="connsiteX34" fmla="*/ 1838325 w 4197350"/>
              <a:gd name="connsiteY34" fmla="*/ 1012825 h 1873250"/>
              <a:gd name="connsiteX35" fmla="*/ 1838325 w 4197350"/>
              <a:gd name="connsiteY35" fmla="*/ 1044575 h 1873250"/>
              <a:gd name="connsiteX36" fmla="*/ 1898650 w 4197350"/>
              <a:gd name="connsiteY36" fmla="*/ 1044575 h 1873250"/>
              <a:gd name="connsiteX37" fmla="*/ 1898650 w 4197350"/>
              <a:gd name="connsiteY37" fmla="*/ 1111250 h 1873250"/>
              <a:gd name="connsiteX38" fmla="*/ 1997075 w 4197350"/>
              <a:gd name="connsiteY38" fmla="*/ 1111250 h 1873250"/>
              <a:gd name="connsiteX39" fmla="*/ 1997075 w 4197350"/>
              <a:gd name="connsiteY39" fmla="*/ 1196975 h 1873250"/>
              <a:gd name="connsiteX40" fmla="*/ 2073275 w 4197350"/>
              <a:gd name="connsiteY40" fmla="*/ 1196975 h 1873250"/>
              <a:gd name="connsiteX41" fmla="*/ 2073275 w 4197350"/>
              <a:gd name="connsiteY41" fmla="*/ 1254125 h 1873250"/>
              <a:gd name="connsiteX42" fmla="*/ 2222500 w 4197350"/>
              <a:gd name="connsiteY42" fmla="*/ 1254125 h 1873250"/>
              <a:gd name="connsiteX43" fmla="*/ 2222500 w 4197350"/>
              <a:gd name="connsiteY43" fmla="*/ 1308100 h 1873250"/>
              <a:gd name="connsiteX44" fmla="*/ 2270125 w 4197350"/>
              <a:gd name="connsiteY44" fmla="*/ 1308100 h 1873250"/>
              <a:gd name="connsiteX45" fmla="*/ 2270125 w 4197350"/>
              <a:gd name="connsiteY45" fmla="*/ 1349375 h 1873250"/>
              <a:gd name="connsiteX46" fmla="*/ 2343150 w 4197350"/>
              <a:gd name="connsiteY46" fmla="*/ 1349375 h 1873250"/>
              <a:gd name="connsiteX47" fmla="*/ 2343150 w 4197350"/>
              <a:gd name="connsiteY47" fmla="*/ 1403350 h 1873250"/>
              <a:gd name="connsiteX48" fmla="*/ 2422525 w 4197350"/>
              <a:gd name="connsiteY48" fmla="*/ 1403350 h 1873250"/>
              <a:gd name="connsiteX49" fmla="*/ 2422525 w 4197350"/>
              <a:gd name="connsiteY49" fmla="*/ 1438275 h 1873250"/>
              <a:gd name="connsiteX50" fmla="*/ 2505075 w 4197350"/>
              <a:gd name="connsiteY50" fmla="*/ 1438275 h 1873250"/>
              <a:gd name="connsiteX51" fmla="*/ 2505075 w 4197350"/>
              <a:gd name="connsiteY51" fmla="*/ 1485900 h 1873250"/>
              <a:gd name="connsiteX52" fmla="*/ 2641600 w 4197350"/>
              <a:gd name="connsiteY52" fmla="*/ 1485900 h 1873250"/>
              <a:gd name="connsiteX53" fmla="*/ 2641600 w 4197350"/>
              <a:gd name="connsiteY53" fmla="*/ 1597025 h 1873250"/>
              <a:gd name="connsiteX54" fmla="*/ 2765425 w 4197350"/>
              <a:gd name="connsiteY54" fmla="*/ 1597025 h 1873250"/>
              <a:gd name="connsiteX55" fmla="*/ 2765425 w 4197350"/>
              <a:gd name="connsiteY55" fmla="*/ 1682750 h 1873250"/>
              <a:gd name="connsiteX56" fmla="*/ 3883025 w 4197350"/>
              <a:gd name="connsiteY56" fmla="*/ 1682750 h 1873250"/>
              <a:gd name="connsiteX57" fmla="*/ 3883025 w 4197350"/>
              <a:gd name="connsiteY57" fmla="*/ 1873250 h 1873250"/>
              <a:gd name="connsiteX58" fmla="*/ 4197350 w 4197350"/>
              <a:gd name="connsiteY58" fmla="*/ 1873250 h 187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97350" h="1873250">
                <a:moveTo>
                  <a:pt x="0" y="0"/>
                </a:moveTo>
                <a:lnTo>
                  <a:pt x="187325" y="0"/>
                </a:lnTo>
                <a:lnTo>
                  <a:pt x="187325" y="38100"/>
                </a:lnTo>
                <a:lnTo>
                  <a:pt x="349250" y="38100"/>
                </a:lnTo>
                <a:lnTo>
                  <a:pt x="349250" y="85725"/>
                </a:lnTo>
                <a:lnTo>
                  <a:pt x="482600" y="85725"/>
                </a:lnTo>
                <a:lnTo>
                  <a:pt x="482600" y="161925"/>
                </a:lnTo>
                <a:lnTo>
                  <a:pt x="673100" y="161925"/>
                </a:lnTo>
                <a:lnTo>
                  <a:pt x="673100" y="215900"/>
                </a:lnTo>
                <a:lnTo>
                  <a:pt x="752475" y="215900"/>
                </a:lnTo>
                <a:lnTo>
                  <a:pt x="752475" y="292100"/>
                </a:lnTo>
                <a:lnTo>
                  <a:pt x="787400" y="292100"/>
                </a:lnTo>
                <a:lnTo>
                  <a:pt x="787400" y="434975"/>
                </a:lnTo>
                <a:lnTo>
                  <a:pt x="815975" y="434975"/>
                </a:lnTo>
                <a:lnTo>
                  <a:pt x="882650" y="434975"/>
                </a:lnTo>
                <a:lnTo>
                  <a:pt x="882650" y="460375"/>
                </a:lnTo>
                <a:lnTo>
                  <a:pt x="1130300" y="460375"/>
                </a:lnTo>
                <a:lnTo>
                  <a:pt x="1130300" y="511175"/>
                </a:lnTo>
                <a:lnTo>
                  <a:pt x="1193800" y="511175"/>
                </a:lnTo>
                <a:lnTo>
                  <a:pt x="1193800" y="546100"/>
                </a:lnTo>
                <a:lnTo>
                  <a:pt x="1257300" y="546100"/>
                </a:lnTo>
                <a:lnTo>
                  <a:pt x="1257300" y="574675"/>
                </a:lnTo>
                <a:lnTo>
                  <a:pt x="1381125" y="574675"/>
                </a:lnTo>
                <a:lnTo>
                  <a:pt x="1381125" y="647700"/>
                </a:lnTo>
                <a:lnTo>
                  <a:pt x="1438275" y="647700"/>
                </a:lnTo>
                <a:lnTo>
                  <a:pt x="1438275" y="698500"/>
                </a:lnTo>
                <a:lnTo>
                  <a:pt x="1619250" y="698500"/>
                </a:lnTo>
                <a:lnTo>
                  <a:pt x="1619250" y="815975"/>
                </a:lnTo>
                <a:lnTo>
                  <a:pt x="1676400" y="815975"/>
                </a:lnTo>
                <a:lnTo>
                  <a:pt x="1676400" y="876300"/>
                </a:lnTo>
                <a:lnTo>
                  <a:pt x="1724025" y="876300"/>
                </a:lnTo>
                <a:lnTo>
                  <a:pt x="1724025" y="930275"/>
                </a:lnTo>
                <a:lnTo>
                  <a:pt x="1765300" y="930275"/>
                </a:lnTo>
                <a:lnTo>
                  <a:pt x="1765300" y="1012825"/>
                </a:lnTo>
                <a:lnTo>
                  <a:pt x="1838325" y="1012825"/>
                </a:lnTo>
                <a:lnTo>
                  <a:pt x="1838325" y="1044575"/>
                </a:lnTo>
                <a:lnTo>
                  <a:pt x="1898650" y="1044575"/>
                </a:lnTo>
                <a:lnTo>
                  <a:pt x="1898650" y="1111250"/>
                </a:lnTo>
                <a:lnTo>
                  <a:pt x="1997075" y="1111250"/>
                </a:lnTo>
                <a:lnTo>
                  <a:pt x="1997075" y="1196975"/>
                </a:lnTo>
                <a:lnTo>
                  <a:pt x="2073275" y="1196975"/>
                </a:lnTo>
                <a:lnTo>
                  <a:pt x="2073275" y="1254125"/>
                </a:lnTo>
                <a:lnTo>
                  <a:pt x="2222500" y="1254125"/>
                </a:lnTo>
                <a:lnTo>
                  <a:pt x="2222500" y="1308100"/>
                </a:lnTo>
                <a:lnTo>
                  <a:pt x="2270125" y="1308100"/>
                </a:lnTo>
                <a:lnTo>
                  <a:pt x="2270125" y="1349375"/>
                </a:lnTo>
                <a:lnTo>
                  <a:pt x="2343150" y="1349375"/>
                </a:lnTo>
                <a:lnTo>
                  <a:pt x="2343150" y="1403350"/>
                </a:lnTo>
                <a:lnTo>
                  <a:pt x="2422525" y="1403350"/>
                </a:lnTo>
                <a:lnTo>
                  <a:pt x="2422525" y="1438275"/>
                </a:lnTo>
                <a:lnTo>
                  <a:pt x="2505075" y="1438275"/>
                </a:lnTo>
                <a:lnTo>
                  <a:pt x="2505075" y="1485900"/>
                </a:lnTo>
                <a:lnTo>
                  <a:pt x="2641600" y="1485900"/>
                </a:lnTo>
                <a:lnTo>
                  <a:pt x="2641600" y="1597025"/>
                </a:lnTo>
                <a:lnTo>
                  <a:pt x="2765425" y="1597025"/>
                </a:lnTo>
                <a:lnTo>
                  <a:pt x="2765425" y="1682750"/>
                </a:lnTo>
                <a:lnTo>
                  <a:pt x="3883025" y="1682750"/>
                </a:lnTo>
                <a:lnTo>
                  <a:pt x="3883025" y="1873250"/>
                </a:lnTo>
                <a:lnTo>
                  <a:pt x="4197350" y="1873250"/>
                </a:lnTo>
              </a:path>
            </a:pathLst>
          </a:custGeom>
          <a:noFill/>
          <a:ln w="19050">
            <a:solidFill>
              <a:schemeClr val="accent3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3" name="Freeform 72"/>
          <p:cNvSpPr/>
          <p:nvPr/>
        </p:nvSpPr>
        <p:spPr bwMode="auto">
          <a:xfrm>
            <a:off x="7273925" y="1939925"/>
            <a:ext cx="3448050" cy="2359025"/>
          </a:xfrm>
          <a:custGeom>
            <a:avLst/>
            <a:gdLst>
              <a:gd name="connsiteX0" fmla="*/ 0 w 3448050"/>
              <a:gd name="connsiteY0" fmla="*/ 0 h 2359025"/>
              <a:gd name="connsiteX1" fmla="*/ 66675 w 3448050"/>
              <a:gd name="connsiteY1" fmla="*/ 0 h 2359025"/>
              <a:gd name="connsiteX2" fmla="*/ 66675 w 3448050"/>
              <a:gd name="connsiteY2" fmla="*/ 63500 h 2359025"/>
              <a:gd name="connsiteX3" fmla="*/ 158750 w 3448050"/>
              <a:gd name="connsiteY3" fmla="*/ 63500 h 2359025"/>
              <a:gd name="connsiteX4" fmla="*/ 158750 w 3448050"/>
              <a:gd name="connsiteY4" fmla="*/ 111125 h 2359025"/>
              <a:gd name="connsiteX5" fmla="*/ 209550 w 3448050"/>
              <a:gd name="connsiteY5" fmla="*/ 111125 h 2359025"/>
              <a:gd name="connsiteX6" fmla="*/ 209550 w 3448050"/>
              <a:gd name="connsiteY6" fmla="*/ 155575 h 2359025"/>
              <a:gd name="connsiteX7" fmla="*/ 276225 w 3448050"/>
              <a:gd name="connsiteY7" fmla="*/ 155575 h 2359025"/>
              <a:gd name="connsiteX8" fmla="*/ 276225 w 3448050"/>
              <a:gd name="connsiteY8" fmla="*/ 231775 h 2359025"/>
              <a:gd name="connsiteX9" fmla="*/ 336550 w 3448050"/>
              <a:gd name="connsiteY9" fmla="*/ 231775 h 2359025"/>
              <a:gd name="connsiteX10" fmla="*/ 336550 w 3448050"/>
              <a:gd name="connsiteY10" fmla="*/ 301625 h 2359025"/>
              <a:gd name="connsiteX11" fmla="*/ 393700 w 3448050"/>
              <a:gd name="connsiteY11" fmla="*/ 301625 h 2359025"/>
              <a:gd name="connsiteX12" fmla="*/ 393700 w 3448050"/>
              <a:gd name="connsiteY12" fmla="*/ 409575 h 2359025"/>
              <a:gd name="connsiteX13" fmla="*/ 463550 w 3448050"/>
              <a:gd name="connsiteY13" fmla="*/ 409575 h 2359025"/>
              <a:gd name="connsiteX14" fmla="*/ 463550 w 3448050"/>
              <a:gd name="connsiteY14" fmla="*/ 476250 h 2359025"/>
              <a:gd name="connsiteX15" fmla="*/ 520700 w 3448050"/>
              <a:gd name="connsiteY15" fmla="*/ 476250 h 2359025"/>
              <a:gd name="connsiteX16" fmla="*/ 520700 w 3448050"/>
              <a:gd name="connsiteY16" fmla="*/ 577850 h 2359025"/>
              <a:gd name="connsiteX17" fmla="*/ 590550 w 3448050"/>
              <a:gd name="connsiteY17" fmla="*/ 577850 h 2359025"/>
              <a:gd name="connsiteX18" fmla="*/ 590550 w 3448050"/>
              <a:gd name="connsiteY18" fmla="*/ 679450 h 2359025"/>
              <a:gd name="connsiteX19" fmla="*/ 628650 w 3448050"/>
              <a:gd name="connsiteY19" fmla="*/ 679450 h 2359025"/>
              <a:gd name="connsiteX20" fmla="*/ 673100 w 3448050"/>
              <a:gd name="connsiteY20" fmla="*/ 679450 h 2359025"/>
              <a:gd name="connsiteX21" fmla="*/ 673100 w 3448050"/>
              <a:gd name="connsiteY21" fmla="*/ 800100 h 2359025"/>
              <a:gd name="connsiteX22" fmla="*/ 739775 w 3448050"/>
              <a:gd name="connsiteY22" fmla="*/ 800100 h 2359025"/>
              <a:gd name="connsiteX23" fmla="*/ 739775 w 3448050"/>
              <a:gd name="connsiteY23" fmla="*/ 873125 h 2359025"/>
              <a:gd name="connsiteX24" fmla="*/ 800100 w 3448050"/>
              <a:gd name="connsiteY24" fmla="*/ 873125 h 2359025"/>
              <a:gd name="connsiteX25" fmla="*/ 800100 w 3448050"/>
              <a:gd name="connsiteY25" fmla="*/ 936625 h 2359025"/>
              <a:gd name="connsiteX26" fmla="*/ 835025 w 3448050"/>
              <a:gd name="connsiteY26" fmla="*/ 936625 h 2359025"/>
              <a:gd name="connsiteX27" fmla="*/ 835025 w 3448050"/>
              <a:gd name="connsiteY27" fmla="*/ 1098550 h 2359025"/>
              <a:gd name="connsiteX28" fmla="*/ 892175 w 3448050"/>
              <a:gd name="connsiteY28" fmla="*/ 1098550 h 2359025"/>
              <a:gd name="connsiteX29" fmla="*/ 892175 w 3448050"/>
              <a:gd name="connsiteY29" fmla="*/ 1190625 h 2359025"/>
              <a:gd name="connsiteX30" fmla="*/ 965200 w 3448050"/>
              <a:gd name="connsiteY30" fmla="*/ 1190625 h 2359025"/>
              <a:gd name="connsiteX31" fmla="*/ 965200 w 3448050"/>
              <a:gd name="connsiteY31" fmla="*/ 1235075 h 2359025"/>
              <a:gd name="connsiteX32" fmla="*/ 1063625 w 3448050"/>
              <a:gd name="connsiteY32" fmla="*/ 1235075 h 2359025"/>
              <a:gd name="connsiteX33" fmla="*/ 1063625 w 3448050"/>
              <a:gd name="connsiteY33" fmla="*/ 1279525 h 2359025"/>
              <a:gd name="connsiteX34" fmla="*/ 1238250 w 3448050"/>
              <a:gd name="connsiteY34" fmla="*/ 1279525 h 2359025"/>
              <a:gd name="connsiteX35" fmla="*/ 1238250 w 3448050"/>
              <a:gd name="connsiteY35" fmla="*/ 1352550 h 2359025"/>
              <a:gd name="connsiteX36" fmla="*/ 1358900 w 3448050"/>
              <a:gd name="connsiteY36" fmla="*/ 1352550 h 2359025"/>
              <a:gd name="connsiteX37" fmla="*/ 1358900 w 3448050"/>
              <a:gd name="connsiteY37" fmla="*/ 1438275 h 2359025"/>
              <a:gd name="connsiteX38" fmla="*/ 1539875 w 3448050"/>
              <a:gd name="connsiteY38" fmla="*/ 1438275 h 2359025"/>
              <a:gd name="connsiteX39" fmla="*/ 1539875 w 3448050"/>
              <a:gd name="connsiteY39" fmla="*/ 1504950 h 2359025"/>
              <a:gd name="connsiteX40" fmla="*/ 1631950 w 3448050"/>
              <a:gd name="connsiteY40" fmla="*/ 1504950 h 2359025"/>
              <a:gd name="connsiteX41" fmla="*/ 1631950 w 3448050"/>
              <a:gd name="connsiteY41" fmla="*/ 1555750 h 2359025"/>
              <a:gd name="connsiteX42" fmla="*/ 1695450 w 3448050"/>
              <a:gd name="connsiteY42" fmla="*/ 1555750 h 2359025"/>
              <a:gd name="connsiteX43" fmla="*/ 1695450 w 3448050"/>
              <a:gd name="connsiteY43" fmla="*/ 1622425 h 2359025"/>
              <a:gd name="connsiteX44" fmla="*/ 1793875 w 3448050"/>
              <a:gd name="connsiteY44" fmla="*/ 1622425 h 2359025"/>
              <a:gd name="connsiteX45" fmla="*/ 1793875 w 3448050"/>
              <a:gd name="connsiteY45" fmla="*/ 1749425 h 2359025"/>
              <a:gd name="connsiteX46" fmla="*/ 2085975 w 3448050"/>
              <a:gd name="connsiteY46" fmla="*/ 1749425 h 2359025"/>
              <a:gd name="connsiteX47" fmla="*/ 2085975 w 3448050"/>
              <a:gd name="connsiteY47" fmla="*/ 1831975 h 2359025"/>
              <a:gd name="connsiteX48" fmla="*/ 2136775 w 3448050"/>
              <a:gd name="connsiteY48" fmla="*/ 1831975 h 2359025"/>
              <a:gd name="connsiteX49" fmla="*/ 2136775 w 3448050"/>
              <a:gd name="connsiteY49" fmla="*/ 1914525 h 2359025"/>
              <a:gd name="connsiteX50" fmla="*/ 2193925 w 3448050"/>
              <a:gd name="connsiteY50" fmla="*/ 1914525 h 2359025"/>
              <a:gd name="connsiteX51" fmla="*/ 2193925 w 3448050"/>
              <a:gd name="connsiteY51" fmla="*/ 2000250 h 2359025"/>
              <a:gd name="connsiteX52" fmla="*/ 2193925 w 3448050"/>
              <a:gd name="connsiteY52" fmla="*/ 2000250 h 2359025"/>
              <a:gd name="connsiteX53" fmla="*/ 2228850 w 3448050"/>
              <a:gd name="connsiteY53" fmla="*/ 2000250 h 2359025"/>
              <a:gd name="connsiteX54" fmla="*/ 2228850 w 3448050"/>
              <a:gd name="connsiteY54" fmla="*/ 2082800 h 2359025"/>
              <a:gd name="connsiteX55" fmla="*/ 2228850 w 3448050"/>
              <a:gd name="connsiteY55" fmla="*/ 2082800 h 2359025"/>
              <a:gd name="connsiteX56" fmla="*/ 2266950 w 3448050"/>
              <a:gd name="connsiteY56" fmla="*/ 2082800 h 2359025"/>
              <a:gd name="connsiteX57" fmla="*/ 2266950 w 3448050"/>
              <a:gd name="connsiteY57" fmla="*/ 2152650 h 2359025"/>
              <a:gd name="connsiteX58" fmla="*/ 2441575 w 3448050"/>
              <a:gd name="connsiteY58" fmla="*/ 2152650 h 2359025"/>
              <a:gd name="connsiteX59" fmla="*/ 2441575 w 3448050"/>
              <a:gd name="connsiteY59" fmla="*/ 2251075 h 2359025"/>
              <a:gd name="connsiteX60" fmla="*/ 2819400 w 3448050"/>
              <a:gd name="connsiteY60" fmla="*/ 2251075 h 2359025"/>
              <a:gd name="connsiteX61" fmla="*/ 2819400 w 3448050"/>
              <a:gd name="connsiteY61" fmla="*/ 2359025 h 2359025"/>
              <a:gd name="connsiteX62" fmla="*/ 3448050 w 3448050"/>
              <a:gd name="connsiteY62" fmla="*/ 2359025 h 235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48050" h="2359025">
                <a:moveTo>
                  <a:pt x="0" y="0"/>
                </a:moveTo>
                <a:lnTo>
                  <a:pt x="66675" y="0"/>
                </a:lnTo>
                <a:lnTo>
                  <a:pt x="66675" y="63500"/>
                </a:lnTo>
                <a:lnTo>
                  <a:pt x="158750" y="63500"/>
                </a:lnTo>
                <a:lnTo>
                  <a:pt x="158750" y="111125"/>
                </a:lnTo>
                <a:lnTo>
                  <a:pt x="209550" y="111125"/>
                </a:lnTo>
                <a:lnTo>
                  <a:pt x="209550" y="155575"/>
                </a:lnTo>
                <a:lnTo>
                  <a:pt x="276225" y="155575"/>
                </a:lnTo>
                <a:lnTo>
                  <a:pt x="276225" y="231775"/>
                </a:lnTo>
                <a:lnTo>
                  <a:pt x="336550" y="231775"/>
                </a:lnTo>
                <a:lnTo>
                  <a:pt x="336550" y="301625"/>
                </a:lnTo>
                <a:lnTo>
                  <a:pt x="393700" y="301625"/>
                </a:lnTo>
                <a:lnTo>
                  <a:pt x="393700" y="409575"/>
                </a:lnTo>
                <a:lnTo>
                  <a:pt x="463550" y="409575"/>
                </a:lnTo>
                <a:lnTo>
                  <a:pt x="463550" y="476250"/>
                </a:lnTo>
                <a:lnTo>
                  <a:pt x="520700" y="476250"/>
                </a:lnTo>
                <a:lnTo>
                  <a:pt x="520700" y="577850"/>
                </a:lnTo>
                <a:lnTo>
                  <a:pt x="590550" y="577850"/>
                </a:lnTo>
                <a:lnTo>
                  <a:pt x="590550" y="679450"/>
                </a:lnTo>
                <a:lnTo>
                  <a:pt x="628650" y="679450"/>
                </a:lnTo>
                <a:lnTo>
                  <a:pt x="673100" y="679450"/>
                </a:lnTo>
                <a:lnTo>
                  <a:pt x="673100" y="800100"/>
                </a:lnTo>
                <a:lnTo>
                  <a:pt x="739775" y="800100"/>
                </a:lnTo>
                <a:lnTo>
                  <a:pt x="739775" y="873125"/>
                </a:lnTo>
                <a:lnTo>
                  <a:pt x="800100" y="873125"/>
                </a:lnTo>
                <a:lnTo>
                  <a:pt x="800100" y="936625"/>
                </a:lnTo>
                <a:lnTo>
                  <a:pt x="835025" y="936625"/>
                </a:lnTo>
                <a:lnTo>
                  <a:pt x="835025" y="1098550"/>
                </a:lnTo>
                <a:lnTo>
                  <a:pt x="892175" y="1098550"/>
                </a:lnTo>
                <a:lnTo>
                  <a:pt x="892175" y="1190625"/>
                </a:lnTo>
                <a:lnTo>
                  <a:pt x="965200" y="1190625"/>
                </a:lnTo>
                <a:lnTo>
                  <a:pt x="965200" y="1235075"/>
                </a:lnTo>
                <a:lnTo>
                  <a:pt x="1063625" y="1235075"/>
                </a:lnTo>
                <a:lnTo>
                  <a:pt x="1063625" y="1279525"/>
                </a:lnTo>
                <a:lnTo>
                  <a:pt x="1238250" y="1279525"/>
                </a:lnTo>
                <a:lnTo>
                  <a:pt x="1238250" y="1352550"/>
                </a:lnTo>
                <a:lnTo>
                  <a:pt x="1358900" y="1352550"/>
                </a:lnTo>
                <a:lnTo>
                  <a:pt x="1358900" y="1438275"/>
                </a:lnTo>
                <a:lnTo>
                  <a:pt x="1539875" y="1438275"/>
                </a:lnTo>
                <a:lnTo>
                  <a:pt x="1539875" y="1504950"/>
                </a:lnTo>
                <a:lnTo>
                  <a:pt x="1631950" y="1504950"/>
                </a:lnTo>
                <a:lnTo>
                  <a:pt x="1631950" y="1555750"/>
                </a:lnTo>
                <a:lnTo>
                  <a:pt x="1695450" y="1555750"/>
                </a:lnTo>
                <a:lnTo>
                  <a:pt x="1695450" y="1622425"/>
                </a:lnTo>
                <a:lnTo>
                  <a:pt x="1793875" y="1622425"/>
                </a:lnTo>
                <a:lnTo>
                  <a:pt x="1793875" y="1749425"/>
                </a:lnTo>
                <a:lnTo>
                  <a:pt x="2085975" y="1749425"/>
                </a:lnTo>
                <a:lnTo>
                  <a:pt x="2085975" y="1831975"/>
                </a:lnTo>
                <a:lnTo>
                  <a:pt x="2136775" y="1831975"/>
                </a:lnTo>
                <a:lnTo>
                  <a:pt x="2136775" y="1914525"/>
                </a:lnTo>
                <a:lnTo>
                  <a:pt x="2193925" y="1914525"/>
                </a:lnTo>
                <a:lnTo>
                  <a:pt x="2193925" y="2000250"/>
                </a:lnTo>
                <a:lnTo>
                  <a:pt x="2193925" y="2000250"/>
                </a:lnTo>
                <a:lnTo>
                  <a:pt x="2228850" y="2000250"/>
                </a:lnTo>
                <a:lnTo>
                  <a:pt x="2228850" y="2082800"/>
                </a:lnTo>
                <a:lnTo>
                  <a:pt x="2228850" y="2082800"/>
                </a:lnTo>
                <a:lnTo>
                  <a:pt x="2266950" y="2082800"/>
                </a:lnTo>
                <a:lnTo>
                  <a:pt x="2266950" y="2152650"/>
                </a:lnTo>
                <a:lnTo>
                  <a:pt x="2441575" y="2152650"/>
                </a:lnTo>
                <a:lnTo>
                  <a:pt x="2441575" y="2251075"/>
                </a:lnTo>
                <a:lnTo>
                  <a:pt x="2819400" y="2251075"/>
                </a:lnTo>
                <a:lnTo>
                  <a:pt x="2819400" y="2359025"/>
                </a:lnTo>
                <a:lnTo>
                  <a:pt x="3448050" y="2359025"/>
                </a:lnTo>
              </a:path>
            </a:pathLst>
          </a:custGeom>
          <a:noFill/>
          <a:ln w="19050">
            <a:solidFill>
              <a:schemeClr val="accent4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 bwMode="auto">
          <a:xfrm>
            <a:off x="11357718" y="299358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5" name="TextBox 74"/>
          <p:cNvSpPr txBox="1"/>
          <p:nvPr/>
        </p:nvSpPr>
        <p:spPr bwMode="auto">
          <a:xfrm>
            <a:off x="11208936" y="299358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6" name="TextBox 75"/>
          <p:cNvSpPr txBox="1"/>
          <p:nvPr/>
        </p:nvSpPr>
        <p:spPr bwMode="auto">
          <a:xfrm>
            <a:off x="11169861" y="299358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7" name="TextBox 76"/>
          <p:cNvSpPr txBox="1"/>
          <p:nvPr/>
        </p:nvSpPr>
        <p:spPr bwMode="auto">
          <a:xfrm>
            <a:off x="11153240" y="299358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8" name="TextBox 77"/>
          <p:cNvSpPr txBox="1"/>
          <p:nvPr/>
        </p:nvSpPr>
        <p:spPr bwMode="auto">
          <a:xfrm>
            <a:off x="10924756" y="299357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79" name="TextBox 78"/>
          <p:cNvSpPr txBox="1"/>
          <p:nvPr/>
        </p:nvSpPr>
        <p:spPr bwMode="auto">
          <a:xfrm>
            <a:off x="10744745" y="299499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10793751" y="299675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1" name="TextBox 80"/>
          <p:cNvSpPr txBox="1"/>
          <p:nvPr/>
        </p:nvSpPr>
        <p:spPr bwMode="auto">
          <a:xfrm>
            <a:off x="10862377" y="299675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2" name="TextBox 81"/>
          <p:cNvSpPr txBox="1"/>
          <p:nvPr/>
        </p:nvSpPr>
        <p:spPr bwMode="auto">
          <a:xfrm>
            <a:off x="10888101" y="299675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3" name="TextBox 82"/>
          <p:cNvSpPr txBox="1"/>
          <p:nvPr/>
        </p:nvSpPr>
        <p:spPr bwMode="auto">
          <a:xfrm>
            <a:off x="10821890" y="299675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4" name="TextBox 83"/>
          <p:cNvSpPr txBox="1"/>
          <p:nvPr/>
        </p:nvSpPr>
        <p:spPr bwMode="auto">
          <a:xfrm>
            <a:off x="10761136" y="299675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5" name="TextBox 84"/>
          <p:cNvSpPr txBox="1"/>
          <p:nvPr/>
        </p:nvSpPr>
        <p:spPr bwMode="auto">
          <a:xfrm>
            <a:off x="10496142" y="299607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6" name="TextBox 85"/>
          <p:cNvSpPr txBox="1"/>
          <p:nvPr/>
        </p:nvSpPr>
        <p:spPr bwMode="auto">
          <a:xfrm>
            <a:off x="10569018" y="299664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7" name="TextBox 86"/>
          <p:cNvSpPr txBox="1"/>
          <p:nvPr/>
        </p:nvSpPr>
        <p:spPr bwMode="auto">
          <a:xfrm>
            <a:off x="10580617" y="299664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8" name="TextBox 87"/>
          <p:cNvSpPr txBox="1"/>
          <p:nvPr/>
        </p:nvSpPr>
        <p:spPr bwMode="auto">
          <a:xfrm>
            <a:off x="10275332" y="299607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9" name="TextBox 88"/>
          <p:cNvSpPr txBox="1"/>
          <p:nvPr/>
        </p:nvSpPr>
        <p:spPr bwMode="auto">
          <a:xfrm>
            <a:off x="10287818" y="299664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0" name="TextBox 89"/>
          <p:cNvSpPr txBox="1"/>
          <p:nvPr/>
        </p:nvSpPr>
        <p:spPr bwMode="auto">
          <a:xfrm>
            <a:off x="10326893" y="300006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1" name="TextBox 90"/>
          <p:cNvSpPr txBox="1"/>
          <p:nvPr/>
        </p:nvSpPr>
        <p:spPr bwMode="auto">
          <a:xfrm>
            <a:off x="10334993" y="300006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" name="TextBox 91"/>
          <p:cNvSpPr txBox="1"/>
          <p:nvPr/>
        </p:nvSpPr>
        <p:spPr bwMode="auto">
          <a:xfrm>
            <a:off x="10372600" y="300005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3" name="TextBox 92"/>
          <p:cNvSpPr txBox="1"/>
          <p:nvPr/>
        </p:nvSpPr>
        <p:spPr bwMode="auto">
          <a:xfrm>
            <a:off x="10433564" y="300005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4" name="TextBox 93"/>
          <p:cNvSpPr txBox="1"/>
          <p:nvPr/>
        </p:nvSpPr>
        <p:spPr bwMode="auto">
          <a:xfrm>
            <a:off x="10451238" y="300005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5" name="TextBox 94"/>
          <p:cNvSpPr txBox="1"/>
          <p:nvPr/>
        </p:nvSpPr>
        <p:spPr bwMode="auto">
          <a:xfrm>
            <a:off x="9971144" y="294026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6" name="TextBox 95"/>
          <p:cNvSpPr txBox="1"/>
          <p:nvPr/>
        </p:nvSpPr>
        <p:spPr bwMode="auto">
          <a:xfrm>
            <a:off x="10041345" y="293970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7" name="TextBox 96"/>
          <p:cNvSpPr txBox="1"/>
          <p:nvPr/>
        </p:nvSpPr>
        <p:spPr bwMode="auto">
          <a:xfrm>
            <a:off x="10060730" y="293970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8" name="TextBox 97"/>
          <p:cNvSpPr txBox="1"/>
          <p:nvPr/>
        </p:nvSpPr>
        <p:spPr bwMode="auto">
          <a:xfrm>
            <a:off x="10135955" y="293652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9" name="TextBox 98"/>
          <p:cNvSpPr txBox="1"/>
          <p:nvPr/>
        </p:nvSpPr>
        <p:spPr bwMode="auto">
          <a:xfrm>
            <a:off x="10153332" y="293652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10166678" y="293652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9799497" y="276130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9818622" y="276130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836177" y="276130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9665621" y="265194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9697244" y="265458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9484181" y="254009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9547273" y="257819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9601754" y="260759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9283389" y="239341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9383785" y="244201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1" name="TextBox 110"/>
          <p:cNvSpPr txBox="1"/>
          <p:nvPr/>
        </p:nvSpPr>
        <p:spPr bwMode="auto">
          <a:xfrm>
            <a:off x="9434062" y="250565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2" name="TextBox 111"/>
          <p:cNvSpPr txBox="1"/>
          <p:nvPr/>
        </p:nvSpPr>
        <p:spPr bwMode="auto">
          <a:xfrm>
            <a:off x="9460267" y="250712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3" name="TextBox 112"/>
          <p:cNvSpPr txBox="1"/>
          <p:nvPr/>
        </p:nvSpPr>
        <p:spPr bwMode="auto">
          <a:xfrm>
            <a:off x="9036558" y="232246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4" name="TextBox 113"/>
          <p:cNvSpPr txBox="1"/>
          <p:nvPr/>
        </p:nvSpPr>
        <p:spPr bwMode="auto">
          <a:xfrm>
            <a:off x="8973821" y="233059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5" name="TextBox 114"/>
          <p:cNvSpPr txBox="1"/>
          <p:nvPr/>
        </p:nvSpPr>
        <p:spPr bwMode="auto">
          <a:xfrm>
            <a:off x="9074799" y="232246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9097342" y="232246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7" name="TextBox 116"/>
          <p:cNvSpPr txBox="1"/>
          <p:nvPr/>
        </p:nvSpPr>
        <p:spPr bwMode="auto">
          <a:xfrm>
            <a:off x="9130950" y="232484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8" name="TextBox 117"/>
          <p:cNvSpPr txBox="1"/>
          <p:nvPr/>
        </p:nvSpPr>
        <p:spPr bwMode="auto">
          <a:xfrm>
            <a:off x="9159580" y="232652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9" name="TextBox 118"/>
          <p:cNvSpPr txBox="1"/>
          <p:nvPr/>
        </p:nvSpPr>
        <p:spPr bwMode="auto">
          <a:xfrm>
            <a:off x="8826224" y="224418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0" name="TextBox 119"/>
          <p:cNvSpPr txBox="1"/>
          <p:nvPr/>
        </p:nvSpPr>
        <p:spPr bwMode="auto">
          <a:xfrm>
            <a:off x="8859123" y="224418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1" name="TextBox 120"/>
          <p:cNvSpPr txBox="1"/>
          <p:nvPr/>
        </p:nvSpPr>
        <p:spPr bwMode="auto">
          <a:xfrm>
            <a:off x="8881257" y="224499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2" name="TextBox 121"/>
          <p:cNvSpPr txBox="1"/>
          <p:nvPr/>
        </p:nvSpPr>
        <p:spPr bwMode="auto">
          <a:xfrm>
            <a:off x="8907081" y="224006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3" name="TextBox 122"/>
          <p:cNvSpPr txBox="1"/>
          <p:nvPr/>
        </p:nvSpPr>
        <p:spPr bwMode="auto">
          <a:xfrm>
            <a:off x="8758809" y="224818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8778276" y="224818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8085401" y="203639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6" name="TextBox 125"/>
          <p:cNvSpPr txBox="1"/>
          <p:nvPr/>
        </p:nvSpPr>
        <p:spPr bwMode="auto">
          <a:xfrm>
            <a:off x="8150278" y="203880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8241246" y="2090892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8" name="TextBox 127"/>
          <p:cNvSpPr txBox="1"/>
          <p:nvPr/>
        </p:nvSpPr>
        <p:spPr bwMode="auto">
          <a:xfrm>
            <a:off x="8266164" y="209853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8295999" y="209853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0" name="TextBox 129"/>
          <p:cNvSpPr txBox="1"/>
          <p:nvPr/>
        </p:nvSpPr>
        <p:spPr bwMode="auto">
          <a:xfrm>
            <a:off x="8329293" y="212575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1" name="TextBox 130"/>
          <p:cNvSpPr txBox="1"/>
          <p:nvPr/>
        </p:nvSpPr>
        <p:spPr bwMode="auto">
          <a:xfrm>
            <a:off x="8435081" y="212871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2" name="TextBox 131"/>
          <p:cNvSpPr txBox="1"/>
          <p:nvPr/>
        </p:nvSpPr>
        <p:spPr bwMode="auto">
          <a:xfrm>
            <a:off x="8462981" y="214323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3" name="TextBox 132"/>
          <p:cNvSpPr txBox="1"/>
          <p:nvPr/>
        </p:nvSpPr>
        <p:spPr bwMode="auto">
          <a:xfrm>
            <a:off x="8543401" y="216062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4" name="TextBox 133"/>
          <p:cNvSpPr txBox="1"/>
          <p:nvPr/>
        </p:nvSpPr>
        <p:spPr bwMode="auto">
          <a:xfrm>
            <a:off x="8577806" y="216012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5" name="TextBox 134"/>
          <p:cNvSpPr txBox="1"/>
          <p:nvPr/>
        </p:nvSpPr>
        <p:spPr bwMode="auto">
          <a:xfrm>
            <a:off x="8665015" y="218536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6" name="TextBox 135"/>
          <p:cNvSpPr txBox="1"/>
          <p:nvPr/>
        </p:nvSpPr>
        <p:spPr bwMode="auto">
          <a:xfrm>
            <a:off x="8684482" y="219088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7" name="TextBox 136"/>
          <p:cNvSpPr txBox="1"/>
          <p:nvPr/>
        </p:nvSpPr>
        <p:spPr bwMode="auto">
          <a:xfrm>
            <a:off x="7567893" y="189615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8" name="TextBox 137"/>
          <p:cNvSpPr txBox="1"/>
          <p:nvPr/>
        </p:nvSpPr>
        <p:spPr bwMode="auto">
          <a:xfrm>
            <a:off x="7598098" y="190148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9" name="TextBox 138"/>
          <p:cNvSpPr txBox="1"/>
          <p:nvPr/>
        </p:nvSpPr>
        <p:spPr bwMode="auto">
          <a:xfrm>
            <a:off x="7413206" y="183792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0" name="TextBox 139"/>
          <p:cNvSpPr txBox="1"/>
          <p:nvPr/>
        </p:nvSpPr>
        <p:spPr bwMode="auto">
          <a:xfrm>
            <a:off x="7444427" y="183792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1" name="TextBox 140"/>
          <p:cNvSpPr txBox="1"/>
          <p:nvPr/>
        </p:nvSpPr>
        <p:spPr bwMode="auto">
          <a:xfrm>
            <a:off x="7489136" y="184497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2" name="TextBox 141"/>
          <p:cNvSpPr txBox="1"/>
          <p:nvPr/>
        </p:nvSpPr>
        <p:spPr bwMode="auto">
          <a:xfrm>
            <a:off x="7273311" y="181652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3" name="TextBox 142"/>
          <p:cNvSpPr txBox="1"/>
          <p:nvPr/>
        </p:nvSpPr>
        <p:spPr bwMode="auto">
          <a:xfrm>
            <a:off x="7247789" y="181386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4" name="TextBox 143"/>
          <p:cNvSpPr txBox="1"/>
          <p:nvPr/>
        </p:nvSpPr>
        <p:spPr bwMode="auto">
          <a:xfrm>
            <a:off x="7742555" y="196545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5" name="TextBox 144"/>
          <p:cNvSpPr txBox="1"/>
          <p:nvPr/>
        </p:nvSpPr>
        <p:spPr bwMode="auto">
          <a:xfrm>
            <a:off x="7762569" y="196271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6" name="TextBox 145"/>
          <p:cNvSpPr txBox="1"/>
          <p:nvPr/>
        </p:nvSpPr>
        <p:spPr bwMode="auto">
          <a:xfrm>
            <a:off x="7697056" y="196038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7" name="TextBox 146"/>
          <p:cNvSpPr txBox="1"/>
          <p:nvPr/>
        </p:nvSpPr>
        <p:spPr bwMode="auto">
          <a:xfrm>
            <a:off x="7980863" y="223848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8" name="TextBox 147"/>
          <p:cNvSpPr txBox="1"/>
          <p:nvPr/>
        </p:nvSpPr>
        <p:spPr bwMode="auto">
          <a:xfrm>
            <a:off x="8173350" y="227320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9" name="TextBox 148"/>
          <p:cNvSpPr txBox="1"/>
          <p:nvPr/>
        </p:nvSpPr>
        <p:spPr bwMode="auto">
          <a:xfrm>
            <a:off x="8235331" y="227151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0" name="TextBox 149"/>
          <p:cNvSpPr txBox="1"/>
          <p:nvPr/>
        </p:nvSpPr>
        <p:spPr bwMode="auto">
          <a:xfrm>
            <a:off x="8202198" y="227117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1" name="TextBox 150"/>
          <p:cNvSpPr txBox="1"/>
          <p:nvPr/>
        </p:nvSpPr>
        <p:spPr bwMode="auto">
          <a:xfrm>
            <a:off x="8635326" y="250325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2" name="TextBox 151"/>
          <p:cNvSpPr txBox="1"/>
          <p:nvPr/>
        </p:nvSpPr>
        <p:spPr bwMode="auto">
          <a:xfrm>
            <a:off x="8667737" y="250325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3" name="TextBox 152"/>
          <p:cNvSpPr txBox="1"/>
          <p:nvPr/>
        </p:nvSpPr>
        <p:spPr bwMode="auto">
          <a:xfrm>
            <a:off x="8730396" y="250406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4" name="TextBox 153"/>
          <p:cNvSpPr txBox="1"/>
          <p:nvPr/>
        </p:nvSpPr>
        <p:spPr bwMode="auto">
          <a:xfrm>
            <a:off x="9034374" y="284514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5" name="TextBox 154"/>
          <p:cNvSpPr txBox="1"/>
          <p:nvPr/>
        </p:nvSpPr>
        <p:spPr bwMode="auto">
          <a:xfrm>
            <a:off x="8848033" y="268478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6" name="TextBox 155"/>
          <p:cNvSpPr txBox="1"/>
          <p:nvPr/>
        </p:nvSpPr>
        <p:spPr bwMode="auto">
          <a:xfrm>
            <a:off x="10060730" y="348753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7" name="TextBox 156"/>
          <p:cNvSpPr txBox="1"/>
          <p:nvPr/>
        </p:nvSpPr>
        <p:spPr bwMode="auto">
          <a:xfrm>
            <a:off x="11208936" y="368420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8" name="TextBox 157"/>
          <p:cNvSpPr txBox="1"/>
          <p:nvPr/>
        </p:nvSpPr>
        <p:spPr bwMode="auto">
          <a:xfrm>
            <a:off x="11226913" y="368420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9" name="TextBox 158"/>
          <p:cNvSpPr txBox="1"/>
          <p:nvPr/>
        </p:nvSpPr>
        <p:spPr bwMode="auto">
          <a:xfrm>
            <a:off x="11339741" y="368268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0" name="TextBox 159"/>
          <p:cNvSpPr txBox="1"/>
          <p:nvPr/>
        </p:nvSpPr>
        <p:spPr bwMode="auto">
          <a:xfrm>
            <a:off x="11083500" y="368025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1" name="TextBox 160"/>
          <p:cNvSpPr txBox="1"/>
          <p:nvPr/>
        </p:nvSpPr>
        <p:spPr bwMode="auto">
          <a:xfrm>
            <a:off x="10842227" y="348815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2" name="TextBox 161"/>
          <p:cNvSpPr txBox="1"/>
          <p:nvPr/>
        </p:nvSpPr>
        <p:spPr bwMode="auto">
          <a:xfrm>
            <a:off x="10821890" y="348739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3" name="TextBox 162"/>
          <p:cNvSpPr txBox="1"/>
          <p:nvPr/>
        </p:nvSpPr>
        <p:spPr bwMode="auto">
          <a:xfrm>
            <a:off x="10744745" y="348872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4" name="TextBox 163"/>
          <p:cNvSpPr txBox="1"/>
          <p:nvPr/>
        </p:nvSpPr>
        <p:spPr bwMode="auto">
          <a:xfrm>
            <a:off x="10496142" y="349014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5" name="TextBox 164"/>
          <p:cNvSpPr txBox="1"/>
          <p:nvPr/>
        </p:nvSpPr>
        <p:spPr bwMode="auto">
          <a:xfrm>
            <a:off x="10418623" y="348753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6" name="TextBox 165"/>
          <p:cNvSpPr txBox="1"/>
          <p:nvPr/>
        </p:nvSpPr>
        <p:spPr bwMode="auto">
          <a:xfrm>
            <a:off x="10397237" y="348753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7" name="TextBox 166"/>
          <p:cNvSpPr txBox="1"/>
          <p:nvPr/>
        </p:nvSpPr>
        <p:spPr bwMode="auto">
          <a:xfrm>
            <a:off x="10228407" y="348434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8" name="TextBox 167"/>
          <p:cNvSpPr txBox="1"/>
          <p:nvPr/>
        </p:nvSpPr>
        <p:spPr bwMode="auto">
          <a:xfrm>
            <a:off x="9683105" y="329316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9320214" y="306090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9260527" y="306185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10580617" y="4154749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10407443" y="416045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10144527" y="415798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4" name="TextBox 173"/>
          <p:cNvSpPr txBox="1"/>
          <p:nvPr/>
        </p:nvSpPr>
        <p:spPr bwMode="auto">
          <a:xfrm>
            <a:off x="9929925" y="404085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9714583" y="4050883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6" name="TextBox 175"/>
          <p:cNvSpPr txBox="1"/>
          <p:nvPr/>
        </p:nvSpPr>
        <p:spPr bwMode="auto">
          <a:xfrm>
            <a:off x="9181259" y="354836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7" name="TextBox 176"/>
          <p:cNvSpPr txBox="1"/>
          <p:nvPr/>
        </p:nvSpPr>
        <p:spPr bwMode="auto">
          <a:xfrm>
            <a:off x="8907081" y="341744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8" name="TextBox 177"/>
          <p:cNvSpPr txBox="1"/>
          <p:nvPr/>
        </p:nvSpPr>
        <p:spPr bwMode="auto">
          <a:xfrm>
            <a:off x="8613576" y="3230524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9" name="TextBox 178"/>
          <p:cNvSpPr txBox="1"/>
          <p:nvPr/>
        </p:nvSpPr>
        <p:spPr bwMode="auto">
          <a:xfrm>
            <a:off x="8661629" y="3230256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0" name="TextBox 179"/>
          <p:cNvSpPr txBox="1"/>
          <p:nvPr/>
        </p:nvSpPr>
        <p:spPr bwMode="auto">
          <a:xfrm>
            <a:off x="8832346" y="3417188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1" name="TextBox 180"/>
          <p:cNvSpPr txBox="1"/>
          <p:nvPr/>
        </p:nvSpPr>
        <p:spPr bwMode="auto">
          <a:xfrm>
            <a:off x="8223406" y="307502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2" name="TextBox 181"/>
          <p:cNvSpPr txBox="1"/>
          <p:nvPr/>
        </p:nvSpPr>
        <p:spPr bwMode="auto">
          <a:xfrm>
            <a:off x="8266164" y="3075021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3" name="TextBox 182"/>
          <p:cNvSpPr txBox="1"/>
          <p:nvPr/>
        </p:nvSpPr>
        <p:spPr bwMode="auto">
          <a:xfrm>
            <a:off x="8350618" y="3073725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4" name="TextBox 183"/>
          <p:cNvSpPr txBox="1"/>
          <p:nvPr/>
        </p:nvSpPr>
        <p:spPr bwMode="auto">
          <a:xfrm>
            <a:off x="9059481" y="356984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23B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Freeform 9"/>
          <p:cNvSpPr/>
          <p:nvPr/>
        </p:nvSpPr>
        <p:spPr bwMode="auto">
          <a:xfrm>
            <a:off x="7282077" y="1938241"/>
            <a:ext cx="4440117" cy="2731344"/>
          </a:xfrm>
          <a:custGeom>
            <a:avLst/>
            <a:gdLst>
              <a:gd name="connsiteX0" fmla="*/ 0 w 209693"/>
              <a:gd name="connsiteY0" fmla="*/ 0 h 233757"/>
              <a:gd name="connsiteX1" fmla="*/ 0 w 209693"/>
              <a:gd name="connsiteY1" fmla="*/ 233757 h 233757"/>
              <a:gd name="connsiteX2" fmla="*/ 209693 w 209693"/>
              <a:gd name="connsiteY2" fmla="*/ 233757 h 2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693" h="233757">
                <a:moveTo>
                  <a:pt x="0" y="0"/>
                </a:moveTo>
                <a:lnTo>
                  <a:pt x="0" y="233757"/>
                </a:lnTo>
                <a:lnTo>
                  <a:pt x="209693" y="23375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ida Grande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 bwMode="auto">
          <a:xfrm rot="16200000">
            <a:off x="6005862" y="3171049"/>
            <a:ext cx="13606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OS (Probability)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7784701" y="3581400"/>
            <a:ext cx="12837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Median 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MCL: Additional Prognostic Factor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05856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Hoster. JCO. 2016;34:1386.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2212473" y="1443804"/>
            <a:ext cx="7813681" cy="4757742"/>
            <a:chOff x="2242953" y="1336710"/>
            <a:chExt cx="7813681" cy="4757742"/>
          </a:xfrm>
        </p:grpSpPr>
        <p:grpSp>
          <p:nvGrpSpPr>
            <p:cNvPr id="106" name="Group 105"/>
            <p:cNvGrpSpPr/>
            <p:nvPr/>
          </p:nvGrpSpPr>
          <p:grpSpPr>
            <a:xfrm>
              <a:off x="3285641" y="1681566"/>
              <a:ext cx="5881606" cy="1440180"/>
              <a:chOff x="3285641" y="1681566"/>
              <a:chExt cx="5881606" cy="1440180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3983800" y="1832677"/>
                <a:ext cx="5156200" cy="1289069"/>
                <a:chOff x="3983800" y="1832677"/>
                <a:chExt cx="5156200" cy="1289069"/>
              </a:xfrm>
            </p:grpSpPr>
            <p:cxnSp>
              <p:nvCxnSpPr>
                <p:cNvPr id="71" name="Straight Connector 70"/>
                <p:cNvCxnSpPr/>
                <p:nvPr/>
              </p:nvCxnSpPr>
              <p:spPr bwMode="auto">
                <a:xfrm>
                  <a:off x="3983800" y="1832677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5" name="Straight Connector 74"/>
                <p:cNvCxnSpPr/>
                <p:nvPr/>
              </p:nvCxnSpPr>
              <p:spPr bwMode="auto">
                <a:xfrm>
                  <a:off x="5514150" y="2250713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6" name="Straight Connector 75"/>
                <p:cNvCxnSpPr/>
                <p:nvPr/>
              </p:nvCxnSpPr>
              <p:spPr bwMode="auto">
                <a:xfrm>
                  <a:off x="5571300" y="2250713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7" name="Straight Connector 76"/>
                <p:cNvCxnSpPr/>
                <p:nvPr/>
              </p:nvCxnSpPr>
              <p:spPr bwMode="auto">
                <a:xfrm>
                  <a:off x="5628450" y="2250713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8" name="Straight Connector 77"/>
                <p:cNvCxnSpPr/>
                <p:nvPr/>
              </p:nvCxnSpPr>
              <p:spPr bwMode="auto">
                <a:xfrm>
                  <a:off x="5666550" y="2250713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9" name="Straight Connector 78"/>
                <p:cNvCxnSpPr/>
                <p:nvPr/>
              </p:nvCxnSpPr>
              <p:spPr bwMode="auto">
                <a:xfrm>
                  <a:off x="6445519" y="258792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/>
                <p:nvPr/>
              </p:nvCxnSpPr>
              <p:spPr bwMode="auto">
                <a:xfrm>
                  <a:off x="6128019" y="251934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1" name="Straight Connector 80"/>
                <p:cNvCxnSpPr/>
                <p:nvPr/>
              </p:nvCxnSpPr>
              <p:spPr bwMode="auto">
                <a:xfrm>
                  <a:off x="6504750" y="258792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2" name="Straight Connector 81"/>
                <p:cNvCxnSpPr/>
                <p:nvPr/>
              </p:nvCxnSpPr>
              <p:spPr bwMode="auto">
                <a:xfrm>
                  <a:off x="6561900" y="258792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3" name="Straight Connector 82"/>
                <p:cNvCxnSpPr/>
                <p:nvPr/>
              </p:nvCxnSpPr>
              <p:spPr bwMode="auto">
                <a:xfrm>
                  <a:off x="9101900" y="2984586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/>
                <p:nvPr/>
              </p:nvCxnSpPr>
              <p:spPr bwMode="auto">
                <a:xfrm>
                  <a:off x="9140000" y="2984586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/>
                <p:nvPr/>
              </p:nvCxnSpPr>
              <p:spPr bwMode="auto">
                <a:xfrm>
                  <a:off x="7864744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7949375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>
                  <a:off x="8006525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>
                  <a:off x="8174800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>
                  <a:off x="8212900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8262562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1" name="Straight Connector 90"/>
                <p:cNvCxnSpPr/>
                <p:nvPr/>
              </p:nvCxnSpPr>
              <p:spPr bwMode="auto">
                <a:xfrm>
                  <a:off x="8305918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 bwMode="auto">
                <a:xfrm>
                  <a:off x="8382118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>
                  <a:off x="8076375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8114475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 bwMode="auto">
                <a:xfrm>
                  <a:off x="7215470" y="2674434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6" name="Straight Connector 95"/>
                <p:cNvCxnSpPr/>
                <p:nvPr/>
              </p:nvCxnSpPr>
              <p:spPr bwMode="auto">
                <a:xfrm>
                  <a:off x="7435567" y="2675921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 bwMode="auto">
                <a:xfrm>
                  <a:off x="7470492" y="2675921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8" name="Straight Connector 97"/>
                <p:cNvCxnSpPr/>
                <p:nvPr/>
              </p:nvCxnSpPr>
              <p:spPr bwMode="auto">
                <a:xfrm>
                  <a:off x="8552625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8590725" y="2984188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0" name="Straight Connector 99"/>
                <p:cNvCxnSpPr/>
                <p:nvPr/>
              </p:nvCxnSpPr>
              <p:spPr bwMode="auto">
                <a:xfrm>
                  <a:off x="6883669" y="2598840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6920675" y="2598840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2" name="Straight Connector 101"/>
                <p:cNvCxnSpPr/>
                <p:nvPr/>
              </p:nvCxnSpPr>
              <p:spPr bwMode="auto">
                <a:xfrm>
                  <a:off x="6958775" y="2598840"/>
                  <a:ext cx="0" cy="13716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1587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74" name="Freeform 73"/>
              <p:cNvSpPr/>
              <p:nvPr/>
            </p:nvSpPr>
            <p:spPr bwMode="auto">
              <a:xfrm>
                <a:off x="3285641" y="1681566"/>
                <a:ext cx="5881606" cy="1371600"/>
              </a:xfrm>
              <a:custGeom>
                <a:avLst/>
                <a:gdLst>
                  <a:gd name="connsiteX0" fmla="*/ 0 w 5881606"/>
                  <a:gd name="connsiteY0" fmla="*/ 0 h 1371600"/>
                  <a:gd name="connsiteX1" fmla="*/ 240223 w 5881606"/>
                  <a:gd name="connsiteY1" fmla="*/ 0 h 1371600"/>
                  <a:gd name="connsiteX2" fmla="*/ 240223 w 5881606"/>
                  <a:gd name="connsiteY2" fmla="*/ 69742 h 1371600"/>
                  <a:gd name="connsiteX3" fmla="*/ 464949 w 5881606"/>
                  <a:gd name="connsiteY3" fmla="*/ 69742 h 1371600"/>
                  <a:gd name="connsiteX4" fmla="*/ 464949 w 5881606"/>
                  <a:gd name="connsiteY4" fmla="*/ 139485 h 1371600"/>
                  <a:gd name="connsiteX5" fmla="*/ 627681 w 5881606"/>
                  <a:gd name="connsiteY5" fmla="*/ 139485 h 1371600"/>
                  <a:gd name="connsiteX6" fmla="*/ 627681 w 5881606"/>
                  <a:gd name="connsiteY6" fmla="*/ 224726 h 1371600"/>
                  <a:gd name="connsiteX7" fmla="*/ 860156 w 5881606"/>
                  <a:gd name="connsiteY7" fmla="*/ 224726 h 1371600"/>
                  <a:gd name="connsiteX8" fmla="*/ 860156 w 5881606"/>
                  <a:gd name="connsiteY8" fmla="*/ 317715 h 1371600"/>
                  <a:gd name="connsiteX9" fmla="*/ 1154623 w 5881606"/>
                  <a:gd name="connsiteY9" fmla="*/ 317715 h 1371600"/>
                  <a:gd name="connsiteX10" fmla="*/ 1154623 w 5881606"/>
                  <a:gd name="connsiteY10" fmla="*/ 418454 h 1371600"/>
                  <a:gd name="connsiteX11" fmla="*/ 1270861 w 5881606"/>
                  <a:gd name="connsiteY11" fmla="*/ 418454 h 1371600"/>
                  <a:gd name="connsiteX12" fmla="*/ 1270861 w 5881606"/>
                  <a:gd name="connsiteY12" fmla="*/ 418454 h 1371600"/>
                  <a:gd name="connsiteX13" fmla="*/ 1270861 w 5881606"/>
                  <a:gd name="connsiteY13" fmla="*/ 488197 h 1371600"/>
                  <a:gd name="connsiteX14" fmla="*/ 1635071 w 5881606"/>
                  <a:gd name="connsiteY14" fmla="*/ 488197 h 1371600"/>
                  <a:gd name="connsiteX15" fmla="*/ 1635071 w 5881606"/>
                  <a:gd name="connsiteY15" fmla="*/ 488197 h 1371600"/>
                  <a:gd name="connsiteX16" fmla="*/ 1728061 w 5881606"/>
                  <a:gd name="connsiteY16" fmla="*/ 488197 h 1371600"/>
                  <a:gd name="connsiteX17" fmla="*/ 1728061 w 5881606"/>
                  <a:gd name="connsiteY17" fmla="*/ 573437 h 1371600"/>
                  <a:gd name="connsiteX18" fmla="*/ 2162013 w 5881606"/>
                  <a:gd name="connsiteY18" fmla="*/ 573437 h 1371600"/>
                  <a:gd name="connsiteX19" fmla="*/ 2162013 w 5881606"/>
                  <a:gd name="connsiteY19" fmla="*/ 643180 h 1371600"/>
                  <a:gd name="connsiteX20" fmla="*/ 2402237 w 5881606"/>
                  <a:gd name="connsiteY20" fmla="*/ 643180 h 1371600"/>
                  <a:gd name="connsiteX21" fmla="*/ 2402237 w 5881606"/>
                  <a:gd name="connsiteY21" fmla="*/ 751668 h 1371600"/>
                  <a:gd name="connsiteX22" fmla="*/ 2502976 w 5881606"/>
                  <a:gd name="connsiteY22" fmla="*/ 751668 h 1371600"/>
                  <a:gd name="connsiteX23" fmla="*/ 2502976 w 5881606"/>
                  <a:gd name="connsiteY23" fmla="*/ 829159 h 1371600"/>
                  <a:gd name="connsiteX24" fmla="*/ 2588217 w 5881606"/>
                  <a:gd name="connsiteY24" fmla="*/ 829159 h 1371600"/>
                  <a:gd name="connsiteX25" fmla="*/ 2588217 w 5881606"/>
                  <a:gd name="connsiteY25" fmla="*/ 898902 h 1371600"/>
                  <a:gd name="connsiteX26" fmla="*/ 3076413 w 5881606"/>
                  <a:gd name="connsiteY26" fmla="*/ 898902 h 1371600"/>
                  <a:gd name="connsiteX27" fmla="*/ 3076413 w 5881606"/>
                  <a:gd name="connsiteY27" fmla="*/ 984142 h 1371600"/>
                  <a:gd name="connsiteX28" fmla="*/ 3688596 w 5881606"/>
                  <a:gd name="connsiteY28" fmla="*/ 984142 h 1371600"/>
                  <a:gd name="connsiteX29" fmla="*/ 3688596 w 5881606"/>
                  <a:gd name="connsiteY29" fmla="*/ 1061634 h 1371600"/>
                  <a:gd name="connsiteX30" fmla="*/ 4215539 w 5881606"/>
                  <a:gd name="connsiteY30" fmla="*/ 1061634 h 1371600"/>
                  <a:gd name="connsiteX31" fmla="*/ 4215539 w 5881606"/>
                  <a:gd name="connsiteY31" fmla="*/ 1162373 h 1371600"/>
                  <a:gd name="connsiteX32" fmla="*/ 4355023 w 5881606"/>
                  <a:gd name="connsiteY32" fmla="*/ 1162373 h 1371600"/>
                  <a:gd name="connsiteX33" fmla="*/ 4355023 w 5881606"/>
                  <a:gd name="connsiteY33" fmla="*/ 1247614 h 1371600"/>
                  <a:gd name="connsiteX34" fmla="*/ 4494508 w 5881606"/>
                  <a:gd name="connsiteY34" fmla="*/ 1247614 h 1371600"/>
                  <a:gd name="connsiteX35" fmla="*/ 4494508 w 5881606"/>
                  <a:gd name="connsiteY35" fmla="*/ 1371600 h 1371600"/>
                  <a:gd name="connsiteX36" fmla="*/ 5881606 w 5881606"/>
                  <a:gd name="connsiteY36" fmla="*/ 13716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5881606" h="1371600">
                    <a:moveTo>
                      <a:pt x="0" y="0"/>
                    </a:moveTo>
                    <a:lnTo>
                      <a:pt x="240223" y="0"/>
                    </a:lnTo>
                    <a:lnTo>
                      <a:pt x="240223" y="69742"/>
                    </a:lnTo>
                    <a:lnTo>
                      <a:pt x="464949" y="69742"/>
                    </a:lnTo>
                    <a:lnTo>
                      <a:pt x="464949" y="139485"/>
                    </a:lnTo>
                    <a:lnTo>
                      <a:pt x="627681" y="139485"/>
                    </a:lnTo>
                    <a:lnTo>
                      <a:pt x="627681" y="224726"/>
                    </a:lnTo>
                    <a:lnTo>
                      <a:pt x="860156" y="224726"/>
                    </a:lnTo>
                    <a:lnTo>
                      <a:pt x="860156" y="317715"/>
                    </a:lnTo>
                    <a:lnTo>
                      <a:pt x="1154623" y="317715"/>
                    </a:lnTo>
                    <a:lnTo>
                      <a:pt x="1154623" y="418454"/>
                    </a:lnTo>
                    <a:lnTo>
                      <a:pt x="1270861" y="418454"/>
                    </a:lnTo>
                    <a:lnTo>
                      <a:pt x="1270861" y="418454"/>
                    </a:lnTo>
                    <a:lnTo>
                      <a:pt x="1270861" y="488197"/>
                    </a:lnTo>
                    <a:lnTo>
                      <a:pt x="1635071" y="488197"/>
                    </a:lnTo>
                    <a:lnTo>
                      <a:pt x="1635071" y="488197"/>
                    </a:lnTo>
                    <a:lnTo>
                      <a:pt x="1728061" y="488197"/>
                    </a:lnTo>
                    <a:lnTo>
                      <a:pt x="1728061" y="573437"/>
                    </a:lnTo>
                    <a:lnTo>
                      <a:pt x="2162013" y="573437"/>
                    </a:lnTo>
                    <a:lnTo>
                      <a:pt x="2162013" y="643180"/>
                    </a:lnTo>
                    <a:lnTo>
                      <a:pt x="2402237" y="643180"/>
                    </a:lnTo>
                    <a:lnTo>
                      <a:pt x="2402237" y="751668"/>
                    </a:lnTo>
                    <a:lnTo>
                      <a:pt x="2502976" y="751668"/>
                    </a:lnTo>
                    <a:lnTo>
                      <a:pt x="2502976" y="829159"/>
                    </a:lnTo>
                    <a:lnTo>
                      <a:pt x="2588217" y="829159"/>
                    </a:lnTo>
                    <a:lnTo>
                      <a:pt x="2588217" y="898902"/>
                    </a:lnTo>
                    <a:lnTo>
                      <a:pt x="3076413" y="898902"/>
                    </a:lnTo>
                    <a:lnTo>
                      <a:pt x="3076413" y="984142"/>
                    </a:lnTo>
                    <a:lnTo>
                      <a:pt x="3688596" y="984142"/>
                    </a:lnTo>
                    <a:lnTo>
                      <a:pt x="3688596" y="1061634"/>
                    </a:lnTo>
                    <a:lnTo>
                      <a:pt x="4215539" y="1061634"/>
                    </a:lnTo>
                    <a:lnTo>
                      <a:pt x="4215539" y="1162373"/>
                    </a:lnTo>
                    <a:lnTo>
                      <a:pt x="4355023" y="1162373"/>
                    </a:lnTo>
                    <a:lnTo>
                      <a:pt x="4355023" y="1247614"/>
                    </a:lnTo>
                    <a:lnTo>
                      <a:pt x="4494508" y="1247614"/>
                    </a:lnTo>
                    <a:lnTo>
                      <a:pt x="4494508" y="1371600"/>
                    </a:lnTo>
                    <a:lnTo>
                      <a:pt x="5881606" y="1371600"/>
                    </a:lnTo>
                  </a:path>
                </a:pathLst>
              </a:custGeom>
              <a:noFill/>
              <a:ln w="28575">
                <a:solidFill>
                  <a:srgbClr val="015873"/>
                </a:solidFill>
                <a:miter lim="800000"/>
              </a:ln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reeform 4"/>
            <p:cNvSpPr/>
            <p:nvPr/>
          </p:nvSpPr>
          <p:spPr bwMode="auto">
            <a:xfrm>
              <a:off x="3265714" y="1567543"/>
              <a:ext cx="6738257" cy="3657600"/>
            </a:xfrm>
            <a:custGeom>
              <a:avLst/>
              <a:gdLst>
                <a:gd name="connsiteX0" fmla="*/ 0 w 6738257"/>
                <a:gd name="connsiteY0" fmla="*/ 0 h 3657600"/>
                <a:gd name="connsiteX1" fmla="*/ 0 w 6738257"/>
                <a:gd name="connsiteY1" fmla="*/ 3657600 h 3657600"/>
                <a:gd name="connsiteX2" fmla="*/ 6738257 w 6738257"/>
                <a:gd name="connsiteY2" fmla="*/ 365760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38257" h="3657600">
                  <a:moveTo>
                    <a:pt x="0" y="0"/>
                  </a:moveTo>
                  <a:lnTo>
                    <a:pt x="0" y="3657600"/>
                  </a:lnTo>
                  <a:lnTo>
                    <a:pt x="6738257" y="365760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5831577" y="1336710"/>
              <a:ext cx="16065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Ki-67 Index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3637425" y="4554234"/>
              <a:ext cx="80983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&lt;.001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5368823" y="5694342"/>
              <a:ext cx="234243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Yr From Registration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 rot="16200000">
              <a:off x="1769554" y="3273172"/>
              <a:ext cx="13469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Probability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008990" y="4287701"/>
              <a:ext cx="3336561" cy="830997"/>
              <a:chOff x="7089568" y="3082777"/>
              <a:chExt cx="3336561" cy="830997"/>
            </a:xfrm>
          </p:grpSpPr>
          <p:sp>
            <p:nvSpPr>
              <p:cNvPr id="7" name="TextBox 6"/>
              <p:cNvSpPr txBox="1"/>
              <p:nvPr/>
            </p:nvSpPr>
            <p:spPr bwMode="auto">
              <a:xfrm>
                <a:off x="7383180" y="3082777"/>
                <a:ext cx="3042949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&lt;10%, median not reached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10% to &lt;30%, median not reached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≥30%, median: 3.4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flipH="1">
                <a:off x="7089569" y="3259777"/>
                <a:ext cx="30282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1587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H="1">
                <a:off x="7089569" y="3498276"/>
                <a:ext cx="30282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flipH="1">
                <a:off x="7089568" y="3737862"/>
                <a:ext cx="30282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7" name="Group 66"/>
            <p:cNvGrpSpPr/>
            <p:nvPr/>
          </p:nvGrpSpPr>
          <p:grpSpPr>
            <a:xfrm>
              <a:off x="2681121" y="1477536"/>
              <a:ext cx="508474" cy="3951516"/>
              <a:chOff x="2697849" y="1477536"/>
              <a:chExt cx="508474" cy="3951516"/>
            </a:xfrm>
          </p:grpSpPr>
          <p:sp>
            <p:nvSpPr>
              <p:cNvPr id="16" name="TextBox 15"/>
              <p:cNvSpPr txBox="1"/>
              <p:nvPr/>
            </p:nvSpPr>
            <p:spPr bwMode="auto">
              <a:xfrm>
                <a:off x="2697850" y="1477536"/>
                <a:ext cx="50847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1.0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 bwMode="auto">
              <a:xfrm>
                <a:off x="2697849" y="2187818"/>
                <a:ext cx="5084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0.8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 bwMode="auto">
              <a:xfrm>
                <a:off x="2697849" y="2898100"/>
                <a:ext cx="5084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0.6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2697849" y="3608382"/>
                <a:ext cx="5084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0.4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2697849" y="4318664"/>
                <a:ext cx="50847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0.2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 bwMode="auto">
              <a:xfrm>
                <a:off x="2891813" y="5028942"/>
                <a:ext cx="3145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3108459" y="5290673"/>
              <a:ext cx="6948175" cy="400110"/>
              <a:chOff x="3108459" y="5290673"/>
              <a:chExt cx="6948175" cy="400110"/>
            </a:xfrm>
          </p:grpSpPr>
          <p:sp>
            <p:nvSpPr>
              <p:cNvPr id="27" name="TextBox 26"/>
              <p:cNvSpPr txBox="1"/>
              <p:nvPr/>
            </p:nvSpPr>
            <p:spPr bwMode="auto">
              <a:xfrm>
                <a:off x="9612282" y="5290673"/>
                <a:ext cx="44435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9025763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 bwMode="auto">
              <a:xfrm>
                <a:off x="8367068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 bwMode="auto">
              <a:xfrm>
                <a:off x="7704934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 bwMode="auto">
              <a:xfrm>
                <a:off x="7053734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3766607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 bwMode="auto">
              <a:xfrm>
                <a:off x="6389463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5731837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 bwMode="auto">
              <a:xfrm>
                <a:off x="5083767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 bwMode="auto">
              <a:xfrm>
                <a:off x="4420564" y="5290673"/>
                <a:ext cx="3145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 bwMode="auto">
              <a:xfrm>
                <a:off x="3108459" y="5290673"/>
                <a:ext cx="31451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136337" y="1682805"/>
              <a:ext cx="137160" cy="3543720"/>
              <a:chOff x="3024577" y="1682805"/>
              <a:chExt cx="137160" cy="3543720"/>
            </a:xfrm>
          </p:grpSpPr>
          <p:cxnSp>
            <p:nvCxnSpPr>
              <p:cNvPr id="39" name="Straight Connector 38"/>
              <p:cNvCxnSpPr/>
              <p:nvPr/>
            </p:nvCxnSpPr>
            <p:spPr bwMode="auto">
              <a:xfrm>
                <a:off x="3024577" y="168280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3024577" y="2391549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>
                <a:off x="3024577" y="3100293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 bwMode="auto">
              <a:xfrm>
                <a:off x="3024577" y="3809037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/>
              <p:cNvCxnSpPr/>
              <p:nvPr/>
            </p:nvCxnSpPr>
            <p:spPr bwMode="auto">
              <a:xfrm>
                <a:off x="3024577" y="4517781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>
                <a:off x="3024577" y="522652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3265714" y="5218495"/>
              <a:ext cx="6565698" cy="137160"/>
              <a:chOff x="3265714" y="5218495"/>
              <a:chExt cx="6565698" cy="137160"/>
            </a:xfrm>
          </p:grpSpPr>
          <p:cxnSp>
            <p:nvCxnSpPr>
              <p:cNvPr id="54" name="Straight Connector 53"/>
              <p:cNvCxnSpPr/>
              <p:nvPr/>
            </p:nvCxnSpPr>
            <p:spPr bwMode="auto">
              <a:xfrm rot="16200000">
                <a:off x="319713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 rot="16200000">
                <a:off x="385370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 bwMode="auto">
              <a:xfrm rot="16200000">
                <a:off x="451027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 rot="16200000">
                <a:off x="516684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 bwMode="auto">
              <a:xfrm rot="16200000">
                <a:off x="582341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 rot="16200000">
                <a:off x="647998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 bwMode="auto">
              <a:xfrm rot="16200000">
                <a:off x="713655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 rot="16200000">
                <a:off x="779312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Straight Connector 61"/>
              <p:cNvCxnSpPr/>
              <p:nvPr/>
            </p:nvCxnSpPr>
            <p:spPr bwMode="auto">
              <a:xfrm rot="16200000">
                <a:off x="844969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 rot="16200000">
                <a:off x="9106264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rot="16200000">
                <a:off x="9762832" y="5287075"/>
                <a:ext cx="13716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Freeform 10"/>
            <p:cNvSpPr/>
            <p:nvPr/>
          </p:nvSpPr>
          <p:spPr bwMode="auto">
            <a:xfrm>
              <a:off x="3282462" y="1672492"/>
              <a:ext cx="6381261" cy="1551354"/>
            </a:xfrm>
            <a:custGeom>
              <a:avLst/>
              <a:gdLst>
                <a:gd name="connsiteX0" fmla="*/ 0 w 6381261"/>
                <a:gd name="connsiteY0" fmla="*/ 0 h 1551354"/>
                <a:gd name="connsiteX1" fmla="*/ 144584 w 6381261"/>
                <a:gd name="connsiteY1" fmla="*/ 0 h 1551354"/>
                <a:gd name="connsiteX2" fmla="*/ 144584 w 6381261"/>
                <a:gd name="connsiteY2" fmla="*/ 54708 h 1551354"/>
                <a:gd name="connsiteX3" fmla="*/ 304800 w 6381261"/>
                <a:gd name="connsiteY3" fmla="*/ 54708 h 1551354"/>
                <a:gd name="connsiteX4" fmla="*/ 304800 w 6381261"/>
                <a:gd name="connsiteY4" fmla="*/ 136770 h 1551354"/>
                <a:gd name="connsiteX5" fmla="*/ 504092 w 6381261"/>
                <a:gd name="connsiteY5" fmla="*/ 136770 h 1551354"/>
                <a:gd name="connsiteX6" fmla="*/ 504092 w 6381261"/>
                <a:gd name="connsiteY6" fmla="*/ 199293 h 1551354"/>
                <a:gd name="connsiteX7" fmla="*/ 672123 w 6381261"/>
                <a:gd name="connsiteY7" fmla="*/ 199293 h 1551354"/>
                <a:gd name="connsiteX8" fmla="*/ 672123 w 6381261"/>
                <a:gd name="connsiteY8" fmla="*/ 257908 h 1551354"/>
                <a:gd name="connsiteX9" fmla="*/ 816707 w 6381261"/>
                <a:gd name="connsiteY9" fmla="*/ 257908 h 1551354"/>
                <a:gd name="connsiteX10" fmla="*/ 816707 w 6381261"/>
                <a:gd name="connsiteY10" fmla="*/ 296985 h 1551354"/>
                <a:gd name="connsiteX11" fmla="*/ 941753 w 6381261"/>
                <a:gd name="connsiteY11" fmla="*/ 296985 h 1551354"/>
                <a:gd name="connsiteX12" fmla="*/ 941753 w 6381261"/>
                <a:gd name="connsiteY12" fmla="*/ 355600 h 1551354"/>
                <a:gd name="connsiteX13" fmla="*/ 1199661 w 6381261"/>
                <a:gd name="connsiteY13" fmla="*/ 355600 h 1551354"/>
                <a:gd name="connsiteX14" fmla="*/ 1199661 w 6381261"/>
                <a:gd name="connsiteY14" fmla="*/ 453293 h 1551354"/>
                <a:gd name="connsiteX15" fmla="*/ 1309076 w 6381261"/>
                <a:gd name="connsiteY15" fmla="*/ 453293 h 1551354"/>
                <a:gd name="connsiteX16" fmla="*/ 1309076 w 6381261"/>
                <a:gd name="connsiteY16" fmla="*/ 508000 h 1551354"/>
                <a:gd name="connsiteX17" fmla="*/ 1492738 w 6381261"/>
                <a:gd name="connsiteY17" fmla="*/ 508000 h 1551354"/>
                <a:gd name="connsiteX18" fmla="*/ 1492738 w 6381261"/>
                <a:gd name="connsiteY18" fmla="*/ 558800 h 1551354"/>
                <a:gd name="connsiteX19" fmla="*/ 1606061 w 6381261"/>
                <a:gd name="connsiteY19" fmla="*/ 558800 h 1551354"/>
                <a:gd name="connsiteX20" fmla="*/ 1606061 w 6381261"/>
                <a:gd name="connsiteY20" fmla="*/ 636954 h 1551354"/>
                <a:gd name="connsiteX21" fmla="*/ 1813169 w 6381261"/>
                <a:gd name="connsiteY21" fmla="*/ 636954 h 1551354"/>
                <a:gd name="connsiteX22" fmla="*/ 1813169 w 6381261"/>
                <a:gd name="connsiteY22" fmla="*/ 695570 h 1551354"/>
                <a:gd name="connsiteX23" fmla="*/ 1938215 w 6381261"/>
                <a:gd name="connsiteY23" fmla="*/ 695570 h 1551354"/>
                <a:gd name="connsiteX24" fmla="*/ 1938215 w 6381261"/>
                <a:gd name="connsiteY24" fmla="*/ 758093 h 1551354"/>
                <a:gd name="connsiteX25" fmla="*/ 2145323 w 6381261"/>
                <a:gd name="connsiteY25" fmla="*/ 758093 h 1551354"/>
                <a:gd name="connsiteX26" fmla="*/ 2145323 w 6381261"/>
                <a:gd name="connsiteY26" fmla="*/ 804985 h 1551354"/>
                <a:gd name="connsiteX27" fmla="*/ 2567353 w 6381261"/>
                <a:gd name="connsiteY27" fmla="*/ 804985 h 1551354"/>
                <a:gd name="connsiteX28" fmla="*/ 2567353 w 6381261"/>
                <a:gd name="connsiteY28" fmla="*/ 847970 h 1551354"/>
                <a:gd name="connsiteX29" fmla="*/ 2708030 w 6381261"/>
                <a:gd name="connsiteY29" fmla="*/ 847970 h 1551354"/>
                <a:gd name="connsiteX30" fmla="*/ 2708030 w 6381261"/>
                <a:gd name="connsiteY30" fmla="*/ 890954 h 1551354"/>
                <a:gd name="connsiteX31" fmla="*/ 3141784 w 6381261"/>
                <a:gd name="connsiteY31" fmla="*/ 890954 h 1551354"/>
                <a:gd name="connsiteX32" fmla="*/ 3270738 w 6381261"/>
                <a:gd name="connsiteY32" fmla="*/ 890954 h 1551354"/>
                <a:gd name="connsiteX33" fmla="*/ 3270738 w 6381261"/>
                <a:gd name="connsiteY33" fmla="*/ 930031 h 1551354"/>
                <a:gd name="connsiteX34" fmla="*/ 3481753 w 6381261"/>
                <a:gd name="connsiteY34" fmla="*/ 930031 h 1551354"/>
                <a:gd name="connsiteX35" fmla="*/ 3481753 w 6381261"/>
                <a:gd name="connsiteY35" fmla="*/ 969108 h 1551354"/>
                <a:gd name="connsiteX36" fmla="*/ 3563815 w 6381261"/>
                <a:gd name="connsiteY36" fmla="*/ 969108 h 1551354"/>
                <a:gd name="connsiteX37" fmla="*/ 3563815 w 6381261"/>
                <a:gd name="connsiteY37" fmla="*/ 1039446 h 1551354"/>
                <a:gd name="connsiteX38" fmla="*/ 3724030 w 6381261"/>
                <a:gd name="connsiteY38" fmla="*/ 1039446 h 1551354"/>
                <a:gd name="connsiteX39" fmla="*/ 3724030 w 6381261"/>
                <a:gd name="connsiteY39" fmla="*/ 1098062 h 1551354"/>
                <a:gd name="connsiteX40" fmla="*/ 3966307 w 6381261"/>
                <a:gd name="connsiteY40" fmla="*/ 1098062 h 1551354"/>
                <a:gd name="connsiteX41" fmla="*/ 3966307 w 6381261"/>
                <a:gd name="connsiteY41" fmla="*/ 1141046 h 1551354"/>
                <a:gd name="connsiteX42" fmla="*/ 4783015 w 6381261"/>
                <a:gd name="connsiteY42" fmla="*/ 1141046 h 1551354"/>
                <a:gd name="connsiteX43" fmla="*/ 4783015 w 6381261"/>
                <a:gd name="connsiteY43" fmla="*/ 1199662 h 1551354"/>
                <a:gd name="connsiteX44" fmla="*/ 5142523 w 6381261"/>
                <a:gd name="connsiteY44" fmla="*/ 1199662 h 1551354"/>
                <a:gd name="connsiteX45" fmla="*/ 5142523 w 6381261"/>
                <a:gd name="connsiteY45" fmla="*/ 1305170 h 1551354"/>
                <a:gd name="connsiteX46" fmla="*/ 5564553 w 6381261"/>
                <a:gd name="connsiteY46" fmla="*/ 1305170 h 1551354"/>
                <a:gd name="connsiteX47" fmla="*/ 5564553 w 6381261"/>
                <a:gd name="connsiteY47" fmla="*/ 1551354 h 1551354"/>
                <a:gd name="connsiteX48" fmla="*/ 6381261 w 6381261"/>
                <a:gd name="connsiteY48" fmla="*/ 1551354 h 155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6381261" h="1551354">
                  <a:moveTo>
                    <a:pt x="0" y="0"/>
                  </a:moveTo>
                  <a:lnTo>
                    <a:pt x="144584" y="0"/>
                  </a:lnTo>
                  <a:lnTo>
                    <a:pt x="144584" y="54708"/>
                  </a:lnTo>
                  <a:lnTo>
                    <a:pt x="304800" y="54708"/>
                  </a:lnTo>
                  <a:lnTo>
                    <a:pt x="304800" y="136770"/>
                  </a:lnTo>
                  <a:lnTo>
                    <a:pt x="504092" y="136770"/>
                  </a:lnTo>
                  <a:lnTo>
                    <a:pt x="504092" y="199293"/>
                  </a:lnTo>
                  <a:lnTo>
                    <a:pt x="672123" y="199293"/>
                  </a:lnTo>
                  <a:lnTo>
                    <a:pt x="672123" y="257908"/>
                  </a:lnTo>
                  <a:lnTo>
                    <a:pt x="816707" y="257908"/>
                  </a:lnTo>
                  <a:lnTo>
                    <a:pt x="816707" y="296985"/>
                  </a:lnTo>
                  <a:lnTo>
                    <a:pt x="941753" y="296985"/>
                  </a:lnTo>
                  <a:lnTo>
                    <a:pt x="941753" y="355600"/>
                  </a:lnTo>
                  <a:lnTo>
                    <a:pt x="1199661" y="355600"/>
                  </a:lnTo>
                  <a:lnTo>
                    <a:pt x="1199661" y="453293"/>
                  </a:lnTo>
                  <a:lnTo>
                    <a:pt x="1309076" y="453293"/>
                  </a:lnTo>
                  <a:lnTo>
                    <a:pt x="1309076" y="508000"/>
                  </a:lnTo>
                  <a:lnTo>
                    <a:pt x="1492738" y="508000"/>
                  </a:lnTo>
                  <a:lnTo>
                    <a:pt x="1492738" y="558800"/>
                  </a:lnTo>
                  <a:lnTo>
                    <a:pt x="1606061" y="558800"/>
                  </a:lnTo>
                  <a:lnTo>
                    <a:pt x="1606061" y="636954"/>
                  </a:lnTo>
                  <a:lnTo>
                    <a:pt x="1813169" y="636954"/>
                  </a:lnTo>
                  <a:lnTo>
                    <a:pt x="1813169" y="695570"/>
                  </a:lnTo>
                  <a:lnTo>
                    <a:pt x="1938215" y="695570"/>
                  </a:lnTo>
                  <a:lnTo>
                    <a:pt x="1938215" y="758093"/>
                  </a:lnTo>
                  <a:lnTo>
                    <a:pt x="2145323" y="758093"/>
                  </a:lnTo>
                  <a:lnTo>
                    <a:pt x="2145323" y="804985"/>
                  </a:lnTo>
                  <a:lnTo>
                    <a:pt x="2567353" y="804985"/>
                  </a:lnTo>
                  <a:lnTo>
                    <a:pt x="2567353" y="847970"/>
                  </a:lnTo>
                  <a:lnTo>
                    <a:pt x="2708030" y="847970"/>
                  </a:lnTo>
                  <a:lnTo>
                    <a:pt x="2708030" y="890954"/>
                  </a:lnTo>
                  <a:lnTo>
                    <a:pt x="3141784" y="890954"/>
                  </a:lnTo>
                  <a:lnTo>
                    <a:pt x="3270738" y="890954"/>
                  </a:lnTo>
                  <a:lnTo>
                    <a:pt x="3270738" y="930031"/>
                  </a:lnTo>
                  <a:lnTo>
                    <a:pt x="3481753" y="930031"/>
                  </a:lnTo>
                  <a:lnTo>
                    <a:pt x="3481753" y="969108"/>
                  </a:lnTo>
                  <a:lnTo>
                    <a:pt x="3563815" y="969108"/>
                  </a:lnTo>
                  <a:lnTo>
                    <a:pt x="3563815" y="1039446"/>
                  </a:lnTo>
                  <a:lnTo>
                    <a:pt x="3724030" y="1039446"/>
                  </a:lnTo>
                  <a:lnTo>
                    <a:pt x="3724030" y="1098062"/>
                  </a:lnTo>
                  <a:lnTo>
                    <a:pt x="3966307" y="1098062"/>
                  </a:lnTo>
                  <a:lnTo>
                    <a:pt x="3966307" y="1141046"/>
                  </a:lnTo>
                  <a:lnTo>
                    <a:pt x="4783015" y="1141046"/>
                  </a:lnTo>
                  <a:lnTo>
                    <a:pt x="4783015" y="1199662"/>
                  </a:lnTo>
                  <a:lnTo>
                    <a:pt x="5142523" y="1199662"/>
                  </a:lnTo>
                  <a:lnTo>
                    <a:pt x="5142523" y="1305170"/>
                  </a:lnTo>
                  <a:lnTo>
                    <a:pt x="5564553" y="1305170"/>
                  </a:lnTo>
                  <a:lnTo>
                    <a:pt x="5564553" y="1551354"/>
                  </a:lnTo>
                  <a:lnTo>
                    <a:pt x="6381261" y="1551354"/>
                  </a:lnTo>
                </a:path>
              </a:pathLst>
            </a:custGeom>
            <a:noFill/>
            <a:ln w="28575">
              <a:solidFill>
                <a:srgbClr val="E1471D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93" name="Group 192"/>
            <p:cNvGrpSpPr/>
            <p:nvPr/>
          </p:nvGrpSpPr>
          <p:grpSpPr>
            <a:xfrm>
              <a:off x="3337000" y="1618152"/>
              <a:ext cx="6275282" cy="1670366"/>
              <a:chOff x="3337000" y="1618152"/>
              <a:chExt cx="6275282" cy="1670366"/>
            </a:xfrm>
          </p:grpSpPr>
          <p:cxnSp>
            <p:nvCxnSpPr>
              <p:cNvPr id="72" name="Straight Connector 71"/>
              <p:cNvCxnSpPr/>
              <p:nvPr/>
            </p:nvCxnSpPr>
            <p:spPr bwMode="auto">
              <a:xfrm>
                <a:off x="3337000" y="1618152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3426707" y="16455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>
                <a:off x="3485492" y="1672492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3540029" y="1672492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>
                <a:off x="3665246" y="172840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Connector 49"/>
              <p:cNvCxnSpPr/>
              <p:nvPr/>
            </p:nvCxnSpPr>
            <p:spPr bwMode="auto">
              <a:xfrm>
                <a:off x="3801845" y="178274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>
                <a:off x="3852815" y="17969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>
                <a:off x="4239506" y="193414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4294385" y="195493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4348922" y="196983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4399892" y="198407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4493506" y="202351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4582592" y="207130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4641998" y="208138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4692968" y="209562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>
                <a:off x="4841290" y="218213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>
                <a:off x="4932436" y="221854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>
                <a:off x="4994789" y="223647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>
                <a:off x="5045759" y="225071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>
                <a:off x="5088432" y="225852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>
                <a:off x="5431523" y="238594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5895562" y="241642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6009860" y="245076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5951075" y="243255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5697244" y="239568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594408" y="239568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5561046" y="23937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6057728" y="245076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5173615" y="229539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5628450" y="239568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5834613" y="240118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6139401" y="246168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5661906" y="239568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5267229" y="235738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5306476" y="235570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6180553" y="246168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6217897" y="245843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6254041" y="245843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6295568" y="246234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6336720" y="246234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6385927" y="246586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6422071" y="246586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6463598" y="246976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6504750" y="246976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6585149" y="2533366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6621293" y="2533366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6662820" y="2537274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6703972" y="2537274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8263295" y="27958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8299439" y="27958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8340966" y="279977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8382118" y="279977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8075635" y="279195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 bwMode="auto">
              <a:xfrm>
                <a:off x="8111779" y="279195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8153306" y="27958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8194458" y="27958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8691735" y="288836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8727879" y="288836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Straight Connector 154"/>
              <p:cNvCxnSpPr/>
              <p:nvPr/>
            </p:nvCxnSpPr>
            <p:spPr bwMode="auto">
              <a:xfrm>
                <a:off x="8769406" y="289226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" name="Straight Connector 155"/>
              <p:cNvCxnSpPr/>
              <p:nvPr/>
            </p:nvCxnSpPr>
            <p:spPr bwMode="auto">
              <a:xfrm>
                <a:off x="8810558" y="289226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/>
              <p:cNvCxnSpPr/>
              <p:nvPr/>
            </p:nvCxnSpPr>
            <p:spPr bwMode="auto">
              <a:xfrm>
                <a:off x="6961118" y="266742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 bwMode="auto">
              <a:xfrm>
                <a:off x="6997262" y="266742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 bwMode="auto">
              <a:xfrm>
                <a:off x="7038789" y="267132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 bwMode="auto">
              <a:xfrm>
                <a:off x="7079941" y="267132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>
                <a:off x="7179326" y="272337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>
                <a:off x="7215470" y="272337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>
                <a:off x="7256997" y="272728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7298149" y="272728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 bwMode="auto">
              <a:xfrm>
                <a:off x="7886905" y="274201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>
                <a:off x="7923049" y="274201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 bwMode="auto">
              <a:xfrm>
                <a:off x="7964576" y="274592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 bwMode="auto">
              <a:xfrm>
                <a:off x="8005728" y="274592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>
                <a:off x="7578198" y="273600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>
                <a:off x="7614342" y="273600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 bwMode="auto">
              <a:xfrm>
                <a:off x="7655869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" name="Straight Connector 171"/>
              <p:cNvCxnSpPr/>
              <p:nvPr/>
            </p:nvCxnSpPr>
            <p:spPr bwMode="auto">
              <a:xfrm>
                <a:off x="7697021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 bwMode="auto">
              <a:xfrm>
                <a:off x="8848197" y="314059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 bwMode="auto">
              <a:xfrm>
                <a:off x="8903878" y="314059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>
                <a:off x="9011836" y="314450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>
                <a:off x="9052988" y="314450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>
                <a:off x="9172051" y="314059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8" name="Straight Connector 177"/>
              <p:cNvCxnSpPr/>
              <p:nvPr/>
            </p:nvCxnSpPr>
            <p:spPr bwMode="auto">
              <a:xfrm>
                <a:off x="9213203" y="314059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/>
              <p:cNvCxnSpPr/>
              <p:nvPr/>
            </p:nvCxnSpPr>
            <p:spPr bwMode="auto">
              <a:xfrm>
                <a:off x="9578946" y="315135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>
                <a:off x="9612282" y="315135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>
                <a:off x="8510338" y="289226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8543674" y="289226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7808828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7849980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>
                <a:off x="7370605" y="273600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7431296" y="273600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>
                <a:off x="7472205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>
                <a:off x="7513357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 bwMode="auto">
              <a:xfrm>
                <a:off x="6796175" y="258621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>
                <a:off x="6837327" y="2586217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" name="Straight Connector 190"/>
              <p:cNvCxnSpPr/>
              <p:nvPr/>
            </p:nvCxnSpPr>
            <p:spPr bwMode="auto">
              <a:xfrm>
                <a:off x="6896566" y="261266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7748294" y="273990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E1471D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94" name="Freeform 193"/>
            <p:cNvSpPr/>
            <p:nvPr/>
          </p:nvSpPr>
          <p:spPr bwMode="auto">
            <a:xfrm>
              <a:off x="3292660" y="1697586"/>
              <a:ext cx="6302389" cy="2468470"/>
            </a:xfrm>
            <a:custGeom>
              <a:avLst/>
              <a:gdLst>
                <a:gd name="connsiteX0" fmla="*/ 0 w 6302389"/>
                <a:gd name="connsiteY0" fmla="*/ 0 h 2468470"/>
                <a:gd name="connsiteX1" fmla="*/ 98411 w 6302389"/>
                <a:gd name="connsiteY1" fmla="*/ 0 h 2468470"/>
                <a:gd name="connsiteX2" fmla="*/ 98411 w 6302389"/>
                <a:gd name="connsiteY2" fmla="*/ 82009 h 2468470"/>
                <a:gd name="connsiteX3" fmla="*/ 188621 w 6302389"/>
                <a:gd name="connsiteY3" fmla="*/ 82009 h 2468470"/>
                <a:gd name="connsiteX4" fmla="*/ 188621 w 6302389"/>
                <a:gd name="connsiteY4" fmla="*/ 135314 h 2468470"/>
                <a:gd name="connsiteX5" fmla="*/ 254228 w 6302389"/>
                <a:gd name="connsiteY5" fmla="*/ 135314 h 2468470"/>
                <a:gd name="connsiteX6" fmla="*/ 254228 w 6302389"/>
                <a:gd name="connsiteY6" fmla="*/ 233725 h 2468470"/>
                <a:gd name="connsiteX7" fmla="*/ 352639 w 6302389"/>
                <a:gd name="connsiteY7" fmla="*/ 233725 h 2468470"/>
                <a:gd name="connsiteX8" fmla="*/ 352639 w 6302389"/>
                <a:gd name="connsiteY8" fmla="*/ 332136 h 2468470"/>
                <a:gd name="connsiteX9" fmla="*/ 430547 w 6302389"/>
                <a:gd name="connsiteY9" fmla="*/ 332136 h 2468470"/>
                <a:gd name="connsiteX10" fmla="*/ 430547 w 6302389"/>
                <a:gd name="connsiteY10" fmla="*/ 492053 h 2468470"/>
                <a:gd name="connsiteX11" fmla="*/ 512556 w 6302389"/>
                <a:gd name="connsiteY11" fmla="*/ 492053 h 2468470"/>
                <a:gd name="connsiteX12" fmla="*/ 512556 w 6302389"/>
                <a:gd name="connsiteY12" fmla="*/ 623268 h 2468470"/>
                <a:gd name="connsiteX13" fmla="*/ 623268 w 6302389"/>
                <a:gd name="connsiteY13" fmla="*/ 623268 h 2468470"/>
                <a:gd name="connsiteX14" fmla="*/ 623268 w 6302389"/>
                <a:gd name="connsiteY14" fmla="*/ 692975 h 2468470"/>
                <a:gd name="connsiteX15" fmla="*/ 709378 w 6302389"/>
                <a:gd name="connsiteY15" fmla="*/ 692975 h 2468470"/>
                <a:gd name="connsiteX16" fmla="*/ 709378 w 6302389"/>
                <a:gd name="connsiteY16" fmla="*/ 803688 h 2468470"/>
                <a:gd name="connsiteX17" fmla="*/ 799588 w 6302389"/>
                <a:gd name="connsiteY17" fmla="*/ 803688 h 2468470"/>
                <a:gd name="connsiteX18" fmla="*/ 799588 w 6302389"/>
                <a:gd name="connsiteY18" fmla="*/ 930801 h 2468470"/>
                <a:gd name="connsiteX19" fmla="*/ 963605 w 6302389"/>
                <a:gd name="connsiteY19" fmla="*/ 930801 h 2468470"/>
                <a:gd name="connsiteX20" fmla="*/ 963605 w 6302389"/>
                <a:gd name="connsiteY20" fmla="*/ 1037413 h 2468470"/>
                <a:gd name="connsiteX21" fmla="*/ 1049715 w 6302389"/>
                <a:gd name="connsiteY21" fmla="*/ 1037413 h 2468470"/>
                <a:gd name="connsiteX22" fmla="*/ 1049715 w 6302389"/>
                <a:gd name="connsiteY22" fmla="*/ 1107121 h 2468470"/>
                <a:gd name="connsiteX23" fmla="*/ 1139925 w 6302389"/>
                <a:gd name="connsiteY23" fmla="*/ 1107121 h 2468470"/>
                <a:gd name="connsiteX24" fmla="*/ 1139925 w 6302389"/>
                <a:gd name="connsiteY24" fmla="*/ 1213732 h 2468470"/>
                <a:gd name="connsiteX25" fmla="*/ 1242436 w 6302389"/>
                <a:gd name="connsiteY25" fmla="*/ 1213732 h 2468470"/>
                <a:gd name="connsiteX26" fmla="*/ 1242436 w 6302389"/>
                <a:gd name="connsiteY26" fmla="*/ 1340846 h 2468470"/>
                <a:gd name="connsiteX27" fmla="*/ 1349048 w 6302389"/>
                <a:gd name="connsiteY27" fmla="*/ 1340846 h 2468470"/>
                <a:gd name="connsiteX28" fmla="*/ 1349048 w 6302389"/>
                <a:gd name="connsiteY28" fmla="*/ 1402353 h 2468470"/>
                <a:gd name="connsiteX29" fmla="*/ 1439257 w 6302389"/>
                <a:gd name="connsiteY29" fmla="*/ 1402353 h 2468470"/>
                <a:gd name="connsiteX30" fmla="*/ 1439257 w 6302389"/>
                <a:gd name="connsiteY30" fmla="*/ 1492563 h 2468470"/>
                <a:gd name="connsiteX31" fmla="*/ 1734490 w 6302389"/>
                <a:gd name="connsiteY31" fmla="*/ 1492563 h 2468470"/>
                <a:gd name="connsiteX32" fmla="*/ 1734490 w 6302389"/>
                <a:gd name="connsiteY32" fmla="*/ 1541768 h 2468470"/>
                <a:gd name="connsiteX33" fmla="*/ 1832901 w 6302389"/>
                <a:gd name="connsiteY33" fmla="*/ 1541768 h 2468470"/>
                <a:gd name="connsiteX34" fmla="*/ 1832901 w 6302389"/>
                <a:gd name="connsiteY34" fmla="*/ 1631978 h 2468470"/>
                <a:gd name="connsiteX35" fmla="*/ 2013320 w 6302389"/>
                <a:gd name="connsiteY35" fmla="*/ 1631978 h 2468470"/>
                <a:gd name="connsiteX36" fmla="*/ 2013320 w 6302389"/>
                <a:gd name="connsiteY36" fmla="*/ 1681184 h 2468470"/>
                <a:gd name="connsiteX37" fmla="*/ 2165037 w 6302389"/>
                <a:gd name="connsiteY37" fmla="*/ 1681184 h 2468470"/>
                <a:gd name="connsiteX38" fmla="*/ 2165037 w 6302389"/>
                <a:gd name="connsiteY38" fmla="*/ 1742690 h 2468470"/>
                <a:gd name="connsiteX39" fmla="*/ 2251146 w 6302389"/>
                <a:gd name="connsiteY39" fmla="*/ 1742690 h 2468470"/>
                <a:gd name="connsiteX40" fmla="*/ 2251146 w 6302389"/>
                <a:gd name="connsiteY40" fmla="*/ 1787795 h 2468470"/>
                <a:gd name="connsiteX41" fmla="*/ 2353657 w 6302389"/>
                <a:gd name="connsiteY41" fmla="*/ 1787795 h 2468470"/>
                <a:gd name="connsiteX42" fmla="*/ 2353657 w 6302389"/>
                <a:gd name="connsiteY42" fmla="*/ 1832900 h 2468470"/>
                <a:gd name="connsiteX43" fmla="*/ 2517675 w 6302389"/>
                <a:gd name="connsiteY43" fmla="*/ 1832900 h 2468470"/>
                <a:gd name="connsiteX44" fmla="*/ 2517675 w 6302389"/>
                <a:gd name="connsiteY44" fmla="*/ 1882105 h 2468470"/>
                <a:gd name="connsiteX45" fmla="*/ 2648890 w 6302389"/>
                <a:gd name="connsiteY45" fmla="*/ 1882105 h 2468470"/>
                <a:gd name="connsiteX46" fmla="*/ 2648890 w 6302389"/>
                <a:gd name="connsiteY46" fmla="*/ 1939512 h 2468470"/>
                <a:gd name="connsiteX47" fmla="*/ 2866214 w 6302389"/>
                <a:gd name="connsiteY47" fmla="*/ 1939512 h 2468470"/>
                <a:gd name="connsiteX48" fmla="*/ 2866214 w 6302389"/>
                <a:gd name="connsiteY48" fmla="*/ 1996918 h 2468470"/>
                <a:gd name="connsiteX49" fmla="*/ 2985127 w 6302389"/>
                <a:gd name="connsiteY49" fmla="*/ 1996918 h 2468470"/>
                <a:gd name="connsiteX50" fmla="*/ 2985127 w 6302389"/>
                <a:gd name="connsiteY50" fmla="*/ 2046123 h 2468470"/>
                <a:gd name="connsiteX51" fmla="*/ 3235254 w 6302389"/>
                <a:gd name="connsiteY51" fmla="*/ 2046123 h 2468470"/>
                <a:gd name="connsiteX52" fmla="*/ 3235254 w 6302389"/>
                <a:gd name="connsiteY52" fmla="*/ 2087128 h 2468470"/>
                <a:gd name="connsiteX53" fmla="*/ 3649399 w 6302389"/>
                <a:gd name="connsiteY53" fmla="*/ 2087128 h 2468470"/>
                <a:gd name="connsiteX54" fmla="*/ 3649399 w 6302389"/>
                <a:gd name="connsiteY54" fmla="*/ 2132233 h 2468470"/>
                <a:gd name="connsiteX55" fmla="*/ 3735509 w 6302389"/>
                <a:gd name="connsiteY55" fmla="*/ 2132233 h 2468470"/>
                <a:gd name="connsiteX56" fmla="*/ 3735509 w 6302389"/>
                <a:gd name="connsiteY56" fmla="*/ 2193740 h 2468470"/>
                <a:gd name="connsiteX57" fmla="*/ 4260366 w 6302389"/>
                <a:gd name="connsiteY57" fmla="*/ 2193740 h 2468470"/>
                <a:gd name="connsiteX58" fmla="*/ 4260366 w 6302389"/>
                <a:gd name="connsiteY58" fmla="*/ 2292150 h 2468470"/>
                <a:gd name="connsiteX59" fmla="*/ 4330074 w 6302389"/>
                <a:gd name="connsiteY59" fmla="*/ 2292150 h 2468470"/>
                <a:gd name="connsiteX60" fmla="*/ 4330074 w 6302389"/>
                <a:gd name="connsiteY60" fmla="*/ 2345456 h 2468470"/>
                <a:gd name="connsiteX61" fmla="*/ 4986145 w 6302389"/>
                <a:gd name="connsiteY61" fmla="*/ 2345456 h 2468470"/>
                <a:gd name="connsiteX62" fmla="*/ 4986145 w 6302389"/>
                <a:gd name="connsiteY62" fmla="*/ 2468470 h 2468470"/>
                <a:gd name="connsiteX63" fmla="*/ 6302389 w 6302389"/>
                <a:gd name="connsiteY63" fmla="*/ 2468470 h 2468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302389" h="2468470">
                  <a:moveTo>
                    <a:pt x="0" y="0"/>
                  </a:moveTo>
                  <a:lnTo>
                    <a:pt x="98411" y="0"/>
                  </a:lnTo>
                  <a:lnTo>
                    <a:pt x="98411" y="82009"/>
                  </a:lnTo>
                  <a:lnTo>
                    <a:pt x="188621" y="82009"/>
                  </a:lnTo>
                  <a:lnTo>
                    <a:pt x="188621" y="135314"/>
                  </a:lnTo>
                  <a:lnTo>
                    <a:pt x="254228" y="135314"/>
                  </a:lnTo>
                  <a:lnTo>
                    <a:pt x="254228" y="233725"/>
                  </a:lnTo>
                  <a:lnTo>
                    <a:pt x="352639" y="233725"/>
                  </a:lnTo>
                  <a:lnTo>
                    <a:pt x="352639" y="332136"/>
                  </a:lnTo>
                  <a:lnTo>
                    <a:pt x="430547" y="332136"/>
                  </a:lnTo>
                  <a:lnTo>
                    <a:pt x="430547" y="492053"/>
                  </a:lnTo>
                  <a:lnTo>
                    <a:pt x="512556" y="492053"/>
                  </a:lnTo>
                  <a:lnTo>
                    <a:pt x="512556" y="623268"/>
                  </a:lnTo>
                  <a:lnTo>
                    <a:pt x="623268" y="623268"/>
                  </a:lnTo>
                  <a:lnTo>
                    <a:pt x="623268" y="692975"/>
                  </a:lnTo>
                  <a:lnTo>
                    <a:pt x="709378" y="692975"/>
                  </a:lnTo>
                  <a:lnTo>
                    <a:pt x="709378" y="803688"/>
                  </a:lnTo>
                  <a:lnTo>
                    <a:pt x="799588" y="803688"/>
                  </a:lnTo>
                  <a:lnTo>
                    <a:pt x="799588" y="930801"/>
                  </a:lnTo>
                  <a:lnTo>
                    <a:pt x="963605" y="930801"/>
                  </a:lnTo>
                  <a:lnTo>
                    <a:pt x="963605" y="1037413"/>
                  </a:lnTo>
                  <a:lnTo>
                    <a:pt x="1049715" y="1037413"/>
                  </a:lnTo>
                  <a:lnTo>
                    <a:pt x="1049715" y="1107121"/>
                  </a:lnTo>
                  <a:lnTo>
                    <a:pt x="1139925" y="1107121"/>
                  </a:lnTo>
                  <a:lnTo>
                    <a:pt x="1139925" y="1213732"/>
                  </a:lnTo>
                  <a:lnTo>
                    <a:pt x="1242436" y="1213732"/>
                  </a:lnTo>
                  <a:lnTo>
                    <a:pt x="1242436" y="1340846"/>
                  </a:lnTo>
                  <a:lnTo>
                    <a:pt x="1349048" y="1340846"/>
                  </a:lnTo>
                  <a:lnTo>
                    <a:pt x="1349048" y="1402353"/>
                  </a:lnTo>
                  <a:lnTo>
                    <a:pt x="1439257" y="1402353"/>
                  </a:lnTo>
                  <a:lnTo>
                    <a:pt x="1439257" y="1492563"/>
                  </a:lnTo>
                  <a:lnTo>
                    <a:pt x="1734490" y="1492563"/>
                  </a:lnTo>
                  <a:lnTo>
                    <a:pt x="1734490" y="1541768"/>
                  </a:lnTo>
                  <a:lnTo>
                    <a:pt x="1832901" y="1541768"/>
                  </a:lnTo>
                  <a:lnTo>
                    <a:pt x="1832901" y="1631978"/>
                  </a:lnTo>
                  <a:lnTo>
                    <a:pt x="2013320" y="1631978"/>
                  </a:lnTo>
                  <a:lnTo>
                    <a:pt x="2013320" y="1681184"/>
                  </a:lnTo>
                  <a:lnTo>
                    <a:pt x="2165037" y="1681184"/>
                  </a:lnTo>
                  <a:lnTo>
                    <a:pt x="2165037" y="1742690"/>
                  </a:lnTo>
                  <a:lnTo>
                    <a:pt x="2251146" y="1742690"/>
                  </a:lnTo>
                  <a:lnTo>
                    <a:pt x="2251146" y="1787795"/>
                  </a:lnTo>
                  <a:lnTo>
                    <a:pt x="2353657" y="1787795"/>
                  </a:lnTo>
                  <a:lnTo>
                    <a:pt x="2353657" y="1832900"/>
                  </a:lnTo>
                  <a:lnTo>
                    <a:pt x="2517675" y="1832900"/>
                  </a:lnTo>
                  <a:lnTo>
                    <a:pt x="2517675" y="1882105"/>
                  </a:lnTo>
                  <a:lnTo>
                    <a:pt x="2648890" y="1882105"/>
                  </a:lnTo>
                  <a:lnTo>
                    <a:pt x="2648890" y="1939512"/>
                  </a:lnTo>
                  <a:lnTo>
                    <a:pt x="2866214" y="1939512"/>
                  </a:lnTo>
                  <a:lnTo>
                    <a:pt x="2866214" y="1996918"/>
                  </a:lnTo>
                  <a:lnTo>
                    <a:pt x="2985127" y="1996918"/>
                  </a:lnTo>
                  <a:lnTo>
                    <a:pt x="2985127" y="2046123"/>
                  </a:lnTo>
                  <a:lnTo>
                    <a:pt x="3235254" y="2046123"/>
                  </a:lnTo>
                  <a:lnTo>
                    <a:pt x="3235254" y="2087128"/>
                  </a:lnTo>
                  <a:lnTo>
                    <a:pt x="3649399" y="2087128"/>
                  </a:lnTo>
                  <a:lnTo>
                    <a:pt x="3649399" y="2132233"/>
                  </a:lnTo>
                  <a:lnTo>
                    <a:pt x="3735509" y="2132233"/>
                  </a:lnTo>
                  <a:lnTo>
                    <a:pt x="3735509" y="2193740"/>
                  </a:lnTo>
                  <a:lnTo>
                    <a:pt x="4260366" y="2193740"/>
                  </a:lnTo>
                  <a:lnTo>
                    <a:pt x="4260366" y="2292150"/>
                  </a:lnTo>
                  <a:lnTo>
                    <a:pt x="4330074" y="2292150"/>
                  </a:lnTo>
                  <a:lnTo>
                    <a:pt x="4330074" y="2345456"/>
                  </a:lnTo>
                  <a:lnTo>
                    <a:pt x="4986145" y="2345456"/>
                  </a:lnTo>
                  <a:lnTo>
                    <a:pt x="4986145" y="2468470"/>
                  </a:lnTo>
                  <a:lnTo>
                    <a:pt x="6302389" y="2468470"/>
                  </a:lnTo>
                </a:path>
              </a:pathLst>
            </a:custGeom>
            <a:noFill/>
            <a:ln w="28575">
              <a:solidFill>
                <a:srgbClr val="00823B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37" name="Group 236"/>
            <p:cNvGrpSpPr/>
            <p:nvPr/>
          </p:nvGrpSpPr>
          <p:grpSpPr>
            <a:xfrm>
              <a:off x="3637425" y="1906574"/>
              <a:ext cx="5933321" cy="2333102"/>
              <a:chOff x="3637425" y="1906574"/>
              <a:chExt cx="5933321" cy="2333102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>
                <a:off x="3637425" y="1906574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3852815" y="225660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 bwMode="auto">
              <a:xfrm>
                <a:off x="3890403" y="225660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>
                <a:off x="4200148" y="2579086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 bwMode="auto">
              <a:xfrm>
                <a:off x="4862487" y="311608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4977980" y="3116081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5409165" y="331750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/>
              <p:cNvCxnSpPr/>
              <p:nvPr/>
            </p:nvCxnSpPr>
            <p:spPr bwMode="auto">
              <a:xfrm>
                <a:off x="5695688" y="34546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3" name="Straight Connector 202"/>
              <p:cNvCxnSpPr/>
              <p:nvPr/>
            </p:nvCxnSpPr>
            <p:spPr bwMode="auto">
              <a:xfrm>
                <a:off x="5733276" y="345466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5797306" y="345483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7229732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6" name="Straight Connector 205"/>
              <p:cNvCxnSpPr/>
              <p:nvPr/>
            </p:nvCxnSpPr>
            <p:spPr bwMode="auto">
              <a:xfrm>
                <a:off x="7267320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7" name="Straight Connector 206"/>
              <p:cNvCxnSpPr/>
              <p:nvPr/>
            </p:nvCxnSpPr>
            <p:spPr bwMode="auto">
              <a:xfrm>
                <a:off x="6022116" y="355563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8" name="Straight Connector 207"/>
              <p:cNvCxnSpPr/>
              <p:nvPr/>
            </p:nvCxnSpPr>
            <p:spPr bwMode="auto">
              <a:xfrm>
                <a:off x="5854406" y="352324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" name="Straight Connector 208"/>
              <p:cNvCxnSpPr/>
              <p:nvPr/>
            </p:nvCxnSpPr>
            <p:spPr bwMode="auto">
              <a:xfrm>
                <a:off x="5891994" y="352324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" name="Straight Connector 209"/>
              <p:cNvCxnSpPr/>
              <p:nvPr/>
            </p:nvCxnSpPr>
            <p:spPr bwMode="auto">
              <a:xfrm>
                <a:off x="6185292" y="3608382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/>
              <p:cNvCxnSpPr/>
              <p:nvPr/>
            </p:nvCxnSpPr>
            <p:spPr bwMode="auto">
              <a:xfrm>
                <a:off x="7112983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/>
              <p:cNvCxnSpPr/>
              <p:nvPr/>
            </p:nvCxnSpPr>
            <p:spPr bwMode="auto">
              <a:xfrm>
                <a:off x="7150571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/>
              <p:nvPr/>
            </p:nvCxnSpPr>
            <p:spPr bwMode="auto">
              <a:xfrm>
                <a:off x="6452433" y="3676218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>
                <a:off x="7360799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>
                <a:off x="7398387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>
                <a:off x="7008151" y="3745542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>
                <a:off x="8354170" y="41006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>
                <a:off x="8391758" y="41006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>
                <a:off x="6608212" y="3715770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/>
              <p:cNvCxnSpPr/>
              <p:nvPr/>
            </p:nvCxnSpPr>
            <p:spPr bwMode="auto">
              <a:xfrm>
                <a:off x="7618281" y="396352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1" name="Straight Connector 220"/>
              <p:cNvCxnSpPr/>
              <p:nvPr/>
            </p:nvCxnSpPr>
            <p:spPr bwMode="auto">
              <a:xfrm>
                <a:off x="7655869" y="396352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/>
              <p:cNvCxnSpPr/>
              <p:nvPr/>
            </p:nvCxnSpPr>
            <p:spPr bwMode="auto">
              <a:xfrm>
                <a:off x="7786564" y="397992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/>
              <p:cNvCxnSpPr/>
              <p:nvPr/>
            </p:nvCxnSpPr>
            <p:spPr bwMode="auto">
              <a:xfrm>
                <a:off x="7992177" y="397582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/>
              <p:cNvCxnSpPr/>
              <p:nvPr/>
            </p:nvCxnSpPr>
            <p:spPr bwMode="auto">
              <a:xfrm>
                <a:off x="8029765" y="397582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5" name="Straight Connector 224"/>
              <p:cNvCxnSpPr/>
              <p:nvPr/>
            </p:nvCxnSpPr>
            <p:spPr bwMode="auto">
              <a:xfrm>
                <a:off x="7919160" y="398093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6" name="Straight Connector 225"/>
              <p:cNvCxnSpPr/>
              <p:nvPr/>
            </p:nvCxnSpPr>
            <p:spPr bwMode="auto">
              <a:xfrm>
                <a:off x="8577400" y="41006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/>
              <p:cNvCxnSpPr/>
              <p:nvPr/>
            </p:nvCxnSpPr>
            <p:spPr bwMode="auto">
              <a:xfrm>
                <a:off x="8614988" y="41006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/>
              <p:cNvCxnSpPr/>
              <p:nvPr/>
            </p:nvCxnSpPr>
            <p:spPr bwMode="auto">
              <a:xfrm>
                <a:off x="9077299" y="4102516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/>
              <p:cNvCxnSpPr/>
              <p:nvPr/>
            </p:nvCxnSpPr>
            <p:spPr bwMode="auto">
              <a:xfrm>
                <a:off x="8435695" y="41006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/>
              <p:cNvCxnSpPr/>
              <p:nvPr/>
            </p:nvCxnSpPr>
            <p:spPr bwMode="auto">
              <a:xfrm>
                <a:off x="8497883" y="410068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" name="Straight Connector 230"/>
              <p:cNvCxnSpPr/>
              <p:nvPr/>
            </p:nvCxnSpPr>
            <p:spPr bwMode="auto">
              <a:xfrm>
                <a:off x="9570746" y="4094829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/>
              <p:cNvCxnSpPr/>
              <p:nvPr/>
            </p:nvCxnSpPr>
            <p:spPr bwMode="auto">
              <a:xfrm>
                <a:off x="8233862" y="397582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/>
              <p:cNvCxnSpPr/>
              <p:nvPr/>
            </p:nvCxnSpPr>
            <p:spPr bwMode="auto">
              <a:xfrm>
                <a:off x="7492432" y="3826363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/>
              <p:cNvCxnSpPr/>
              <p:nvPr/>
            </p:nvCxnSpPr>
            <p:spPr bwMode="auto">
              <a:xfrm>
                <a:off x="7576632" y="3955632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/>
              <p:cNvCxnSpPr/>
              <p:nvPr/>
            </p:nvCxnSpPr>
            <p:spPr bwMode="auto">
              <a:xfrm>
                <a:off x="5942875" y="3523245"/>
                <a:ext cx="0" cy="1371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823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Freeform 289"/>
          <p:cNvSpPr/>
          <p:nvPr/>
        </p:nvSpPr>
        <p:spPr bwMode="auto">
          <a:xfrm>
            <a:off x="8513382" y="4704349"/>
            <a:ext cx="1603375" cy="898525"/>
          </a:xfrm>
          <a:custGeom>
            <a:avLst/>
            <a:gdLst>
              <a:gd name="connsiteX0" fmla="*/ 1603375 w 1603375"/>
              <a:gd name="connsiteY0" fmla="*/ 898525 h 898525"/>
              <a:gd name="connsiteX1" fmla="*/ 1403350 w 1603375"/>
              <a:gd name="connsiteY1" fmla="*/ 898525 h 898525"/>
              <a:gd name="connsiteX2" fmla="*/ 1403350 w 1603375"/>
              <a:gd name="connsiteY2" fmla="*/ 571500 h 898525"/>
              <a:gd name="connsiteX3" fmla="*/ 892175 w 1603375"/>
              <a:gd name="connsiteY3" fmla="*/ 571500 h 898525"/>
              <a:gd name="connsiteX4" fmla="*/ 892175 w 1603375"/>
              <a:gd name="connsiteY4" fmla="*/ 520700 h 898525"/>
              <a:gd name="connsiteX5" fmla="*/ 857250 w 1603375"/>
              <a:gd name="connsiteY5" fmla="*/ 520700 h 898525"/>
              <a:gd name="connsiteX6" fmla="*/ 857250 w 1603375"/>
              <a:gd name="connsiteY6" fmla="*/ 438150 h 898525"/>
              <a:gd name="connsiteX7" fmla="*/ 742950 w 1603375"/>
              <a:gd name="connsiteY7" fmla="*/ 438150 h 898525"/>
              <a:gd name="connsiteX8" fmla="*/ 742950 w 1603375"/>
              <a:gd name="connsiteY8" fmla="*/ 336550 h 898525"/>
              <a:gd name="connsiteX9" fmla="*/ 742950 w 1603375"/>
              <a:gd name="connsiteY9" fmla="*/ 336550 h 898525"/>
              <a:gd name="connsiteX10" fmla="*/ 727075 w 1603375"/>
              <a:gd name="connsiteY10" fmla="*/ 320675 h 898525"/>
              <a:gd name="connsiteX11" fmla="*/ 692150 w 1603375"/>
              <a:gd name="connsiteY11" fmla="*/ 320675 h 898525"/>
              <a:gd name="connsiteX12" fmla="*/ 692150 w 1603375"/>
              <a:gd name="connsiteY12" fmla="*/ 276225 h 898525"/>
              <a:gd name="connsiteX13" fmla="*/ 542925 w 1603375"/>
              <a:gd name="connsiteY13" fmla="*/ 276225 h 898525"/>
              <a:gd name="connsiteX14" fmla="*/ 542925 w 1603375"/>
              <a:gd name="connsiteY14" fmla="*/ 228600 h 898525"/>
              <a:gd name="connsiteX15" fmla="*/ 511175 w 1603375"/>
              <a:gd name="connsiteY15" fmla="*/ 228600 h 898525"/>
              <a:gd name="connsiteX16" fmla="*/ 511175 w 1603375"/>
              <a:gd name="connsiteY16" fmla="*/ 177800 h 898525"/>
              <a:gd name="connsiteX17" fmla="*/ 511175 w 1603375"/>
              <a:gd name="connsiteY17" fmla="*/ 177800 h 898525"/>
              <a:gd name="connsiteX18" fmla="*/ 488950 w 1603375"/>
              <a:gd name="connsiteY18" fmla="*/ 177800 h 898525"/>
              <a:gd name="connsiteX19" fmla="*/ 488950 w 1603375"/>
              <a:gd name="connsiteY19" fmla="*/ 136525 h 898525"/>
              <a:gd name="connsiteX20" fmla="*/ 273050 w 1603375"/>
              <a:gd name="connsiteY20" fmla="*/ 136525 h 898525"/>
              <a:gd name="connsiteX21" fmla="*/ 273050 w 1603375"/>
              <a:gd name="connsiteY21" fmla="*/ 92075 h 898525"/>
              <a:gd name="connsiteX22" fmla="*/ 190500 w 1603375"/>
              <a:gd name="connsiteY22" fmla="*/ 92075 h 898525"/>
              <a:gd name="connsiteX23" fmla="*/ 190500 w 1603375"/>
              <a:gd name="connsiteY23" fmla="*/ 50800 h 898525"/>
              <a:gd name="connsiteX24" fmla="*/ 127000 w 1603375"/>
              <a:gd name="connsiteY24" fmla="*/ 50800 h 898525"/>
              <a:gd name="connsiteX25" fmla="*/ 127000 w 1603375"/>
              <a:gd name="connsiteY25" fmla="*/ 0 h 898525"/>
              <a:gd name="connsiteX26" fmla="*/ 0 w 1603375"/>
              <a:gd name="connsiteY26" fmla="*/ 0 h 898525"/>
              <a:gd name="connsiteX0-1" fmla="*/ 1603375 w 1603375"/>
              <a:gd name="connsiteY0-2" fmla="*/ 898525 h 898525"/>
              <a:gd name="connsiteX1-3" fmla="*/ 1403350 w 1603375"/>
              <a:gd name="connsiteY1-4" fmla="*/ 898525 h 898525"/>
              <a:gd name="connsiteX2-5" fmla="*/ 1403350 w 1603375"/>
              <a:gd name="connsiteY2-6" fmla="*/ 571500 h 898525"/>
              <a:gd name="connsiteX3-7" fmla="*/ 892175 w 1603375"/>
              <a:gd name="connsiteY3-8" fmla="*/ 571500 h 898525"/>
              <a:gd name="connsiteX4-9" fmla="*/ 892175 w 1603375"/>
              <a:gd name="connsiteY4-10" fmla="*/ 520700 h 898525"/>
              <a:gd name="connsiteX5-11" fmla="*/ 857250 w 1603375"/>
              <a:gd name="connsiteY5-12" fmla="*/ 520700 h 898525"/>
              <a:gd name="connsiteX6-13" fmla="*/ 857250 w 1603375"/>
              <a:gd name="connsiteY6-14" fmla="*/ 438150 h 898525"/>
              <a:gd name="connsiteX7-15" fmla="*/ 742950 w 1603375"/>
              <a:gd name="connsiteY7-16" fmla="*/ 438150 h 898525"/>
              <a:gd name="connsiteX8-17" fmla="*/ 742950 w 1603375"/>
              <a:gd name="connsiteY8-18" fmla="*/ 336550 h 898525"/>
              <a:gd name="connsiteX9-19" fmla="*/ 727075 w 1603375"/>
              <a:gd name="connsiteY9-20" fmla="*/ 339725 h 898525"/>
              <a:gd name="connsiteX10-21" fmla="*/ 727075 w 1603375"/>
              <a:gd name="connsiteY10-22" fmla="*/ 320675 h 898525"/>
              <a:gd name="connsiteX11-23" fmla="*/ 692150 w 1603375"/>
              <a:gd name="connsiteY11-24" fmla="*/ 320675 h 898525"/>
              <a:gd name="connsiteX12-25" fmla="*/ 692150 w 1603375"/>
              <a:gd name="connsiteY12-26" fmla="*/ 276225 h 898525"/>
              <a:gd name="connsiteX13-27" fmla="*/ 542925 w 1603375"/>
              <a:gd name="connsiteY13-28" fmla="*/ 276225 h 898525"/>
              <a:gd name="connsiteX14-29" fmla="*/ 542925 w 1603375"/>
              <a:gd name="connsiteY14-30" fmla="*/ 228600 h 898525"/>
              <a:gd name="connsiteX15-31" fmla="*/ 511175 w 1603375"/>
              <a:gd name="connsiteY15-32" fmla="*/ 228600 h 898525"/>
              <a:gd name="connsiteX16-33" fmla="*/ 511175 w 1603375"/>
              <a:gd name="connsiteY16-34" fmla="*/ 177800 h 898525"/>
              <a:gd name="connsiteX17-35" fmla="*/ 511175 w 1603375"/>
              <a:gd name="connsiteY17-36" fmla="*/ 177800 h 898525"/>
              <a:gd name="connsiteX18-37" fmla="*/ 488950 w 1603375"/>
              <a:gd name="connsiteY18-38" fmla="*/ 177800 h 898525"/>
              <a:gd name="connsiteX19-39" fmla="*/ 488950 w 1603375"/>
              <a:gd name="connsiteY19-40" fmla="*/ 136525 h 898525"/>
              <a:gd name="connsiteX20-41" fmla="*/ 273050 w 1603375"/>
              <a:gd name="connsiteY20-42" fmla="*/ 136525 h 898525"/>
              <a:gd name="connsiteX21-43" fmla="*/ 273050 w 1603375"/>
              <a:gd name="connsiteY21-44" fmla="*/ 92075 h 898525"/>
              <a:gd name="connsiteX22-45" fmla="*/ 190500 w 1603375"/>
              <a:gd name="connsiteY22-46" fmla="*/ 92075 h 898525"/>
              <a:gd name="connsiteX23-47" fmla="*/ 190500 w 1603375"/>
              <a:gd name="connsiteY23-48" fmla="*/ 50800 h 898525"/>
              <a:gd name="connsiteX24-49" fmla="*/ 127000 w 1603375"/>
              <a:gd name="connsiteY24-50" fmla="*/ 50800 h 898525"/>
              <a:gd name="connsiteX25-51" fmla="*/ 127000 w 1603375"/>
              <a:gd name="connsiteY25-52" fmla="*/ 0 h 898525"/>
              <a:gd name="connsiteX26-53" fmla="*/ 0 w 1603375"/>
              <a:gd name="connsiteY26-54" fmla="*/ 0 h 8985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1603375" h="898525">
                <a:moveTo>
                  <a:pt x="1603375" y="898525"/>
                </a:moveTo>
                <a:lnTo>
                  <a:pt x="1403350" y="898525"/>
                </a:lnTo>
                <a:lnTo>
                  <a:pt x="1403350" y="571500"/>
                </a:lnTo>
                <a:lnTo>
                  <a:pt x="892175" y="571500"/>
                </a:lnTo>
                <a:lnTo>
                  <a:pt x="892175" y="520700"/>
                </a:lnTo>
                <a:lnTo>
                  <a:pt x="857250" y="520700"/>
                </a:lnTo>
                <a:lnTo>
                  <a:pt x="857250" y="438150"/>
                </a:lnTo>
                <a:lnTo>
                  <a:pt x="742950" y="438150"/>
                </a:lnTo>
                <a:lnTo>
                  <a:pt x="742950" y="336550"/>
                </a:lnTo>
                <a:lnTo>
                  <a:pt x="727075" y="339725"/>
                </a:lnTo>
                <a:lnTo>
                  <a:pt x="727075" y="320675"/>
                </a:lnTo>
                <a:lnTo>
                  <a:pt x="692150" y="320675"/>
                </a:lnTo>
                <a:lnTo>
                  <a:pt x="692150" y="276225"/>
                </a:lnTo>
                <a:lnTo>
                  <a:pt x="542925" y="276225"/>
                </a:lnTo>
                <a:lnTo>
                  <a:pt x="542925" y="228600"/>
                </a:lnTo>
                <a:lnTo>
                  <a:pt x="511175" y="228600"/>
                </a:lnTo>
                <a:lnTo>
                  <a:pt x="511175" y="177800"/>
                </a:lnTo>
                <a:lnTo>
                  <a:pt x="511175" y="177800"/>
                </a:lnTo>
                <a:lnTo>
                  <a:pt x="488950" y="177800"/>
                </a:lnTo>
                <a:lnTo>
                  <a:pt x="488950" y="136525"/>
                </a:lnTo>
                <a:lnTo>
                  <a:pt x="273050" y="136525"/>
                </a:lnTo>
                <a:lnTo>
                  <a:pt x="273050" y="92075"/>
                </a:lnTo>
                <a:lnTo>
                  <a:pt x="190500" y="92075"/>
                </a:lnTo>
                <a:lnTo>
                  <a:pt x="190500" y="50800"/>
                </a:lnTo>
                <a:lnTo>
                  <a:pt x="127000" y="50800"/>
                </a:lnTo>
                <a:lnTo>
                  <a:pt x="12700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4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6" name="Group 1025"/>
          <p:cNvGrpSpPr/>
          <p:nvPr/>
        </p:nvGrpSpPr>
        <p:grpSpPr>
          <a:xfrm>
            <a:off x="8902711" y="4857750"/>
            <a:ext cx="1237835" cy="475229"/>
            <a:chOff x="9041839" y="4857750"/>
            <a:chExt cx="1237835" cy="475229"/>
          </a:xfrm>
        </p:grpSpPr>
        <p:cxnSp>
          <p:nvCxnSpPr>
            <p:cNvPr id="333" name="Straight Connector 332"/>
            <p:cNvCxnSpPr/>
            <p:nvPr/>
          </p:nvCxnSpPr>
          <p:spPr bwMode="auto">
            <a:xfrm>
              <a:off x="9041839" y="485775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4" name="Straight Connector 333"/>
            <p:cNvCxnSpPr/>
            <p:nvPr/>
          </p:nvCxnSpPr>
          <p:spPr bwMode="auto">
            <a:xfrm>
              <a:off x="9570154" y="507986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" name="Straight Connector 334"/>
            <p:cNvCxnSpPr/>
            <p:nvPr/>
          </p:nvCxnSpPr>
          <p:spPr bwMode="auto">
            <a:xfrm>
              <a:off x="9615828" y="508108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" name="Straight Connector 335"/>
            <p:cNvCxnSpPr/>
            <p:nvPr/>
          </p:nvCxnSpPr>
          <p:spPr bwMode="auto">
            <a:xfrm>
              <a:off x="9635463" y="507886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Straight Connector 336"/>
            <p:cNvCxnSpPr/>
            <p:nvPr/>
          </p:nvCxnSpPr>
          <p:spPr bwMode="auto">
            <a:xfrm>
              <a:off x="9677855" y="5079865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" name="Straight Connector 337"/>
            <p:cNvCxnSpPr/>
            <p:nvPr/>
          </p:nvCxnSpPr>
          <p:spPr bwMode="auto">
            <a:xfrm>
              <a:off x="9812580" y="515658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9" name="Straight Connector 338"/>
            <p:cNvCxnSpPr/>
            <p:nvPr/>
          </p:nvCxnSpPr>
          <p:spPr bwMode="auto">
            <a:xfrm>
              <a:off x="10238075" y="5273467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" name="Straight Connector 339"/>
            <p:cNvCxnSpPr/>
            <p:nvPr/>
          </p:nvCxnSpPr>
          <p:spPr bwMode="auto">
            <a:xfrm>
              <a:off x="10110400" y="5273467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4" name="Straight Connector 1023"/>
            <p:cNvCxnSpPr/>
            <p:nvPr/>
          </p:nvCxnSpPr>
          <p:spPr bwMode="auto">
            <a:xfrm>
              <a:off x="9759655" y="5156416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5" name="Straight Connector 1024"/>
            <p:cNvCxnSpPr/>
            <p:nvPr/>
          </p:nvCxnSpPr>
          <p:spPr bwMode="auto">
            <a:xfrm>
              <a:off x="10279674" y="5273467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3" name="Group 382"/>
          <p:cNvGrpSpPr/>
          <p:nvPr/>
        </p:nvGrpSpPr>
        <p:grpSpPr>
          <a:xfrm>
            <a:off x="9112155" y="4921579"/>
            <a:ext cx="997477" cy="680562"/>
            <a:chOff x="9251283" y="4921579"/>
            <a:chExt cx="997477" cy="680562"/>
          </a:xfrm>
        </p:grpSpPr>
        <p:cxnSp>
          <p:nvCxnSpPr>
            <p:cNvPr id="343" name="Straight Connector 342"/>
            <p:cNvCxnSpPr/>
            <p:nvPr/>
          </p:nvCxnSpPr>
          <p:spPr bwMode="auto">
            <a:xfrm>
              <a:off x="9251283" y="492157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4" name="Straight Connector 343"/>
            <p:cNvCxnSpPr/>
            <p:nvPr/>
          </p:nvCxnSpPr>
          <p:spPr bwMode="auto">
            <a:xfrm>
              <a:off x="9733984" y="522051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" name="Straight Connector 344"/>
            <p:cNvCxnSpPr/>
            <p:nvPr/>
          </p:nvCxnSpPr>
          <p:spPr bwMode="auto">
            <a:xfrm>
              <a:off x="9961644" y="521658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6" name="Straight Connector 345"/>
            <p:cNvCxnSpPr/>
            <p:nvPr/>
          </p:nvCxnSpPr>
          <p:spPr bwMode="auto">
            <a:xfrm>
              <a:off x="9284962" y="492221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" name="Straight Connector 349"/>
            <p:cNvCxnSpPr/>
            <p:nvPr/>
          </p:nvCxnSpPr>
          <p:spPr bwMode="auto">
            <a:xfrm>
              <a:off x="10021155" y="521658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" name="Straight Connector 350"/>
            <p:cNvCxnSpPr/>
            <p:nvPr/>
          </p:nvCxnSpPr>
          <p:spPr bwMode="auto">
            <a:xfrm>
              <a:off x="10248760" y="554262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" name="Straight Connector 351"/>
            <p:cNvCxnSpPr/>
            <p:nvPr/>
          </p:nvCxnSpPr>
          <p:spPr bwMode="auto">
            <a:xfrm>
              <a:off x="9456395" y="507706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" name="Straight Connector 352"/>
            <p:cNvCxnSpPr/>
            <p:nvPr/>
          </p:nvCxnSpPr>
          <p:spPr bwMode="auto">
            <a:xfrm>
              <a:off x="9502420" y="508108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1" name="Freeform 290"/>
          <p:cNvSpPr/>
          <p:nvPr/>
        </p:nvSpPr>
        <p:spPr bwMode="auto">
          <a:xfrm>
            <a:off x="8497507" y="4723399"/>
            <a:ext cx="1530350" cy="787400"/>
          </a:xfrm>
          <a:custGeom>
            <a:avLst/>
            <a:gdLst>
              <a:gd name="connsiteX0" fmla="*/ 1530350 w 1530350"/>
              <a:gd name="connsiteY0" fmla="*/ 787400 h 787400"/>
              <a:gd name="connsiteX1" fmla="*/ 863600 w 1530350"/>
              <a:gd name="connsiteY1" fmla="*/ 787400 h 787400"/>
              <a:gd name="connsiteX2" fmla="*/ 863600 w 1530350"/>
              <a:gd name="connsiteY2" fmla="*/ 692150 h 787400"/>
              <a:gd name="connsiteX3" fmla="*/ 727075 w 1530350"/>
              <a:gd name="connsiteY3" fmla="*/ 692150 h 787400"/>
              <a:gd name="connsiteX4" fmla="*/ 727075 w 1530350"/>
              <a:gd name="connsiteY4" fmla="*/ 581025 h 787400"/>
              <a:gd name="connsiteX5" fmla="*/ 679450 w 1530350"/>
              <a:gd name="connsiteY5" fmla="*/ 581025 h 787400"/>
              <a:gd name="connsiteX6" fmla="*/ 679450 w 1530350"/>
              <a:gd name="connsiteY6" fmla="*/ 498475 h 787400"/>
              <a:gd name="connsiteX7" fmla="*/ 247650 w 1530350"/>
              <a:gd name="connsiteY7" fmla="*/ 498475 h 787400"/>
              <a:gd name="connsiteX8" fmla="*/ 247650 w 1530350"/>
              <a:gd name="connsiteY8" fmla="*/ 387350 h 787400"/>
              <a:gd name="connsiteX9" fmla="*/ 184150 w 1530350"/>
              <a:gd name="connsiteY9" fmla="*/ 387350 h 787400"/>
              <a:gd name="connsiteX10" fmla="*/ 184150 w 1530350"/>
              <a:gd name="connsiteY10" fmla="*/ 285750 h 787400"/>
              <a:gd name="connsiteX11" fmla="*/ 152400 w 1530350"/>
              <a:gd name="connsiteY11" fmla="*/ 285750 h 787400"/>
              <a:gd name="connsiteX12" fmla="*/ 152400 w 1530350"/>
              <a:gd name="connsiteY12" fmla="*/ 187325 h 787400"/>
              <a:gd name="connsiteX13" fmla="*/ 111125 w 1530350"/>
              <a:gd name="connsiteY13" fmla="*/ 187325 h 787400"/>
              <a:gd name="connsiteX14" fmla="*/ 111125 w 1530350"/>
              <a:gd name="connsiteY14" fmla="*/ 82550 h 787400"/>
              <a:gd name="connsiteX15" fmla="*/ 0 w 1530350"/>
              <a:gd name="connsiteY15" fmla="*/ 82550 h 787400"/>
              <a:gd name="connsiteX16" fmla="*/ 0 w 1530350"/>
              <a:gd name="connsiteY16" fmla="*/ 0 h 78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30350" h="787400">
                <a:moveTo>
                  <a:pt x="1530350" y="787400"/>
                </a:moveTo>
                <a:lnTo>
                  <a:pt x="863600" y="787400"/>
                </a:lnTo>
                <a:lnTo>
                  <a:pt x="863600" y="692150"/>
                </a:lnTo>
                <a:lnTo>
                  <a:pt x="727075" y="692150"/>
                </a:lnTo>
                <a:lnTo>
                  <a:pt x="727075" y="581025"/>
                </a:lnTo>
                <a:lnTo>
                  <a:pt x="679450" y="581025"/>
                </a:lnTo>
                <a:lnTo>
                  <a:pt x="679450" y="498475"/>
                </a:lnTo>
                <a:lnTo>
                  <a:pt x="247650" y="498475"/>
                </a:lnTo>
                <a:lnTo>
                  <a:pt x="247650" y="387350"/>
                </a:lnTo>
                <a:lnTo>
                  <a:pt x="184150" y="387350"/>
                </a:lnTo>
                <a:lnTo>
                  <a:pt x="184150" y="285750"/>
                </a:lnTo>
                <a:lnTo>
                  <a:pt x="152400" y="285750"/>
                </a:lnTo>
                <a:lnTo>
                  <a:pt x="152400" y="187325"/>
                </a:lnTo>
                <a:lnTo>
                  <a:pt x="111125" y="187325"/>
                </a:lnTo>
                <a:lnTo>
                  <a:pt x="111125" y="82550"/>
                </a:lnTo>
                <a:lnTo>
                  <a:pt x="0" y="8255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5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" name="Freeform 287"/>
          <p:cNvSpPr/>
          <p:nvPr/>
        </p:nvSpPr>
        <p:spPr bwMode="auto">
          <a:xfrm>
            <a:off x="8462582" y="4720224"/>
            <a:ext cx="1680530" cy="615950"/>
          </a:xfrm>
          <a:custGeom>
            <a:avLst/>
            <a:gdLst>
              <a:gd name="connsiteX0" fmla="*/ 1663700 w 1663700"/>
              <a:gd name="connsiteY0" fmla="*/ 615950 h 615950"/>
              <a:gd name="connsiteX1" fmla="*/ 1212850 w 1663700"/>
              <a:gd name="connsiteY1" fmla="*/ 615950 h 615950"/>
              <a:gd name="connsiteX2" fmla="*/ 1212850 w 1663700"/>
              <a:gd name="connsiteY2" fmla="*/ 501650 h 615950"/>
              <a:gd name="connsiteX3" fmla="*/ 1082675 w 1663700"/>
              <a:gd name="connsiteY3" fmla="*/ 501650 h 615950"/>
              <a:gd name="connsiteX4" fmla="*/ 1082675 w 1663700"/>
              <a:gd name="connsiteY4" fmla="*/ 422275 h 615950"/>
              <a:gd name="connsiteX5" fmla="*/ 784225 w 1663700"/>
              <a:gd name="connsiteY5" fmla="*/ 422275 h 615950"/>
              <a:gd name="connsiteX6" fmla="*/ 784225 w 1663700"/>
              <a:gd name="connsiteY6" fmla="*/ 355600 h 615950"/>
              <a:gd name="connsiteX7" fmla="*/ 657225 w 1663700"/>
              <a:gd name="connsiteY7" fmla="*/ 355600 h 615950"/>
              <a:gd name="connsiteX8" fmla="*/ 657225 w 1663700"/>
              <a:gd name="connsiteY8" fmla="*/ 298450 h 615950"/>
              <a:gd name="connsiteX9" fmla="*/ 558800 w 1663700"/>
              <a:gd name="connsiteY9" fmla="*/ 298450 h 615950"/>
              <a:gd name="connsiteX10" fmla="*/ 558800 w 1663700"/>
              <a:gd name="connsiteY10" fmla="*/ 269875 h 615950"/>
              <a:gd name="connsiteX11" fmla="*/ 492125 w 1663700"/>
              <a:gd name="connsiteY11" fmla="*/ 269875 h 615950"/>
              <a:gd name="connsiteX12" fmla="*/ 492125 w 1663700"/>
              <a:gd name="connsiteY12" fmla="*/ 234950 h 615950"/>
              <a:gd name="connsiteX13" fmla="*/ 450850 w 1663700"/>
              <a:gd name="connsiteY13" fmla="*/ 234950 h 615950"/>
              <a:gd name="connsiteX14" fmla="*/ 450850 w 1663700"/>
              <a:gd name="connsiteY14" fmla="*/ 187325 h 615950"/>
              <a:gd name="connsiteX15" fmla="*/ 393700 w 1663700"/>
              <a:gd name="connsiteY15" fmla="*/ 187325 h 615950"/>
              <a:gd name="connsiteX16" fmla="*/ 393700 w 1663700"/>
              <a:gd name="connsiteY16" fmla="*/ 146050 h 615950"/>
              <a:gd name="connsiteX17" fmla="*/ 339725 w 1663700"/>
              <a:gd name="connsiteY17" fmla="*/ 146050 h 615950"/>
              <a:gd name="connsiteX18" fmla="*/ 339725 w 1663700"/>
              <a:gd name="connsiteY18" fmla="*/ 82550 h 615950"/>
              <a:gd name="connsiteX19" fmla="*/ 136525 w 1663700"/>
              <a:gd name="connsiteY19" fmla="*/ 82550 h 615950"/>
              <a:gd name="connsiteX20" fmla="*/ 136525 w 1663700"/>
              <a:gd name="connsiteY20" fmla="*/ 47625 h 615950"/>
              <a:gd name="connsiteX21" fmla="*/ 120650 w 1663700"/>
              <a:gd name="connsiteY21" fmla="*/ 47625 h 615950"/>
              <a:gd name="connsiteX22" fmla="*/ 120650 w 1663700"/>
              <a:gd name="connsiteY22" fmla="*/ 0 h 615950"/>
              <a:gd name="connsiteX23" fmla="*/ 0 w 1663700"/>
              <a:gd name="connsiteY23" fmla="*/ 0 h 615950"/>
              <a:gd name="connsiteX0-1" fmla="*/ 1680530 w 1680530"/>
              <a:gd name="connsiteY0-2" fmla="*/ 610340 h 615950"/>
              <a:gd name="connsiteX1-3" fmla="*/ 1212850 w 1680530"/>
              <a:gd name="connsiteY1-4" fmla="*/ 615950 h 615950"/>
              <a:gd name="connsiteX2-5" fmla="*/ 1212850 w 1680530"/>
              <a:gd name="connsiteY2-6" fmla="*/ 501650 h 615950"/>
              <a:gd name="connsiteX3-7" fmla="*/ 1082675 w 1680530"/>
              <a:gd name="connsiteY3-8" fmla="*/ 501650 h 615950"/>
              <a:gd name="connsiteX4-9" fmla="*/ 1082675 w 1680530"/>
              <a:gd name="connsiteY4-10" fmla="*/ 422275 h 615950"/>
              <a:gd name="connsiteX5-11" fmla="*/ 784225 w 1680530"/>
              <a:gd name="connsiteY5-12" fmla="*/ 422275 h 615950"/>
              <a:gd name="connsiteX6-13" fmla="*/ 784225 w 1680530"/>
              <a:gd name="connsiteY6-14" fmla="*/ 355600 h 615950"/>
              <a:gd name="connsiteX7-15" fmla="*/ 657225 w 1680530"/>
              <a:gd name="connsiteY7-16" fmla="*/ 355600 h 615950"/>
              <a:gd name="connsiteX8-17" fmla="*/ 657225 w 1680530"/>
              <a:gd name="connsiteY8-18" fmla="*/ 298450 h 615950"/>
              <a:gd name="connsiteX9-19" fmla="*/ 558800 w 1680530"/>
              <a:gd name="connsiteY9-20" fmla="*/ 298450 h 615950"/>
              <a:gd name="connsiteX10-21" fmla="*/ 558800 w 1680530"/>
              <a:gd name="connsiteY10-22" fmla="*/ 269875 h 615950"/>
              <a:gd name="connsiteX11-23" fmla="*/ 492125 w 1680530"/>
              <a:gd name="connsiteY11-24" fmla="*/ 269875 h 615950"/>
              <a:gd name="connsiteX12-25" fmla="*/ 492125 w 1680530"/>
              <a:gd name="connsiteY12-26" fmla="*/ 234950 h 615950"/>
              <a:gd name="connsiteX13-27" fmla="*/ 450850 w 1680530"/>
              <a:gd name="connsiteY13-28" fmla="*/ 234950 h 615950"/>
              <a:gd name="connsiteX14-29" fmla="*/ 450850 w 1680530"/>
              <a:gd name="connsiteY14-30" fmla="*/ 187325 h 615950"/>
              <a:gd name="connsiteX15-31" fmla="*/ 393700 w 1680530"/>
              <a:gd name="connsiteY15-32" fmla="*/ 187325 h 615950"/>
              <a:gd name="connsiteX16-33" fmla="*/ 393700 w 1680530"/>
              <a:gd name="connsiteY16-34" fmla="*/ 146050 h 615950"/>
              <a:gd name="connsiteX17-35" fmla="*/ 339725 w 1680530"/>
              <a:gd name="connsiteY17-36" fmla="*/ 146050 h 615950"/>
              <a:gd name="connsiteX18-37" fmla="*/ 339725 w 1680530"/>
              <a:gd name="connsiteY18-38" fmla="*/ 82550 h 615950"/>
              <a:gd name="connsiteX19-39" fmla="*/ 136525 w 1680530"/>
              <a:gd name="connsiteY19-40" fmla="*/ 82550 h 615950"/>
              <a:gd name="connsiteX20-41" fmla="*/ 136525 w 1680530"/>
              <a:gd name="connsiteY20-42" fmla="*/ 47625 h 615950"/>
              <a:gd name="connsiteX21-43" fmla="*/ 120650 w 1680530"/>
              <a:gd name="connsiteY21-44" fmla="*/ 47625 h 615950"/>
              <a:gd name="connsiteX22-45" fmla="*/ 120650 w 1680530"/>
              <a:gd name="connsiteY22-46" fmla="*/ 0 h 615950"/>
              <a:gd name="connsiteX23-47" fmla="*/ 0 w 1680530"/>
              <a:gd name="connsiteY23-48" fmla="*/ 0 h 615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</a:cxnLst>
            <a:rect l="l" t="t" r="r" b="b"/>
            <a:pathLst>
              <a:path w="1680530" h="615950">
                <a:moveTo>
                  <a:pt x="1680530" y="610340"/>
                </a:moveTo>
                <a:lnTo>
                  <a:pt x="1212850" y="615950"/>
                </a:lnTo>
                <a:lnTo>
                  <a:pt x="1212850" y="501650"/>
                </a:lnTo>
                <a:lnTo>
                  <a:pt x="1082675" y="501650"/>
                </a:lnTo>
                <a:lnTo>
                  <a:pt x="1082675" y="422275"/>
                </a:lnTo>
                <a:lnTo>
                  <a:pt x="784225" y="422275"/>
                </a:lnTo>
                <a:lnTo>
                  <a:pt x="784225" y="355600"/>
                </a:lnTo>
                <a:lnTo>
                  <a:pt x="657225" y="355600"/>
                </a:lnTo>
                <a:lnTo>
                  <a:pt x="657225" y="298450"/>
                </a:lnTo>
                <a:lnTo>
                  <a:pt x="558800" y="298450"/>
                </a:lnTo>
                <a:lnTo>
                  <a:pt x="558800" y="269875"/>
                </a:lnTo>
                <a:lnTo>
                  <a:pt x="492125" y="269875"/>
                </a:lnTo>
                <a:lnTo>
                  <a:pt x="492125" y="234950"/>
                </a:lnTo>
                <a:lnTo>
                  <a:pt x="450850" y="234950"/>
                </a:lnTo>
                <a:lnTo>
                  <a:pt x="450850" y="187325"/>
                </a:lnTo>
                <a:lnTo>
                  <a:pt x="393700" y="187325"/>
                </a:lnTo>
                <a:lnTo>
                  <a:pt x="393700" y="146050"/>
                </a:lnTo>
                <a:lnTo>
                  <a:pt x="339725" y="146050"/>
                </a:lnTo>
                <a:lnTo>
                  <a:pt x="339725" y="82550"/>
                </a:lnTo>
                <a:lnTo>
                  <a:pt x="136525" y="82550"/>
                </a:lnTo>
                <a:lnTo>
                  <a:pt x="136525" y="47625"/>
                </a:lnTo>
                <a:lnTo>
                  <a:pt x="120650" y="47625"/>
                </a:lnTo>
                <a:lnTo>
                  <a:pt x="1206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7" name="Freeform 286"/>
          <p:cNvSpPr/>
          <p:nvPr/>
        </p:nvSpPr>
        <p:spPr bwMode="auto">
          <a:xfrm>
            <a:off x="8484807" y="4710699"/>
            <a:ext cx="1622425" cy="1098550"/>
          </a:xfrm>
          <a:custGeom>
            <a:avLst/>
            <a:gdLst>
              <a:gd name="connsiteX0" fmla="*/ 1622425 w 1622425"/>
              <a:gd name="connsiteY0" fmla="*/ 1098550 h 1098550"/>
              <a:gd name="connsiteX1" fmla="*/ 1577975 w 1622425"/>
              <a:gd name="connsiteY1" fmla="*/ 1098550 h 1098550"/>
              <a:gd name="connsiteX2" fmla="*/ 1577975 w 1622425"/>
              <a:gd name="connsiteY2" fmla="*/ 1003300 h 1098550"/>
              <a:gd name="connsiteX3" fmla="*/ 1524000 w 1622425"/>
              <a:gd name="connsiteY3" fmla="*/ 1003300 h 1098550"/>
              <a:gd name="connsiteX4" fmla="*/ 1524000 w 1622425"/>
              <a:gd name="connsiteY4" fmla="*/ 774700 h 1098550"/>
              <a:gd name="connsiteX5" fmla="*/ 1485900 w 1622425"/>
              <a:gd name="connsiteY5" fmla="*/ 774700 h 1098550"/>
              <a:gd name="connsiteX6" fmla="*/ 1485900 w 1622425"/>
              <a:gd name="connsiteY6" fmla="*/ 688975 h 1098550"/>
              <a:gd name="connsiteX7" fmla="*/ 1209675 w 1622425"/>
              <a:gd name="connsiteY7" fmla="*/ 688975 h 1098550"/>
              <a:gd name="connsiteX8" fmla="*/ 1209675 w 1622425"/>
              <a:gd name="connsiteY8" fmla="*/ 631825 h 1098550"/>
              <a:gd name="connsiteX9" fmla="*/ 1073150 w 1622425"/>
              <a:gd name="connsiteY9" fmla="*/ 631825 h 1098550"/>
              <a:gd name="connsiteX10" fmla="*/ 1073150 w 1622425"/>
              <a:gd name="connsiteY10" fmla="*/ 577850 h 1098550"/>
              <a:gd name="connsiteX11" fmla="*/ 1009650 w 1622425"/>
              <a:gd name="connsiteY11" fmla="*/ 577850 h 1098550"/>
              <a:gd name="connsiteX12" fmla="*/ 1009650 w 1622425"/>
              <a:gd name="connsiteY12" fmla="*/ 520700 h 1098550"/>
              <a:gd name="connsiteX13" fmla="*/ 968375 w 1622425"/>
              <a:gd name="connsiteY13" fmla="*/ 520700 h 1098550"/>
              <a:gd name="connsiteX14" fmla="*/ 968375 w 1622425"/>
              <a:gd name="connsiteY14" fmla="*/ 482600 h 1098550"/>
              <a:gd name="connsiteX15" fmla="*/ 815975 w 1622425"/>
              <a:gd name="connsiteY15" fmla="*/ 482600 h 1098550"/>
              <a:gd name="connsiteX16" fmla="*/ 815975 w 1622425"/>
              <a:gd name="connsiteY16" fmla="*/ 450850 h 1098550"/>
              <a:gd name="connsiteX17" fmla="*/ 631825 w 1622425"/>
              <a:gd name="connsiteY17" fmla="*/ 450850 h 1098550"/>
              <a:gd name="connsiteX18" fmla="*/ 631825 w 1622425"/>
              <a:gd name="connsiteY18" fmla="*/ 450850 h 1098550"/>
              <a:gd name="connsiteX19" fmla="*/ 631825 w 1622425"/>
              <a:gd name="connsiteY19" fmla="*/ 422275 h 1098550"/>
              <a:gd name="connsiteX20" fmla="*/ 590550 w 1622425"/>
              <a:gd name="connsiteY20" fmla="*/ 422275 h 1098550"/>
              <a:gd name="connsiteX21" fmla="*/ 590550 w 1622425"/>
              <a:gd name="connsiteY21" fmla="*/ 390525 h 1098550"/>
              <a:gd name="connsiteX22" fmla="*/ 590550 w 1622425"/>
              <a:gd name="connsiteY22" fmla="*/ 390525 h 1098550"/>
              <a:gd name="connsiteX23" fmla="*/ 571500 w 1622425"/>
              <a:gd name="connsiteY23" fmla="*/ 390525 h 1098550"/>
              <a:gd name="connsiteX24" fmla="*/ 571500 w 1622425"/>
              <a:gd name="connsiteY24" fmla="*/ 323850 h 1098550"/>
              <a:gd name="connsiteX25" fmla="*/ 523875 w 1622425"/>
              <a:gd name="connsiteY25" fmla="*/ 323850 h 1098550"/>
              <a:gd name="connsiteX26" fmla="*/ 523875 w 1622425"/>
              <a:gd name="connsiteY26" fmla="*/ 288925 h 1098550"/>
              <a:gd name="connsiteX27" fmla="*/ 479425 w 1622425"/>
              <a:gd name="connsiteY27" fmla="*/ 288925 h 1098550"/>
              <a:gd name="connsiteX28" fmla="*/ 479425 w 1622425"/>
              <a:gd name="connsiteY28" fmla="*/ 250825 h 1098550"/>
              <a:gd name="connsiteX29" fmla="*/ 479425 w 1622425"/>
              <a:gd name="connsiteY29" fmla="*/ 250825 h 1098550"/>
              <a:gd name="connsiteX30" fmla="*/ 460375 w 1622425"/>
              <a:gd name="connsiteY30" fmla="*/ 231775 h 1098550"/>
              <a:gd name="connsiteX31" fmla="*/ 422275 w 1622425"/>
              <a:gd name="connsiteY31" fmla="*/ 231775 h 1098550"/>
              <a:gd name="connsiteX32" fmla="*/ 422275 w 1622425"/>
              <a:gd name="connsiteY32" fmla="*/ 203200 h 1098550"/>
              <a:gd name="connsiteX33" fmla="*/ 377825 w 1622425"/>
              <a:gd name="connsiteY33" fmla="*/ 203200 h 1098550"/>
              <a:gd name="connsiteX34" fmla="*/ 377825 w 1622425"/>
              <a:gd name="connsiteY34" fmla="*/ 165100 h 1098550"/>
              <a:gd name="connsiteX35" fmla="*/ 314325 w 1622425"/>
              <a:gd name="connsiteY35" fmla="*/ 165100 h 1098550"/>
              <a:gd name="connsiteX36" fmla="*/ 314325 w 1622425"/>
              <a:gd name="connsiteY36" fmla="*/ 120650 h 1098550"/>
              <a:gd name="connsiteX37" fmla="*/ 269875 w 1622425"/>
              <a:gd name="connsiteY37" fmla="*/ 120650 h 1098550"/>
              <a:gd name="connsiteX38" fmla="*/ 269875 w 1622425"/>
              <a:gd name="connsiteY38" fmla="*/ 69850 h 1098550"/>
              <a:gd name="connsiteX39" fmla="*/ 254000 w 1622425"/>
              <a:gd name="connsiteY39" fmla="*/ 69850 h 1098550"/>
              <a:gd name="connsiteX40" fmla="*/ 254000 w 1622425"/>
              <a:gd name="connsiteY40" fmla="*/ 41275 h 1098550"/>
              <a:gd name="connsiteX41" fmla="*/ 215900 w 1622425"/>
              <a:gd name="connsiteY41" fmla="*/ 41275 h 1098550"/>
              <a:gd name="connsiteX42" fmla="*/ 215900 w 1622425"/>
              <a:gd name="connsiteY42" fmla="*/ 28575 h 1098550"/>
              <a:gd name="connsiteX43" fmla="*/ 57150 w 1622425"/>
              <a:gd name="connsiteY43" fmla="*/ 28575 h 1098550"/>
              <a:gd name="connsiteX44" fmla="*/ 57150 w 1622425"/>
              <a:gd name="connsiteY44" fmla="*/ 0 h 1098550"/>
              <a:gd name="connsiteX45" fmla="*/ 0 w 1622425"/>
              <a:gd name="connsiteY45" fmla="*/ 0 h 1098550"/>
              <a:gd name="connsiteX0-1" fmla="*/ 1622425 w 1622425"/>
              <a:gd name="connsiteY0-2" fmla="*/ 1098550 h 1098550"/>
              <a:gd name="connsiteX1-3" fmla="*/ 1577975 w 1622425"/>
              <a:gd name="connsiteY1-4" fmla="*/ 1098550 h 1098550"/>
              <a:gd name="connsiteX2-5" fmla="*/ 1577975 w 1622425"/>
              <a:gd name="connsiteY2-6" fmla="*/ 1003300 h 1098550"/>
              <a:gd name="connsiteX3-7" fmla="*/ 1524000 w 1622425"/>
              <a:gd name="connsiteY3-8" fmla="*/ 1003300 h 1098550"/>
              <a:gd name="connsiteX4-9" fmla="*/ 1524000 w 1622425"/>
              <a:gd name="connsiteY4-10" fmla="*/ 774700 h 1098550"/>
              <a:gd name="connsiteX5-11" fmla="*/ 1485900 w 1622425"/>
              <a:gd name="connsiteY5-12" fmla="*/ 774700 h 1098550"/>
              <a:gd name="connsiteX6-13" fmla="*/ 1485900 w 1622425"/>
              <a:gd name="connsiteY6-14" fmla="*/ 688975 h 1098550"/>
              <a:gd name="connsiteX7-15" fmla="*/ 1209675 w 1622425"/>
              <a:gd name="connsiteY7-16" fmla="*/ 688975 h 1098550"/>
              <a:gd name="connsiteX8-17" fmla="*/ 1209675 w 1622425"/>
              <a:gd name="connsiteY8-18" fmla="*/ 631825 h 1098550"/>
              <a:gd name="connsiteX9-19" fmla="*/ 1073150 w 1622425"/>
              <a:gd name="connsiteY9-20" fmla="*/ 631825 h 1098550"/>
              <a:gd name="connsiteX10-21" fmla="*/ 1073150 w 1622425"/>
              <a:gd name="connsiteY10-22" fmla="*/ 577850 h 1098550"/>
              <a:gd name="connsiteX11-23" fmla="*/ 1009650 w 1622425"/>
              <a:gd name="connsiteY11-24" fmla="*/ 577850 h 1098550"/>
              <a:gd name="connsiteX12-25" fmla="*/ 1009650 w 1622425"/>
              <a:gd name="connsiteY12-26" fmla="*/ 520700 h 1098550"/>
              <a:gd name="connsiteX13-27" fmla="*/ 968375 w 1622425"/>
              <a:gd name="connsiteY13-28" fmla="*/ 520700 h 1098550"/>
              <a:gd name="connsiteX14-29" fmla="*/ 968375 w 1622425"/>
              <a:gd name="connsiteY14-30" fmla="*/ 482600 h 1098550"/>
              <a:gd name="connsiteX15-31" fmla="*/ 815975 w 1622425"/>
              <a:gd name="connsiteY15-32" fmla="*/ 482600 h 1098550"/>
              <a:gd name="connsiteX16-33" fmla="*/ 815975 w 1622425"/>
              <a:gd name="connsiteY16-34" fmla="*/ 450850 h 1098550"/>
              <a:gd name="connsiteX17-35" fmla="*/ 631825 w 1622425"/>
              <a:gd name="connsiteY17-36" fmla="*/ 450850 h 1098550"/>
              <a:gd name="connsiteX18-37" fmla="*/ 631825 w 1622425"/>
              <a:gd name="connsiteY18-38" fmla="*/ 450850 h 1098550"/>
              <a:gd name="connsiteX19-39" fmla="*/ 631825 w 1622425"/>
              <a:gd name="connsiteY19-40" fmla="*/ 422275 h 1098550"/>
              <a:gd name="connsiteX20-41" fmla="*/ 590550 w 1622425"/>
              <a:gd name="connsiteY20-42" fmla="*/ 422275 h 1098550"/>
              <a:gd name="connsiteX21-43" fmla="*/ 590550 w 1622425"/>
              <a:gd name="connsiteY21-44" fmla="*/ 390525 h 1098550"/>
              <a:gd name="connsiteX22-45" fmla="*/ 590550 w 1622425"/>
              <a:gd name="connsiteY22-46" fmla="*/ 390525 h 1098550"/>
              <a:gd name="connsiteX23-47" fmla="*/ 571500 w 1622425"/>
              <a:gd name="connsiteY23-48" fmla="*/ 390525 h 1098550"/>
              <a:gd name="connsiteX24-49" fmla="*/ 571500 w 1622425"/>
              <a:gd name="connsiteY24-50" fmla="*/ 323850 h 1098550"/>
              <a:gd name="connsiteX25-51" fmla="*/ 523875 w 1622425"/>
              <a:gd name="connsiteY25-52" fmla="*/ 323850 h 1098550"/>
              <a:gd name="connsiteX26-53" fmla="*/ 523875 w 1622425"/>
              <a:gd name="connsiteY26-54" fmla="*/ 288925 h 1098550"/>
              <a:gd name="connsiteX27-55" fmla="*/ 479425 w 1622425"/>
              <a:gd name="connsiteY27-56" fmla="*/ 288925 h 1098550"/>
              <a:gd name="connsiteX28-57" fmla="*/ 479425 w 1622425"/>
              <a:gd name="connsiteY28-58" fmla="*/ 250825 h 1098550"/>
              <a:gd name="connsiteX29-59" fmla="*/ 460375 w 1622425"/>
              <a:gd name="connsiteY29-60" fmla="*/ 250825 h 1098550"/>
              <a:gd name="connsiteX30-61" fmla="*/ 460375 w 1622425"/>
              <a:gd name="connsiteY30-62" fmla="*/ 231775 h 1098550"/>
              <a:gd name="connsiteX31-63" fmla="*/ 422275 w 1622425"/>
              <a:gd name="connsiteY31-64" fmla="*/ 231775 h 1098550"/>
              <a:gd name="connsiteX32-65" fmla="*/ 422275 w 1622425"/>
              <a:gd name="connsiteY32-66" fmla="*/ 203200 h 1098550"/>
              <a:gd name="connsiteX33-67" fmla="*/ 377825 w 1622425"/>
              <a:gd name="connsiteY33-68" fmla="*/ 203200 h 1098550"/>
              <a:gd name="connsiteX34-69" fmla="*/ 377825 w 1622425"/>
              <a:gd name="connsiteY34-70" fmla="*/ 165100 h 1098550"/>
              <a:gd name="connsiteX35-71" fmla="*/ 314325 w 1622425"/>
              <a:gd name="connsiteY35-72" fmla="*/ 165100 h 1098550"/>
              <a:gd name="connsiteX36-73" fmla="*/ 314325 w 1622425"/>
              <a:gd name="connsiteY36-74" fmla="*/ 120650 h 1098550"/>
              <a:gd name="connsiteX37-75" fmla="*/ 269875 w 1622425"/>
              <a:gd name="connsiteY37-76" fmla="*/ 120650 h 1098550"/>
              <a:gd name="connsiteX38-77" fmla="*/ 269875 w 1622425"/>
              <a:gd name="connsiteY38-78" fmla="*/ 69850 h 1098550"/>
              <a:gd name="connsiteX39-79" fmla="*/ 254000 w 1622425"/>
              <a:gd name="connsiteY39-80" fmla="*/ 69850 h 1098550"/>
              <a:gd name="connsiteX40-81" fmla="*/ 254000 w 1622425"/>
              <a:gd name="connsiteY40-82" fmla="*/ 41275 h 1098550"/>
              <a:gd name="connsiteX41-83" fmla="*/ 215900 w 1622425"/>
              <a:gd name="connsiteY41-84" fmla="*/ 41275 h 1098550"/>
              <a:gd name="connsiteX42-85" fmla="*/ 215900 w 1622425"/>
              <a:gd name="connsiteY42-86" fmla="*/ 28575 h 1098550"/>
              <a:gd name="connsiteX43-87" fmla="*/ 57150 w 1622425"/>
              <a:gd name="connsiteY43-88" fmla="*/ 28575 h 1098550"/>
              <a:gd name="connsiteX44-89" fmla="*/ 57150 w 1622425"/>
              <a:gd name="connsiteY44-90" fmla="*/ 0 h 1098550"/>
              <a:gd name="connsiteX45-91" fmla="*/ 0 w 1622425"/>
              <a:gd name="connsiteY45-92" fmla="*/ 0 h 10985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</a:cxnLst>
            <a:rect l="l" t="t" r="r" b="b"/>
            <a:pathLst>
              <a:path w="1622425" h="1098550">
                <a:moveTo>
                  <a:pt x="1622425" y="1098550"/>
                </a:moveTo>
                <a:lnTo>
                  <a:pt x="1577975" y="1098550"/>
                </a:lnTo>
                <a:lnTo>
                  <a:pt x="1577975" y="1003300"/>
                </a:lnTo>
                <a:lnTo>
                  <a:pt x="1524000" y="1003300"/>
                </a:lnTo>
                <a:lnTo>
                  <a:pt x="1524000" y="774700"/>
                </a:lnTo>
                <a:lnTo>
                  <a:pt x="1485900" y="774700"/>
                </a:lnTo>
                <a:lnTo>
                  <a:pt x="1485900" y="688975"/>
                </a:lnTo>
                <a:lnTo>
                  <a:pt x="1209675" y="688975"/>
                </a:lnTo>
                <a:lnTo>
                  <a:pt x="1209675" y="631825"/>
                </a:lnTo>
                <a:lnTo>
                  <a:pt x="1073150" y="631825"/>
                </a:lnTo>
                <a:lnTo>
                  <a:pt x="1073150" y="577850"/>
                </a:lnTo>
                <a:lnTo>
                  <a:pt x="1009650" y="577850"/>
                </a:lnTo>
                <a:lnTo>
                  <a:pt x="1009650" y="520700"/>
                </a:lnTo>
                <a:lnTo>
                  <a:pt x="968375" y="520700"/>
                </a:lnTo>
                <a:lnTo>
                  <a:pt x="968375" y="482600"/>
                </a:lnTo>
                <a:lnTo>
                  <a:pt x="815975" y="482600"/>
                </a:lnTo>
                <a:lnTo>
                  <a:pt x="815975" y="450850"/>
                </a:lnTo>
                <a:lnTo>
                  <a:pt x="631825" y="450850"/>
                </a:lnTo>
                <a:lnTo>
                  <a:pt x="631825" y="450850"/>
                </a:lnTo>
                <a:lnTo>
                  <a:pt x="631825" y="422275"/>
                </a:lnTo>
                <a:lnTo>
                  <a:pt x="590550" y="422275"/>
                </a:lnTo>
                <a:lnTo>
                  <a:pt x="590550" y="390525"/>
                </a:lnTo>
                <a:lnTo>
                  <a:pt x="590550" y="390525"/>
                </a:lnTo>
                <a:lnTo>
                  <a:pt x="571500" y="390525"/>
                </a:lnTo>
                <a:lnTo>
                  <a:pt x="571500" y="323850"/>
                </a:lnTo>
                <a:lnTo>
                  <a:pt x="523875" y="323850"/>
                </a:lnTo>
                <a:lnTo>
                  <a:pt x="523875" y="288925"/>
                </a:lnTo>
                <a:lnTo>
                  <a:pt x="479425" y="288925"/>
                </a:lnTo>
                <a:lnTo>
                  <a:pt x="479425" y="250825"/>
                </a:lnTo>
                <a:lnTo>
                  <a:pt x="460375" y="250825"/>
                </a:lnTo>
                <a:lnTo>
                  <a:pt x="460375" y="231775"/>
                </a:lnTo>
                <a:lnTo>
                  <a:pt x="422275" y="231775"/>
                </a:lnTo>
                <a:lnTo>
                  <a:pt x="422275" y="203200"/>
                </a:lnTo>
                <a:lnTo>
                  <a:pt x="377825" y="203200"/>
                </a:lnTo>
                <a:lnTo>
                  <a:pt x="377825" y="165100"/>
                </a:lnTo>
                <a:lnTo>
                  <a:pt x="314325" y="165100"/>
                </a:lnTo>
                <a:lnTo>
                  <a:pt x="314325" y="120650"/>
                </a:lnTo>
                <a:lnTo>
                  <a:pt x="269875" y="120650"/>
                </a:lnTo>
                <a:lnTo>
                  <a:pt x="269875" y="69850"/>
                </a:lnTo>
                <a:lnTo>
                  <a:pt x="254000" y="69850"/>
                </a:lnTo>
                <a:lnTo>
                  <a:pt x="254000" y="41275"/>
                </a:lnTo>
                <a:lnTo>
                  <a:pt x="215900" y="41275"/>
                </a:lnTo>
                <a:lnTo>
                  <a:pt x="215900" y="28575"/>
                </a:lnTo>
                <a:lnTo>
                  <a:pt x="57150" y="28575"/>
                </a:lnTo>
                <a:lnTo>
                  <a:pt x="571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8391376" y="2569242"/>
            <a:ext cx="1657350" cy="294462"/>
            <a:chOff x="8530504" y="2569242"/>
            <a:chExt cx="1657350" cy="294462"/>
          </a:xfrm>
        </p:grpSpPr>
        <p:sp>
          <p:nvSpPr>
            <p:cNvPr id="284" name="Freeform 283"/>
            <p:cNvSpPr/>
            <p:nvPr/>
          </p:nvSpPr>
          <p:spPr bwMode="auto">
            <a:xfrm>
              <a:off x="8530504" y="2569242"/>
              <a:ext cx="1657350" cy="285750"/>
            </a:xfrm>
            <a:custGeom>
              <a:avLst/>
              <a:gdLst>
                <a:gd name="connsiteX0" fmla="*/ 1657350 w 1657350"/>
                <a:gd name="connsiteY0" fmla="*/ 285750 h 285750"/>
                <a:gd name="connsiteX1" fmla="*/ 1038225 w 1657350"/>
                <a:gd name="connsiteY1" fmla="*/ 285750 h 285750"/>
                <a:gd name="connsiteX2" fmla="*/ 1038225 w 1657350"/>
                <a:gd name="connsiteY2" fmla="*/ 238125 h 285750"/>
                <a:gd name="connsiteX3" fmla="*/ 981075 w 1657350"/>
                <a:gd name="connsiteY3" fmla="*/ 238125 h 285750"/>
                <a:gd name="connsiteX4" fmla="*/ 981075 w 1657350"/>
                <a:gd name="connsiteY4" fmla="*/ 206375 h 285750"/>
                <a:gd name="connsiteX5" fmla="*/ 815975 w 1657350"/>
                <a:gd name="connsiteY5" fmla="*/ 206375 h 285750"/>
                <a:gd name="connsiteX6" fmla="*/ 815975 w 1657350"/>
                <a:gd name="connsiteY6" fmla="*/ 171450 h 285750"/>
                <a:gd name="connsiteX7" fmla="*/ 644525 w 1657350"/>
                <a:gd name="connsiteY7" fmla="*/ 171450 h 285750"/>
                <a:gd name="connsiteX8" fmla="*/ 644525 w 1657350"/>
                <a:gd name="connsiteY8" fmla="*/ 117475 h 285750"/>
                <a:gd name="connsiteX9" fmla="*/ 590550 w 1657350"/>
                <a:gd name="connsiteY9" fmla="*/ 117475 h 285750"/>
                <a:gd name="connsiteX10" fmla="*/ 590550 w 1657350"/>
                <a:gd name="connsiteY10" fmla="*/ 98425 h 285750"/>
                <a:gd name="connsiteX11" fmla="*/ 409575 w 1657350"/>
                <a:gd name="connsiteY11" fmla="*/ 98425 h 285750"/>
                <a:gd name="connsiteX12" fmla="*/ 409575 w 1657350"/>
                <a:gd name="connsiteY12" fmla="*/ 69850 h 285750"/>
                <a:gd name="connsiteX13" fmla="*/ 330200 w 1657350"/>
                <a:gd name="connsiteY13" fmla="*/ 69850 h 285750"/>
                <a:gd name="connsiteX14" fmla="*/ 330200 w 1657350"/>
                <a:gd name="connsiteY14" fmla="*/ 31750 h 285750"/>
                <a:gd name="connsiteX15" fmla="*/ 212725 w 1657350"/>
                <a:gd name="connsiteY15" fmla="*/ 31750 h 285750"/>
                <a:gd name="connsiteX16" fmla="*/ 212725 w 1657350"/>
                <a:gd name="connsiteY16" fmla="*/ 0 h 285750"/>
                <a:gd name="connsiteX17" fmla="*/ 0 w 1657350"/>
                <a:gd name="connsiteY17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7350" h="285750">
                  <a:moveTo>
                    <a:pt x="1657350" y="285750"/>
                  </a:moveTo>
                  <a:lnTo>
                    <a:pt x="1038225" y="285750"/>
                  </a:lnTo>
                  <a:lnTo>
                    <a:pt x="1038225" y="238125"/>
                  </a:lnTo>
                  <a:lnTo>
                    <a:pt x="981075" y="238125"/>
                  </a:lnTo>
                  <a:lnTo>
                    <a:pt x="981075" y="206375"/>
                  </a:lnTo>
                  <a:lnTo>
                    <a:pt x="815975" y="206375"/>
                  </a:lnTo>
                  <a:lnTo>
                    <a:pt x="815975" y="171450"/>
                  </a:lnTo>
                  <a:lnTo>
                    <a:pt x="644525" y="171450"/>
                  </a:lnTo>
                  <a:lnTo>
                    <a:pt x="644525" y="117475"/>
                  </a:lnTo>
                  <a:lnTo>
                    <a:pt x="590550" y="117475"/>
                  </a:lnTo>
                  <a:lnTo>
                    <a:pt x="590550" y="98425"/>
                  </a:lnTo>
                  <a:lnTo>
                    <a:pt x="409575" y="98425"/>
                  </a:lnTo>
                  <a:lnTo>
                    <a:pt x="409575" y="69850"/>
                  </a:lnTo>
                  <a:lnTo>
                    <a:pt x="330200" y="69850"/>
                  </a:lnTo>
                  <a:lnTo>
                    <a:pt x="330200" y="31750"/>
                  </a:lnTo>
                  <a:lnTo>
                    <a:pt x="212725" y="31750"/>
                  </a:lnTo>
                  <a:lnTo>
                    <a:pt x="21272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9" name="Straight Connector 298"/>
            <p:cNvCxnSpPr/>
            <p:nvPr/>
          </p:nvCxnSpPr>
          <p:spPr bwMode="auto">
            <a:xfrm>
              <a:off x="9176759" y="263377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" name="Straight Connector 300"/>
            <p:cNvCxnSpPr/>
            <p:nvPr/>
          </p:nvCxnSpPr>
          <p:spPr bwMode="auto">
            <a:xfrm>
              <a:off x="9601036" y="279677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/>
            <p:cNvCxnSpPr/>
            <p:nvPr/>
          </p:nvCxnSpPr>
          <p:spPr bwMode="auto">
            <a:xfrm>
              <a:off x="9664623" y="280419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" name="Straight Connector 302"/>
            <p:cNvCxnSpPr/>
            <p:nvPr/>
          </p:nvCxnSpPr>
          <p:spPr bwMode="auto">
            <a:xfrm>
              <a:off x="9712434" y="280419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" name="Straight Connector 303"/>
            <p:cNvCxnSpPr/>
            <p:nvPr/>
          </p:nvCxnSpPr>
          <p:spPr bwMode="auto">
            <a:xfrm>
              <a:off x="9918037" y="280419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Straight Connector 304"/>
            <p:cNvCxnSpPr/>
            <p:nvPr/>
          </p:nvCxnSpPr>
          <p:spPr bwMode="auto">
            <a:xfrm>
              <a:off x="10021155" y="280419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" name="Straight Connector 305"/>
            <p:cNvCxnSpPr/>
            <p:nvPr/>
          </p:nvCxnSpPr>
          <p:spPr bwMode="auto">
            <a:xfrm>
              <a:off x="10148806" y="280419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>
              <a:off x="10187854" y="280419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8" name="Group 297"/>
          <p:cNvGrpSpPr/>
          <p:nvPr/>
        </p:nvGrpSpPr>
        <p:grpSpPr>
          <a:xfrm>
            <a:off x="8397726" y="2547017"/>
            <a:ext cx="1625600" cy="612206"/>
            <a:chOff x="8536854" y="2547017"/>
            <a:chExt cx="1625600" cy="612206"/>
          </a:xfrm>
        </p:grpSpPr>
        <p:sp>
          <p:nvSpPr>
            <p:cNvPr id="285" name="Freeform 284"/>
            <p:cNvSpPr/>
            <p:nvPr/>
          </p:nvSpPr>
          <p:spPr bwMode="auto">
            <a:xfrm>
              <a:off x="8536854" y="2547017"/>
              <a:ext cx="1625600" cy="603250"/>
            </a:xfrm>
            <a:custGeom>
              <a:avLst/>
              <a:gdLst>
                <a:gd name="connsiteX0" fmla="*/ 1625600 w 1625600"/>
                <a:gd name="connsiteY0" fmla="*/ 603250 h 603250"/>
                <a:gd name="connsiteX1" fmla="*/ 1177925 w 1625600"/>
                <a:gd name="connsiteY1" fmla="*/ 603250 h 603250"/>
                <a:gd name="connsiteX2" fmla="*/ 1177925 w 1625600"/>
                <a:gd name="connsiteY2" fmla="*/ 469900 h 603250"/>
                <a:gd name="connsiteX3" fmla="*/ 993775 w 1625600"/>
                <a:gd name="connsiteY3" fmla="*/ 469900 h 603250"/>
                <a:gd name="connsiteX4" fmla="*/ 993775 w 1625600"/>
                <a:gd name="connsiteY4" fmla="*/ 400050 h 603250"/>
                <a:gd name="connsiteX5" fmla="*/ 955675 w 1625600"/>
                <a:gd name="connsiteY5" fmla="*/ 400050 h 603250"/>
                <a:gd name="connsiteX6" fmla="*/ 955675 w 1625600"/>
                <a:gd name="connsiteY6" fmla="*/ 339725 h 603250"/>
                <a:gd name="connsiteX7" fmla="*/ 911225 w 1625600"/>
                <a:gd name="connsiteY7" fmla="*/ 339725 h 603250"/>
                <a:gd name="connsiteX8" fmla="*/ 911225 w 1625600"/>
                <a:gd name="connsiteY8" fmla="*/ 228600 h 603250"/>
                <a:gd name="connsiteX9" fmla="*/ 911225 w 1625600"/>
                <a:gd name="connsiteY9" fmla="*/ 177800 h 603250"/>
                <a:gd name="connsiteX10" fmla="*/ 641350 w 1625600"/>
                <a:gd name="connsiteY10" fmla="*/ 177800 h 603250"/>
                <a:gd name="connsiteX11" fmla="*/ 641350 w 1625600"/>
                <a:gd name="connsiteY11" fmla="*/ 139700 h 603250"/>
                <a:gd name="connsiteX12" fmla="*/ 581025 w 1625600"/>
                <a:gd name="connsiteY12" fmla="*/ 139700 h 603250"/>
                <a:gd name="connsiteX13" fmla="*/ 581025 w 1625600"/>
                <a:gd name="connsiteY13" fmla="*/ 139700 h 603250"/>
                <a:gd name="connsiteX14" fmla="*/ 581025 w 1625600"/>
                <a:gd name="connsiteY14" fmla="*/ 107950 h 603250"/>
                <a:gd name="connsiteX15" fmla="*/ 466725 w 1625600"/>
                <a:gd name="connsiteY15" fmla="*/ 107950 h 603250"/>
                <a:gd name="connsiteX16" fmla="*/ 466725 w 1625600"/>
                <a:gd name="connsiteY16" fmla="*/ 57150 h 603250"/>
                <a:gd name="connsiteX17" fmla="*/ 311150 w 1625600"/>
                <a:gd name="connsiteY17" fmla="*/ 57150 h 603250"/>
                <a:gd name="connsiteX18" fmla="*/ 311150 w 1625600"/>
                <a:gd name="connsiteY18" fmla="*/ 0 h 603250"/>
                <a:gd name="connsiteX19" fmla="*/ 0 w 1625600"/>
                <a:gd name="connsiteY19" fmla="*/ 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25600" h="603250">
                  <a:moveTo>
                    <a:pt x="1625600" y="603250"/>
                  </a:moveTo>
                  <a:lnTo>
                    <a:pt x="1177925" y="603250"/>
                  </a:lnTo>
                  <a:lnTo>
                    <a:pt x="1177925" y="469900"/>
                  </a:lnTo>
                  <a:lnTo>
                    <a:pt x="993775" y="469900"/>
                  </a:lnTo>
                  <a:lnTo>
                    <a:pt x="993775" y="400050"/>
                  </a:lnTo>
                  <a:lnTo>
                    <a:pt x="955675" y="400050"/>
                  </a:lnTo>
                  <a:lnTo>
                    <a:pt x="955675" y="339725"/>
                  </a:lnTo>
                  <a:lnTo>
                    <a:pt x="911225" y="339725"/>
                  </a:lnTo>
                  <a:lnTo>
                    <a:pt x="911225" y="228600"/>
                  </a:lnTo>
                  <a:lnTo>
                    <a:pt x="911225" y="177800"/>
                  </a:lnTo>
                  <a:lnTo>
                    <a:pt x="641350" y="177800"/>
                  </a:lnTo>
                  <a:lnTo>
                    <a:pt x="641350" y="139700"/>
                  </a:lnTo>
                  <a:lnTo>
                    <a:pt x="581025" y="139700"/>
                  </a:lnTo>
                  <a:lnTo>
                    <a:pt x="581025" y="139700"/>
                  </a:lnTo>
                  <a:lnTo>
                    <a:pt x="581025" y="107950"/>
                  </a:lnTo>
                  <a:lnTo>
                    <a:pt x="466725" y="107950"/>
                  </a:lnTo>
                  <a:lnTo>
                    <a:pt x="466725" y="57150"/>
                  </a:lnTo>
                  <a:lnTo>
                    <a:pt x="311150" y="57150"/>
                  </a:lnTo>
                  <a:lnTo>
                    <a:pt x="31115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4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20" name="Straight Connector 219"/>
            <p:cNvCxnSpPr/>
            <p:nvPr/>
          </p:nvCxnSpPr>
          <p:spPr bwMode="auto">
            <a:xfrm>
              <a:off x="9178489" y="263718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 bwMode="auto">
            <a:xfrm>
              <a:off x="9587285" y="295990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 bwMode="auto">
            <a:xfrm>
              <a:off x="9650975" y="296206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" name="Straight Connector 281"/>
            <p:cNvCxnSpPr/>
            <p:nvPr/>
          </p:nvCxnSpPr>
          <p:spPr bwMode="auto">
            <a:xfrm>
              <a:off x="9313615" y="267877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" name="Straight Connector 288"/>
            <p:cNvCxnSpPr/>
            <p:nvPr/>
          </p:nvCxnSpPr>
          <p:spPr bwMode="auto">
            <a:xfrm>
              <a:off x="9369489" y="267877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 bwMode="auto">
            <a:xfrm>
              <a:off x="9408634" y="267877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3" name="Straight Connector 292"/>
            <p:cNvCxnSpPr/>
            <p:nvPr/>
          </p:nvCxnSpPr>
          <p:spPr bwMode="auto">
            <a:xfrm>
              <a:off x="9450785" y="267730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" name="Straight Connector 293"/>
            <p:cNvCxnSpPr/>
            <p:nvPr/>
          </p:nvCxnSpPr>
          <p:spPr bwMode="auto">
            <a:xfrm>
              <a:off x="9878437" y="309584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5" name="Straight Connector 294"/>
            <p:cNvCxnSpPr/>
            <p:nvPr/>
          </p:nvCxnSpPr>
          <p:spPr bwMode="auto">
            <a:xfrm>
              <a:off x="9936841" y="309584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" name="Straight Connector 295"/>
            <p:cNvCxnSpPr/>
            <p:nvPr/>
          </p:nvCxnSpPr>
          <p:spPr bwMode="auto">
            <a:xfrm>
              <a:off x="10065799" y="309584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" name="Straight Connector 296"/>
            <p:cNvCxnSpPr/>
            <p:nvPr/>
          </p:nvCxnSpPr>
          <p:spPr bwMode="auto">
            <a:xfrm>
              <a:off x="10162454" y="309971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9" name="Group 218"/>
          <p:cNvGrpSpPr/>
          <p:nvPr/>
        </p:nvGrpSpPr>
        <p:grpSpPr>
          <a:xfrm>
            <a:off x="8400901" y="2553367"/>
            <a:ext cx="1533525" cy="519975"/>
            <a:chOff x="8540029" y="2553367"/>
            <a:chExt cx="1533525" cy="519975"/>
          </a:xfrm>
        </p:grpSpPr>
        <p:sp>
          <p:nvSpPr>
            <p:cNvPr id="286" name="Freeform 285"/>
            <p:cNvSpPr/>
            <p:nvPr/>
          </p:nvSpPr>
          <p:spPr bwMode="auto">
            <a:xfrm>
              <a:off x="8540029" y="2553367"/>
              <a:ext cx="1533525" cy="501650"/>
            </a:xfrm>
            <a:custGeom>
              <a:avLst/>
              <a:gdLst>
                <a:gd name="connsiteX0" fmla="*/ 1533525 w 1533525"/>
                <a:gd name="connsiteY0" fmla="*/ 501650 h 501650"/>
                <a:gd name="connsiteX1" fmla="*/ 387350 w 1533525"/>
                <a:gd name="connsiteY1" fmla="*/ 501650 h 501650"/>
                <a:gd name="connsiteX2" fmla="*/ 387350 w 1533525"/>
                <a:gd name="connsiteY2" fmla="*/ 295275 h 501650"/>
                <a:gd name="connsiteX3" fmla="*/ 260350 w 1533525"/>
                <a:gd name="connsiteY3" fmla="*/ 295275 h 501650"/>
                <a:gd name="connsiteX4" fmla="*/ 260350 w 1533525"/>
                <a:gd name="connsiteY4" fmla="*/ 200025 h 501650"/>
                <a:gd name="connsiteX5" fmla="*/ 212725 w 1533525"/>
                <a:gd name="connsiteY5" fmla="*/ 200025 h 501650"/>
                <a:gd name="connsiteX6" fmla="*/ 212725 w 1533525"/>
                <a:gd name="connsiteY6" fmla="*/ 95250 h 501650"/>
                <a:gd name="connsiteX7" fmla="*/ 53975 w 1533525"/>
                <a:gd name="connsiteY7" fmla="*/ 95250 h 501650"/>
                <a:gd name="connsiteX8" fmla="*/ 53975 w 1533525"/>
                <a:gd name="connsiteY8" fmla="*/ 0 h 501650"/>
                <a:gd name="connsiteX9" fmla="*/ 0 w 1533525"/>
                <a:gd name="connsiteY9" fmla="*/ 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3525" h="501650">
                  <a:moveTo>
                    <a:pt x="1533525" y="501650"/>
                  </a:moveTo>
                  <a:lnTo>
                    <a:pt x="387350" y="501650"/>
                  </a:lnTo>
                  <a:lnTo>
                    <a:pt x="387350" y="295275"/>
                  </a:lnTo>
                  <a:lnTo>
                    <a:pt x="260350" y="295275"/>
                  </a:lnTo>
                  <a:lnTo>
                    <a:pt x="260350" y="200025"/>
                  </a:lnTo>
                  <a:lnTo>
                    <a:pt x="212725" y="200025"/>
                  </a:lnTo>
                  <a:lnTo>
                    <a:pt x="212725" y="95250"/>
                  </a:lnTo>
                  <a:lnTo>
                    <a:pt x="53975" y="95250"/>
                  </a:lnTo>
                  <a:lnTo>
                    <a:pt x="5397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5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6" name="Group 205"/>
            <p:cNvGrpSpPr/>
            <p:nvPr/>
          </p:nvGrpSpPr>
          <p:grpSpPr>
            <a:xfrm>
              <a:off x="9354537" y="3002389"/>
              <a:ext cx="715605" cy="70953"/>
              <a:chOff x="9354537" y="3002389"/>
              <a:chExt cx="715605" cy="70953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>
                <a:off x="9354537" y="3002389"/>
                <a:ext cx="0" cy="5951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>
                <a:off x="9393640" y="3002389"/>
                <a:ext cx="0" cy="5951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>
                <a:off x="9501814" y="3005801"/>
                <a:ext cx="0" cy="5951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9803880" y="3009213"/>
                <a:ext cx="0" cy="5951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4" name="Straight Connector 163"/>
              <p:cNvCxnSpPr/>
              <p:nvPr/>
            </p:nvCxnSpPr>
            <p:spPr bwMode="auto">
              <a:xfrm>
                <a:off x="9940253" y="3009213"/>
                <a:ext cx="0" cy="5951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7" name="Straight Connector 176"/>
              <p:cNvCxnSpPr/>
              <p:nvPr/>
            </p:nvCxnSpPr>
            <p:spPr bwMode="auto">
              <a:xfrm>
                <a:off x="10070142" y="3013830"/>
                <a:ext cx="0" cy="5951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07750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NORDIC MCL2/MCL3 Studies: </a:t>
            </a:r>
            <a:r>
              <a:rPr lang="en-US" i="1" dirty="0"/>
              <a:t>TP53</a:t>
            </a:r>
            <a:r>
              <a:rPr lang="en-US" dirty="0"/>
              <a:t> Mutations Associated With Poor Outcomes With Chemoimmunotherapy/ASCT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1298839" y="1531235"/>
            <a:ext cx="1933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224171" y="1531235"/>
            <a:ext cx="1933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PFS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99744" y="1955066"/>
            <a:ext cx="2026751" cy="523220"/>
            <a:chOff x="3225473" y="-1245334"/>
            <a:chExt cx="2026751" cy="523220"/>
          </a:xfrm>
        </p:grpSpPr>
        <p:sp>
          <p:nvSpPr>
            <p:cNvPr id="3" name="TextBox 2"/>
            <p:cNvSpPr txBox="1"/>
            <p:nvPr/>
          </p:nvSpPr>
          <p:spPr bwMode="auto">
            <a:xfrm>
              <a:off x="3486428" y="-1245334"/>
              <a:ext cx="17657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del (n = 147)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del (n = 29)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H="1">
              <a:off x="3225473" y="-1094446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3225473" y="-879072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5" name="Straight Connector 14"/>
          <p:cNvCxnSpPr/>
          <p:nvPr/>
        </p:nvCxnSpPr>
        <p:spPr bwMode="auto">
          <a:xfrm>
            <a:off x="1311718" y="2469700"/>
            <a:ext cx="0" cy="117931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298839" y="3657600"/>
            <a:ext cx="19596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1247768" y="2478286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1247768" y="2714149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1247768" y="2950012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1247768" y="3185875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1247768" y="3421738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1247768" y="3657600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1311718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1555066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798414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041762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2285110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528458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71806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3258500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3015154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 bwMode="auto">
          <a:xfrm>
            <a:off x="803763" y="2307362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 bwMode="auto">
          <a:xfrm>
            <a:off x="803763" y="2544815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38" name="TextBox 37"/>
          <p:cNvSpPr txBox="1"/>
          <p:nvPr/>
        </p:nvSpPr>
        <p:spPr bwMode="auto">
          <a:xfrm>
            <a:off x="803763" y="2782268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9" name="TextBox 38"/>
          <p:cNvSpPr txBox="1"/>
          <p:nvPr/>
        </p:nvSpPr>
        <p:spPr bwMode="auto">
          <a:xfrm>
            <a:off x="803763" y="301972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803763" y="3257174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1" name="TextBox 40"/>
          <p:cNvSpPr txBox="1"/>
          <p:nvPr/>
        </p:nvSpPr>
        <p:spPr bwMode="auto">
          <a:xfrm>
            <a:off x="803763" y="3494625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 bwMode="auto">
          <a:xfrm rot="16200000">
            <a:off x="275532" y="2926570"/>
            <a:ext cx="1235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1298839" y="3865735"/>
            <a:ext cx="1959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45" name="TextBox 44"/>
          <p:cNvSpPr txBox="1"/>
          <p:nvPr/>
        </p:nvSpPr>
        <p:spPr bwMode="auto">
          <a:xfrm>
            <a:off x="2633922" y="3365145"/>
            <a:ext cx="854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.002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3006365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1061385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 bwMode="auto">
          <a:xfrm>
            <a:off x="1304508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 bwMode="auto">
          <a:xfrm>
            <a:off x="1547631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TextBox 49"/>
          <p:cNvSpPr txBox="1"/>
          <p:nvPr/>
        </p:nvSpPr>
        <p:spPr bwMode="auto">
          <a:xfrm>
            <a:off x="1790754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033877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2" name="TextBox 51"/>
          <p:cNvSpPr txBox="1"/>
          <p:nvPr/>
        </p:nvSpPr>
        <p:spPr bwMode="auto">
          <a:xfrm>
            <a:off x="2277000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TextBox 52"/>
          <p:cNvSpPr txBox="1"/>
          <p:nvPr/>
        </p:nvSpPr>
        <p:spPr bwMode="auto">
          <a:xfrm>
            <a:off x="2520123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TextBox 53"/>
          <p:cNvSpPr txBox="1"/>
          <p:nvPr/>
        </p:nvSpPr>
        <p:spPr bwMode="auto">
          <a:xfrm>
            <a:off x="2763246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593362" y="1955066"/>
            <a:ext cx="2026751" cy="523220"/>
            <a:chOff x="3225473" y="-1245334"/>
            <a:chExt cx="2026751" cy="523220"/>
          </a:xfrm>
        </p:grpSpPr>
        <p:sp>
          <p:nvSpPr>
            <p:cNvPr id="56" name="TextBox 55"/>
            <p:cNvSpPr txBox="1"/>
            <p:nvPr/>
          </p:nvSpPr>
          <p:spPr bwMode="auto">
            <a:xfrm>
              <a:off x="3486428" y="-1245334"/>
              <a:ext cx="17657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del (n = 147)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del (n = 29)</a:t>
              </a: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flipH="1">
              <a:off x="3225473" y="-1094446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H="1">
              <a:off x="3225473" y="-879072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9" name="Straight Connector 58"/>
          <p:cNvCxnSpPr/>
          <p:nvPr/>
        </p:nvCxnSpPr>
        <p:spPr bwMode="auto">
          <a:xfrm>
            <a:off x="4343339" y="2469700"/>
            <a:ext cx="0" cy="117931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4330460" y="3657600"/>
            <a:ext cx="19596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4279389" y="2478286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>
            <a:off x="4279389" y="2714149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H="1">
            <a:off x="4279389" y="2950012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flipH="1">
            <a:off x="4279389" y="3185875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flipH="1">
            <a:off x="4279389" y="3421738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4279389" y="3657600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4343339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4586687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4830035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5073383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5316731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5560079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5803427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6290121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6046775" y="3653307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75"/>
          <p:cNvSpPr txBox="1"/>
          <p:nvPr/>
        </p:nvSpPr>
        <p:spPr bwMode="auto">
          <a:xfrm>
            <a:off x="3835384" y="2307362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77" name="TextBox 76"/>
          <p:cNvSpPr txBox="1"/>
          <p:nvPr/>
        </p:nvSpPr>
        <p:spPr bwMode="auto">
          <a:xfrm>
            <a:off x="3835384" y="2544815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78" name="TextBox 77"/>
          <p:cNvSpPr txBox="1"/>
          <p:nvPr/>
        </p:nvSpPr>
        <p:spPr bwMode="auto">
          <a:xfrm>
            <a:off x="3835384" y="2782268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79" name="TextBox 78"/>
          <p:cNvSpPr txBox="1"/>
          <p:nvPr/>
        </p:nvSpPr>
        <p:spPr bwMode="auto">
          <a:xfrm>
            <a:off x="3835384" y="301972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3835384" y="3257174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1" name="TextBox 80"/>
          <p:cNvSpPr txBox="1"/>
          <p:nvPr/>
        </p:nvSpPr>
        <p:spPr bwMode="auto">
          <a:xfrm>
            <a:off x="3835384" y="3494625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Box 81"/>
          <p:cNvSpPr txBox="1"/>
          <p:nvPr/>
        </p:nvSpPr>
        <p:spPr bwMode="auto">
          <a:xfrm rot="16200000">
            <a:off x="3307153" y="2926570"/>
            <a:ext cx="1235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83" name="TextBox 82"/>
          <p:cNvSpPr txBox="1"/>
          <p:nvPr/>
        </p:nvSpPr>
        <p:spPr bwMode="auto">
          <a:xfrm>
            <a:off x="4330460" y="3865735"/>
            <a:ext cx="1959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85" name="TextBox 84"/>
          <p:cNvSpPr txBox="1"/>
          <p:nvPr/>
        </p:nvSpPr>
        <p:spPr bwMode="auto">
          <a:xfrm>
            <a:off x="5665543" y="3365145"/>
            <a:ext cx="854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.003</a:t>
            </a:r>
          </a:p>
        </p:txBody>
      </p:sp>
      <p:sp>
        <p:nvSpPr>
          <p:cNvPr id="86" name="TextBox 85"/>
          <p:cNvSpPr txBox="1"/>
          <p:nvPr/>
        </p:nvSpPr>
        <p:spPr bwMode="auto">
          <a:xfrm>
            <a:off x="6037986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87" name="TextBox 86"/>
          <p:cNvSpPr txBox="1"/>
          <p:nvPr/>
        </p:nvSpPr>
        <p:spPr bwMode="auto">
          <a:xfrm>
            <a:off x="4093006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Box 87"/>
          <p:cNvSpPr txBox="1"/>
          <p:nvPr/>
        </p:nvSpPr>
        <p:spPr bwMode="auto">
          <a:xfrm>
            <a:off x="4336129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9" name="TextBox 88"/>
          <p:cNvSpPr txBox="1"/>
          <p:nvPr/>
        </p:nvSpPr>
        <p:spPr bwMode="auto">
          <a:xfrm>
            <a:off x="4579252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0" name="TextBox 89"/>
          <p:cNvSpPr txBox="1"/>
          <p:nvPr/>
        </p:nvSpPr>
        <p:spPr bwMode="auto">
          <a:xfrm>
            <a:off x="4822375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1" name="TextBox 90"/>
          <p:cNvSpPr txBox="1"/>
          <p:nvPr/>
        </p:nvSpPr>
        <p:spPr bwMode="auto">
          <a:xfrm>
            <a:off x="5065498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2" name="TextBox 91"/>
          <p:cNvSpPr txBox="1"/>
          <p:nvPr/>
        </p:nvSpPr>
        <p:spPr bwMode="auto">
          <a:xfrm>
            <a:off x="5308621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93" name="TextBox 92"/>
          <p:cNvSpPr txBox="1"/>
          <p:nvPr/>
        </p:nvSpPr>
        <p:spPr bwMode="auto">
          <a:xfrm>
            <a:off x="5551744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4" name="TextBox 93"/>
          <p:cNvSpPr txBox="1"/>
          <p:nvPr/>
        </p:nvSpPr>
        <p:spPr bwMode="auto">
          <a:xfrm>
            <a:off x="5794867" y="365466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1499744" y="4198932"/>
            <a:ext cx="2240381" cy="523220"/>
            <a:chOff x="3225473" y="-1245334"/>
            <a:chExt cx="2026751" cy="523220"/>
          </a:xfrm>
        </p:grpSpPr>
        <p:sp>
          <p:nvSpPr>
            <p:cNvPr id="96" name="TextBox 95"/>
            <p:cNvSpPr txBox="1"/>
            <p:nvPr/>
          </p:nvSpPr>
          <p:spPr bwMode="auto">
            <a:xfrm>
              <a:off x="3486428" y="-1245334"/>
              <a:ext cx="17657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mut (n = 156)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mut (n = 20)</a:t>
              </a: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 flipH="1">
              <a:off x="3225473" y="-1094446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flipH="1">
              <a:off x="3225473" y="-879072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9" name="Straight Connector 98"/>
          <p:cNvCxnSpPr/>
          <p:nvPr/>
        </p:nvCxnSpPr>
        <p:spPr bwMode="auto">
          <a:xfrm>
            <a:off x="1311718" y="4713566"/>
            <a:ext cx="0" cy="117931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1298839" y="5901466"/>
            <a:ext cx="19596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 flipH="1">
            <a:off x="1247768" y="4722152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 flipH="1">
            <a:off x="1247768" y="4958015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 flipH="1">
            <a:off x="1247768" y="5193878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 flipH="1">
            <a:off x="1247768" y="5429741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 flipH="1">
            <a:off x="1247768" y="5665604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 flipH="1">
            <a:off x="1247768" y="5901466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1311718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1555066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1798414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2041762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2285110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2528458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2771806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3258500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3015154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6" name="TextBox 115"/>
          <p:cNvSpPr txBox="1"/>
          <p:nvPr/>
        </p:nvSpPr>
        <p:spPr bwMode="auto">
          <a:xfrm>
            <a:off x="803763" y="4551228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17" name="TextBox 116"/>
          <p:cNvSpPr txBox="1"/>
          <p:nvPr/>
        </p:nvSpPr>
        <p:spPr bwMode="auto">
          <a:xfrm>
            <a:off x="803763" y="478868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18" name="TextBox 117"/>
          <p:cNvSpPr txBox="1"/>
          <p:nvPr/>
        </p:nvSpPr>
        <p:spPr bwMode="auto">
          <a:xfrm>
            <a:off x="803763" y="5026134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9" name="TextBox 118"/>
          <p:cNvSpPr txBox="1"/>
          <p:nvPr/>
        </p:nvSpPr>
        <p:spPr bwMode="auto">
          <a:xfrm>
            <a:off x="803763" y="5263587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20" name="TextBox 119"/>
          <p:cNvSpPr txBox="1"/>
          <p:nvPr/>
        </p:nvSpPr>
        <p:spPr bwMode="auto">
          <a:xfrm>
            <a:off x="803763" y="550104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21" name="TextBox 120"/>
          <p:cNvSpPr txBox="1"/>
          <p:nvPr/>
        </p:nvSpPr>
        <p:spPr bwMode="auto">
          <a:xfrm>
            <a:off x="803763" y="573849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2" name="TextBox 121"/>
          <p:cNvSpPr txBox="1"/>
          <p:nvPr/>
        </p:nvSpPr>
        <p:spPr bwMode="auto">
          <a:xfrm rot="16200000">
            <a:off x="275532" y="5170436"/>
            <a:ext cx="1235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3" name="TextBox 122"/>
          <p:cNvSpPr txBox="1"/>
          <p:nvPr/>
        </p:nvSpPr>
        <p:spPr bwMode="auto">
          <a:xfrm>
            <a:off x="1298839" y="6109601"/>
            <a:ext cx="1959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2633922" y="5609011"/>
            <a:ext cx="854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.0001</a:t>
            </a:r>
          </a:p>
        </p:txBody>
      </p:sp>
      <p:sp>
        <p:nvSpPr>
          <p:cNvPr id="126" name="TextBox 125"/>
          <p:cNvSpPr txBox="1"/>
          <p:nvPr/>
        </p:nvSpPr>
        <p:spPr bwMode="auto">
          <a:xfrm>
            <a:off x="3006365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1061385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8" name="TextBox 127"/>
          <p:cNvSpPr txBox="1"/>
          <p:nvPr/>
        </p:nvSpPr>
        <p:spPr bwMode="auto">
          <a:xfrm>
            <a:off x="1304508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1547631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0" name="TextBox 129"/>
          <p:cNvSpPr txBox="1"/>
          <p:nvPr/>
        </p:nvSpPr>
        <p:spPr bwMode="auto">
          <a:xfrm>
            <a:off x="1790754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1" name="TextBox 130"/>
          <p:cNvSpPr txBox="1"/>
          <p:nvPr/>
        </p:nvSpPr>
        <p:spPr bwMode="auto">
          <a:xfrm>
            <a:off x="2033877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2" name="TextBox 131"/>
          <p:cNvSpPr txBox="1"/>
          <p:nvPr/>
        </p:nvSpPr>
        <p:spPr bwMode="auto">
          <a:xfrm>
            <a:off x="2277000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/>
          <p:cNvSpPr txBox="1"/>
          <p:nvPr/>
        </p:nvSpPr>
        <p:spPr bwMode="auto">
          <a:xfrm>
            <a:off x="2520123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4" name="TextBox 133"/>
          <p:cNvSpPr txBox="1"/>
          <p:nvPr/>
        </p:nvSpPr>
        <p:spPr bwMode="auto">
          <a:xfrm>
            <a:off x="2763246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356040" y="4198932"/>
            <a:ext cx="2264074" cy="523220"/>
            <a:chOff x="3225473" y="-1245334"/>
            <a:chExt cx="2026751" cy="523220"/>
          </a:xfrm>
        </p:grpSpPr>
        <p:sp>
          <p:nvSpPr>
            <p:cNvPr id="136" name="TextBox 135"/>
            <p:cNvSpPr txBox="1"/>
            <p:nvPr/>
          </p:nvSpPr>
          <p:spPr bwMode="auto">
            <a:xfrm>
              <a:off x="3486428" y="-1245334"/>
              <a:ext cx="17657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No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mut (n = 156)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TP53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mut (n = 20)</a:t>
              </a:r>
            </a:p>
          </p:txBody>
        </p:sp>
        <p:cxnSp>
          <p:nvCxnSpPr>
            <p:cNvPr id="137" name="Straight Connector 136"/>
            <p:cNvCxnSpPr/>
            <p:nvPr/>
          </p:nvCxnSpPr>
          <p:spPr bwMode="auto">
            <a:xfrm flipH="1">
              <a:off x="3225473" y="-1094446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H="1">
              <a:off x="3225473" y="-879072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39" name="Straight Connector 138"/>
          <p:cNvCxnSpPr/>
          <p:nvPr/>
        </p:nvCxnSpPr>
        <p:spPr bwMode="auto">
          <a:xfrm>
            <a:off x="4343339" y="4713566"/>
            <a:ext cx="0" cy="117931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4330460" y="5901466"/>
            <a:ext cx="19596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 flipH="1">
            <a:off x="4279389" y="4722152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 flipH="1">
            <a:off x="4279389" y="4958015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 flipH="1">
            <a:off x="4279389" y="5193878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 flipH="1">
            <a:off x="4279389" y="5429741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 flipH="1">
            <a:off x="4279389" y="5665604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 flipH="1">
            <a:off x="4279389" y="5901466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4343339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4586687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4830035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5073383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5316731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5560079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5803427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6046775" y="5897173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 bwMode="auto">
          <a:xfrm>
            <a:off x="3835384" y="4551228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57" name="TextBox 156"/>
          <p:cNvSpPr txBox="1"/>
          <p:nvPr/>
        </p:nvSpPr>
        <p:spPr bwMode="auto">
          <a:xfrm>
            <a:off x="3835384" y="478868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58" name="TextBox 157"/>
          <p:cNvSpPr txBox="1"/>
          <p:nvPr/>
        </p:nvSpPr>
        <p:spPr bwMode="auto">
          <a:xfrm>
            <a:off x="3835384" y="5026134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59" name="TextBox 158"/>
          <p:cNvSpPr txBox="1"/>
          <p:nvPr/>
        </p:nvSpPr>
        <p:spPr bwMode="auto">
          <a:xfrm>
            <a:off x="3835384" y="5263587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60" name="TextBox 159"/>
          <p:cNvSpPr txBox="1"/>
          <p:nvPr/>
        </p:nvSpPr>
        <p:spPr bwMode="auto">
          <a:xfrm>
            <a:off x="3835384" y="550104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61" name="TextBox 160"/>
          <p:cNvSpPr txBox="1"/>
          <p:nvPr/>
        </p:nvSpPr>
        <p:spPr bwMode="auto">
          <a:xfrm>
            <a:off x="3835384" y="573849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2" name="TextBox 161"/>
          <p:cNvSpPr txBox="1"/>
          <p:nvPr/>
        </p:nvSpPr>
        <p:spPr bwMode="auto">
          <a:xfrm rot="16200000">
            <a:off x="3307153" y="5170436"/>
            <a:ext cx="1235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63" name="TextBox 162"/>
          <p:cNvSpPr txBox="1"/>
          <p:nvPr/>
        </p:nvSpPr>
        <p:spPr bwMode="auto">
          <a:xfrm>
            <a:off x="4330460" y="6109601"/>
            <a:ext cx="1959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165" name="TextBox 164"/>
          <p:cNvSpPr txBox="1"/>
          <p:nvPr/>
        </p:nvSpPr>
        <p:spPr bwMode="auto">
          <a:xfrm>
            <a:off x="5665543" y="5609011"/>
            <a:ext cx="854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&lt; .0001</a:t>
            </a:r>
          </a:p>
        </p:txBody>
      </p:sp>
      <p:sp>
        <p:nvSpPr>
          <p:cNvPr id="166" name="TextBox 165"/>
          <p:cNvSpPr txBox="1"/>
          <p:nvPr/>
        </p:nvSpPr>
        <p:spPr bwMode="auto">
          <a:xfrm>
            <a:off x="6037986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67" name="TextBox 166"/>
          <p:cNvSpPr txBox="1"/>
          <p:nvPr/>
        </p:nvSpPr>
        <p:spPr bwMode="auto">
          <a:xfrm>
            <a:off x="4093006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8" name="TextBox 167"/>
          <p:cNvSpPr txBox="1"/>
          <p:nvPr/>
        </p:nvSpPr>
        <p:spPr bwMode="auto">
          <a:xfrm>
            <a:off x="4336129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9" name="TextBox 168"/>
          <p:cNvSpPr txBox="1"/>
          <p:nvPr/>
        </p:nvSpPr>
        <p:spPr bwMode="auto">
          <a:xfrm>
            <a:off x="4579252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4822375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5065498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5308621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5551744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4" name="TextBox 173"/>
          <p:cNvSpPr txBox="1"/>
          <p:nvPr/>
        </p:nvSpPr>
        <p:spPr bwMode="auto">
          <a:xfrm>
            <a:off x="5794867" y="5898526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5" name="TextBox 174"/>
          <p:cNvSpPr txBox="1"/>
          <p:nvPr/>
        </p:nvSpPr>
        <p:spPr bwMode="auto">
          <a:xfrm>
            <a:off x="8401966" y="2012072"/>
            <a:ext cx="1959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</a:t>
            </a:r>
          </a:p>
        </p:txBody>
      </p:sp>
      <p:sp>
        <p:nvSpPr>
          <p:cNvPr id="205" name="TextBox 204"/>
          <p:cNvSpPr txBox="1"/>
          <p:nvPr/>
        </p:nvSpPr>
        <p:spPr bwMode="auto">
          <a:xfrm>
            <a:off x="8379827" y="3954692"/>
            <a:ext cx="1959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207" name="TextBox 206"/>
          <p:cNvSpPr txBox="1"/>
          <p:nvPr/>
        </p:nvSpPr>
        <p:spPr bwMode="auto">
          <a:xfrm>
            <a:off x="9257924" y="3454102"/>
            <a:ext cx="854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.46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7804805" y="2396319"/>
            <a:ext cx="2799763" cy="1685852"/>
            <a:chOff x="7943933" y="2396319"/>
            <a:chExt cx="2799763" cy="1685852"/>
          </a:xfrm>
        </p:grpSpPr>
        <p:grpSp>
          <p:nvGrpSpPr>
            <p:cNvPr id="217" name="Group 216"/>
            <p:cNvGrpSpPr/>
            <p:nvPr/>
          </p:nvGrpSpPr>
          <p:grpSpPr>
            <a:xfrm>
              <a:off x="7943933" y="2396319"/>
              <a:ext cx="2534683" cy="1525817"/>
              <a:chOff x="7943933" y="2396319"/>
              <a:chExt cx="2534683" cy="1525817"/>
            </a:xfrm>
          </p:grpSpPr>
          <p:cxnSp>
            <p:nvCxnSpPr>
              <p:cNvPr id="181" name="Straight Connector 180"/>
              <p:cNvCxnSpPr/>
              <p:nvPr/>
            </p:nvCxnSpPr>
            <p:spPr bwMode="auto">
              <a:xfrm>
                <a:off x="8531834" y="2558657"/>
                <a:ext cx="0" cy="1179314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8518955" y="3746557"/>
                <a:ext cx="19596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 flipH="1">
                <a:off x="8467884" y="2567243"/>
                <a:ext cx="6395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 flipH="1">
                <a:off x="8467884" y="2803106"/>
                <a:ext cx="6395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 flipH="1">
                <a:off x="8467884" y="3038969"/>
                <a:ext cx="6395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 flipH="1">
                <a:off x="8467884" y="3274832"/>
                <a:ext cx="6395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 flipH="1">
                <a:off x="8467884" y="3510695"/>
                <a:ext cx="6395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 bwMode="auto">
              <a:xfrm flipH="1">
                <a:off x="8467884" y="3746557"/>
                <a:ext cx="6395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 bwMode="auto">
              <a:xfrm>
                <a:off x="8531834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" name="Straight Connector 189"/>
              <p:cNvCxnSpPr/>
              <p:nvPr/>
            </p:nvCxnSpPr>
            <p:spPr bwMode="auto">
              <a:xfrm>
                <a:off x="8775182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" name="Straight Connector 190"/>
              <p:cNvCxnSpPr/>
              <p:nvPr/>
            </p:nvCxnSpPr>
            <p:spPr bwMode="auto">
              <a:xfrm>
                <a:off x="9018530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9261878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9505226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>
                <a:off x="9748574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>
                <a:off x="9991922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10478616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" name="Straight Connector 196"/>
              <p:cNvCxnSpPr/>
              <p:nvPr/>
            </p:nvCxnSpPr>
            <p:spPr bwMode="auto">
              <a:xfrm>
                <a:off x="10235270" y="3742264"/>
                <a:ext cx="0" cy="601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8" name="TextBox 197"/>
              <p:cNvSpPr txBox="1"/>
              <p:nvPr/>
            </p:nvSpPr>
            <p:spPr bwMode="auto">
              <a:xfrm>
                <a:off x="8023879" y="2396319"/>
                <a:ext cx="5172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199" name="TextBox 198"/>
              <p:cNvSpPr txBox="1"/>
              <p:nvPr/>
            </p:nvSpPr>
            <p:spPr bwMode="auto">
              <a:xfrm>
                <a:off x="8023879" y="2633772"/>
                <a:ext cx="5172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80</a:t>
                </a:r>
              </a:p>
            </p:txBody>
          </p:sp>
          <p:sp>
            <p:nvSpPr>
              <p:cNvPr id="200" name="TextBox 199"/>
              <p:cNvSpPr txBox="1"/>
              <p:nvPr/>
            </p:nvSpPr>
            <p:spPr bwMode="auto">
              <a:xfrm>
                <a:off x="8023879" y="2871225"/>
                <a:ext cx="5172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01" name="TextBox 200"/>
              <p:cNvSpPr txBox="1"/>
              <p:nvPr/>
            </p:nvSpPr>
            <p:spPr bwMode="auto">
              <a:xfrm>
                <a:off x="8023879" y="3108678"/>
                <a:ext cx="5172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02" name="TextBox 201"/>
              <p:cNvSpPr txBox="1"/>
              <p:nvPr/>
            </p:nvSpPr>
            <p:spPr bwMode="auto">
              <a:xfrm>
                <a:off x="8023879" y="3346131"/>
                <a:ext cx="5172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03" name="TextBox 202"/>
              <p:cNvSpPr txBox="1"/>
              <p:nvPr/>
            </p:nvSpPr>
            <p:spPr bwMode="auto">
              <a:xfrm>
                <a:off x="8023879" y="3583582"/>
                <a:ext cx="51721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04" name="TextBox 203"/>
              <p:cNvSpPr txBox="1"/>
              <p:nvPr/>
            </p:nvSpPr>
            <p:spPr bwMode="auto">
              <a:xfrm rot="16200000">
                <a:off x="7495648" y="3015527"/>
                <a:ext cx="123512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%</a:t>
                </a:r>
              </a:p>
            </p:txBody>
          </p:sp>
        </p:grpSp>
        <p:sp>
          <p:nvSpPr>
            <p:cNvPr id="208" name="TextBox 207"/>
            <p:cNvSpPr txBox="1"/>
            <p:nvPr/>
          </p:nvSpPr>
          <p:spPr bwMode="auto">
            <a:xfrm>
              <a:off x="10226481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209" name="TextBox 208"/>
            <p:cNvSpPr txBox="1"/>
            <p:nvPr/>
          </p:nvSpPr>
          <p:spPr bwMode="auto">
            <a:xfrm>
              <a:off x="8281501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10" name="TextBox 209"/>
            <p:cNvSpPr txBox="1"/>
            <p:nvPr/>
          </p:nvSpPr>
          <p:spPr bwMode="auto">
            <a:xfrm>
              <a:off x="8524624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1" name="TextBox 210"/>
            <p:cNvSpPr txBox="1"/>
            <p:nvPr/>
          </p:nvSpPr>
          <p:spPr bwMode="auto">
            <a:xfrm>
              <a:off x="8767747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12" name="TextBox 211"/>
            <p:cNvSpPr txBox="1"/>
            <p:nvPr/>
          </p:nvSpPr>
          <p:spPr bwMode="auto">
            <a:xfrm>
              <a:off x="9010870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13" name="TextBox 212"/>
            <p:cNvSpPr txBox="1"/>
            <p:nvPr/>
          </p:nvSpPr>
          <p:spPr bwMode="auto">
            <a:xfrm>
              <a:off x="9253993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214" name="TextBox 213"/>
            <p:cNvSpPr txBox="1"/>
            <p:nvPr/>
          </p:nvSpPr>
          <p:spPr bwMode="auto">
            <a:xfrm>
              <a:off x="9497116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15" name="TextBox 214"/>
            <p:cNvSpPr txBox="1"/>
            <p:nvPr/>
          </p:nvSpPr>
          <p:spPr bwMode="auto">
            <a:xfrm>
              <a:off x="9740239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216" name="TextBox 215"/>
            <p:cNvSpPr txBox="1"/>
            <p:nvPr/>
          </p:nvSpPr>
          <p:spPr bwMode="auto">
            <a:xfrm>
              <a:off x="9983362" y="3743617"/>
              <a:ext cx="51721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296227" y="2027654"/>
            <a:ext cx="1342486" cy="954107"/>
            <a:chOff x="7765725" y="2447128"/>
            <a:chExt cx="1342486" cy="954107"/>
          </a:xfrm>
        </p:grpSpPr>
        <p:sp>
          <p:nvSpPr>
            <p:cNvPr id="178" name="TextBox 177"/>
            <p:cNvSpPr txBox="1"/>
            <p:nvPr/>
          </p:nvSpPr>
          <p:spPr bwMode="auto">
            <a:xfrm>
              <a:off x="8026680" y="2447128"/>
              <a:ext cx="108153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L (n = 52)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LI (n = 42)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HI (n = 27)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H (n = 12)</a:t>
              </a:r>
            </a:p>
          </p:txBody>
        </p:sp>
        <p:cxnSp>
          <p:nvCxnSpPr>
            <p:cNvPr id="179" name="Straight Connector 178"/>
            <p:cNvCxnSpPr/>
            <p:nvPr/>
          </p:nvCxnSpPr>
          <p:spPr bwMode="auto">
            <a:xfrm flipH="1">
              <a:off x="7765725" y="2598016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/>
            <p:cNvCxnSpPr/>
            <p:nvPr/>
          </p:nvCxnSpPr>
          <p:spPr bwMode="auto">
            <a:xfrm flipH="1">
              <a:off x="7765725" y="2814935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 bwMode="auto">
            <a:xfrm flipH="1">
              <a:off x="7765725" y="3248773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 bwMode="auto">
            <a:xfrm flipH="1">
              <a:off x="7765725" y="3031854"/>
              <a:ext cx="292485" cy="0"/>
            </a:xfrm>
            <a:prstGeom prst="line">
              <a:avLst/>
            </a:prstGeom>
            <a:noFill/>
            <a:ln w="285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8" name="Group 267"/>
          <p:cNvGrpSpPr/>
          <p:nvPr/>
        </p:nvGrpSpPr>
        <p:grpSpPr>
          <a:xfrm>
            <a:off x="1322269" y="2476500"/>
            <a:ext cx="1758950" cy="635000"/>
            <a:chOff x="958850" y="2476500"/>
            <a:chExt cx="1758950" cy="635000"/>
          </a:xfrm>
        </p:grpSpPr>
        <p:sp>
          <p:nvSpPr>
            <p:cNvPr id="266" name="Freeform 265"/>
            <p:cNvSpPr/>
            <p:nvPr/>
          </p:nvSpPr>
          <p:spPr bwMode="auto">
            <a:xfrm>
              <a:off x="1228725" y="2584450"/>
              <a:ext cx="1489075" cy="527050"/>
            </a:xfrm>
            <a:custGeom>
              <a:avLst/>
              <a:gdLst>
                <a:gd name="connsiteX0" fmla="*/ 1489075 w 1489075"/>
                <a:gd name="connsiteY0" fmla="*/ 527050 h 527050"/>
                <a:gd name="connsiteX1" fmla="*/ 1266825 w 1489075"/>
                <a:gd name="connsiteY1" fmla="*/ 527050 h 527050"/>
                <a:gd name="connsiteX2" fmla="*/ 1266825 w 1489075"/>
                <a:gd name="connsiteY2" fmla="*/ 431800 h 527050"/>
                <a:gd name="connsiteX3" fmla="*/ 1238250 w 1489075"/>
                <a:gd name="connsiteY3" fmla="*/ 431800 h 527050"/>
                <a:gd name="connsiteX4" fmla="*/ 1238250 w 1489075"/>
                <a:gd name="connsiteY4" fmla="*/ 346075 h 527050"/>
                <a:gd name="connsiteX5" fmla="*/ 1222375 w 1489075"/>
                <a:gd name="connsiteY5" fmla="*/ 346075 h 527050"/>
                <a:gd name="connsiteX6" fmla="*/ 1222375 w 1489075"/>
                <a:gd name="connsiteY6" fmla="*/ 295275 h 527050"/>
                <a:gd name="connsiteX7" fmla="*/ 939800 w 1489075"/>
                <a:gd name="connsiteY7" fmla="*/ 295275 h 527050"/>
                <a:gd name="connsiteX8" fmla="*/ 939800 w 1489075"/>
                <a:gd name="connsiteY8" fmla="*/ 263525 h 527050"/>
                <a:gd name="connsiteX9" fmla="*/ 790575 w 1489075"/>
                <a:gd name="connsiteY9" fmla="*/ 263525 h 527050"/>
                <a:gd name="connsiteX10" fmla="*/ 790575 w 1489075"/>
                <a:gd name="connsiteY10" fmla="*/ 263525 h 527050"/>
                <a:gd name="connsiteX11" fmla="*/ 777875 w 1489075"/>
                <a:gd name="connsiteY11" fmla="*/ 250825 h 527050"/>
                <a:gd name="connsiteX12" fmla="*/ 777875 w 1489075"/>
                <a:gd name="connsiteY12" fmla="*/ 212725 h 527050"/>
                <a:gd name="connsiteX13" fmla="*/ 746125 w 1489075"/>
                <a:gd name="connsiteY13" fmla="*/ 212725 h 527050"/>
                <a:gd name="connsiteX14" fmla="*/ 746125 w 1489075"/>
                <a:gd name="connsiteY14" fmla="*/ 212725 h 527050"/>
                <a:gd name="connsiteX15" fmla="*/ 723900 w 1489075"/>
                <a:gd name="connsiteY15" fmla="*/ 190500 h 527050"/>
                <a:gd name="connsiteX16" fmla="*/ 714375 w 1489075"/>
                <a:gd name="connsiteY16" fmla="*/ 180975 h 527050"/>
                <a:gd name="connsiteX17" fmla="*/ 660400 w 1489075"/>
                <a:gd name="connsiteY17" fmla="*/ 180975 h 527050"/>
                <a:gd name="connsiteX18" fmla="*/ 660400 w 1489075"/>
                <a:gd name="connsiteY18" fmla="*/ 180975 h 527050"/>
                <a:gd name="connsiteX19" fmla="*/ 660400 w 1489075"/>
                <a:gd name="connsiteY19" fmla="*/ 152400 h 527050"/>
                <a:gd name="connsiteX20" fmla="*/ 568325 w 1489075"/>
                <a:gd name="connsiteY20" fmla="*/ 152400 h 527050"/>
                <a:gd name="connsiteX21" fmla="*/ 568325 w 1489075"/>
                <a:gd name="connsiteY21" fmla="*/ 142875 h 527050"/>
                <a:gd name="connsiteX22" fmla="*/ 441325 w 1489075"/>
                <a:gd name="connsiteY22" fmla="*/ 142875 h 527050"/>
                <a:gd name="connsiteX23" fmla="*/ 441325 w 1489075"/>
                <a:gd name="connsiteY23" fmla="*/ 136525 h 527050"/>
                <a:gd name="connsiteX24" fmla="*/ 374650 w 1489075"/>
                <a:gd name="connsiteY24" fmla="*/ 136525 h 527050"/>
                <a:gd name="connsiteX25" fmla="*/ 374650 w 1489075"/>
                <a:gd name="connsiteY25" fmla="*/ 120650 h 527050"/>
                <a:gd name="connsiteX26" fmla="*/ 317500 w 1489075"/>
                <a:gd name="connsiteY26" fmla="*/ 120650 h 527050"/>
                <a:gd name="connsiteX27" fmla="*/ 317500 w 1489075"/>
                <a:gd name="connsiteY27" fmla="*/ 101600 h 527050"/>
                <a:gd name="connsiteX28" fmla="*/ 222250 w 1489075"/>
                <a:gd name="connsiteY28" fmla="*/ 101600 h 527050"/>
                <a:gd name="connsiteX29" fmla="*/ 222250 w 1489075"/>
                <a:gd name="connsiteY29" fmla="*/ 69850 h 527050"/>
                <a:gd name="connsiteX30" fmla="*/ 142875 w 1489075"/>
                <a:gd name="connsiteY30" fmla="*/ 69850 h 527050"/>
                <a:gd name="connsiteX31" fmla="*/ 142875 w 1489075"/>
                <a:gd name="connsiteY31" fmla="*/ 38100 h 527050"/>
                <a:gd name="connsiteX32" fmla="*/ 142875 w 1489075"/>
                <a:gd name="connsiteY32" fmla="*/ 38100 h 527050"/>
                <a:gd name="connsiteX33" fmla="*/ 123825 w 1489075"/>
                <a:gd name="connsiteY33" fmla="*/ 38100 h 527050"/>
                <a:gd name="connsiteX34" fmla="*/ 123825 w 1489075"/>
                <a:gd name="connsiteY34" fmla="*/ 38100 h 527050"/>
                <a:gd name="connsiteX35" fmla="*/ 76200 w 1489075"/>
                <a:gd name="connsiteY35" fmla="*/ 38100 h 527050"/>
                <a:gd name="connsiteX36" fmla="*/ 76200 w 1489075"/>
                <a:gd name="connsiteY36" fmla="*/ 0 h 527050"/>
                <a:gd name="connsiteX37" fmla="*/ 0 w 1489075"/>
                <a:gd name="connsiteY37" fmla="*/ 0 h 52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89075" h="527050">
                  <a:moveTo>
                    <a:pt x="1489075" y="527050"/>
                  </a:moveTo>
                  <a:lnTo>
                    <a:pt x="1266825" y="527050"/>
                  </a:lnTo>
                  <a:lnTo>
                    <a:pt x="1266825" y="431800"/>
                  </a:lnTo>
                  <a:lnTo>
                    <a:pt x="1238250" y="431800"/>
                  </a:lnTo>
                  <a:lnTo>
                    <a:pt x="1238250" y="346075"/>
                  </a:lnTo>
                  <a:lnTo>
                    <a:pt x="1222375" y="346075"/>
                  </a:lnTo>
                  <a:lnTo>
                    <a:pt x="1222375" y="295275"/>
                  </a:lnTo>
                  <a:lnTo>
                    <a:pt x="939800" y="295275"/>
                  </a:lnTo>
                  <a:lnTo>
                    <a:pt x="939800" y="263525"/>
                  </a:lnTo>
                  <a:lnTo>
                    <a:pt x="790575" y="263525"/>
                  </a:lnTo>
                  <a:lnTo>
                    <a:pt x="790575" y="263525"/>
                  </a:lnTo>
                  <a:lnTo>
                    <a:pt x="777875" y="250825"/>
                  </a:lnTo>
                  <a:lnTo>
                    <a:pt x="777875" y="212725"/>
                  </a:lnTo>
                  <a:lnTo>
                    <a:pt x="746125" y="212725"/>
                  </a:lnTo>
                  <a:lnTo>
                    <a:pt x="746125" y="212725"/>
                  </a:lnTo>
                  <a:lnTo>
                    <a:pt x="723900" y="190500"/>
                  </a:lnTo>
                  <a:lnTo>
                    <a:pt x="714375" y="180975"/>
                  </a:lnTo>
                  <a:lnTo>
                    <a:pt x="660400" y="180975"/>
                  </a:lnTo>
                  <a:lnTo>
                    <a:pt x="660400" y="180975"/>
                  </a:lnTo>
                  <a:lnTo>
                    <a:pt x="660400" y="152400"/>
                  </a:lnTo>
                  <a:lnTo>
                    <a:pt x="568325" y="152400"/>
                  </a:lnTo>
                  <a:lnTo>
                    <a:pt x="568325" y="142875"/>
                  </a:lnTo>
                  <a:lnTo>
                    <a:pt x="441325" y="142875"/>
                  </a:lnTo>
                  <a:lnTo>
                    <a:pt x="441325" y="136525"/>
                  </a:lnTo>
                  <a:lnTo>
                    <a:pt x="374650" y="136525"/>
                  </a:lnTo>
                  <a:lnTo>
                    <a:pt x="374650" y="120650"/>
                  </a:lnTo>
                  <a:lnTo>
                    <a:pt x="317500" y="120650"/>
                  </a:lnTo>
                  <a:lnTo>
                    <a:pt x="317500" y="101600"/>
                  </a:lnTo>
                  <a:lnTo>
                    <a:pt x="222250" y="101600"/>
                  </a:lnTo>
                  <a:lnTo>
                    <a:pt x="222250" y="69850"/>
                  </a:lnTo>
                  <a:lnTo>
                    <a:pt x="142875" y="69850"/>
                  </a:lnTo>
                  <a:lnTo>
                    <a:pt x="142875" y="38100"/>
                  </a:lnTo>
                  <a:lnTo>
                    <a:pt x="142875" y="38100"/>
                  </a:lnTo>
                  <a:lnTo>
                    <a:pt x="123825" y="38100"/>
                  </a:lnTo>
                  <a:lnTo>
                    <a:pt x="123825" y="38100"/>
                  </a:lnTo>
                  <a:lnTo>
                    <a:pt x="76200" y="38100"/>
                  </a:lnTo>
                  <a:lnTo>
                    <a:pt x="7620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7" name="Freeform 266"/>
            <p:cNvSpPr/>
            <p:nvPr/>
          </p:nvSpPr>
          <p:spPr bwMode="auto">
            <a:xfrm>
              <a:off x="958850" y="2476500"/>
              <a:ext cx="285750" cy="104775"/>
            </a:xfrm>
            <a:custGeom>
              <a:avLst/>
              <a:gdLst>
                <a:gd name="connsiteX0" fmla="*/ 0 w 285750"/>
                <a:gd name="connsiteY0" fmla="*/ 0 h 104775"/>
                <a:gd name="connsiteX1" fmla="*/ 92075 w 285750"/>
                <a:gd name="connsiteY1" fmla="*/ 0 h 104775"/>
                <a:gd name="connsiteX2" fmla="*/ 92075 w 285750"/>
                <a:gd name="connsiteY2" fmla="*/ 31750 h 104775"/>
                <a:gd name="connsiteX3" fmla="*/ 165100 w 285750"/>
                <a:gd name="connsiteY3" fmla="*/ 31750 h 104775"/>
                <a:gd name="connsiteX4" fmla="*/ 165100 w 285750"/>
                <a:gd name="connsiteY4" fmla="*/ 50800 h 104775"/>
                <a:gd name="connsiteX5" fmla="*/ 212725 w 285750"/>
                <a:gd name="connsiteY5" fmla="*/ 50800 h 104775"/>
                <a:gd name="connsiteX6" fmla="*/ 212725 w 285750"/>
                <a:gd name="connsiteY6" fmla="*/ 66675 h 104775"/>
                <a:gd name="connsiteX7" fmla="*/ 212725 w 285750"/>
                <a:gd name="connsiteY7" fmla="*/ 66675 h 104775"/>
                <a:gd name="connsiteX8" fmla="*/ 238125 w 285750"/>
                <a:gd name="connsiteY8" fmla="*/ 92075 h 104775"/>
                <a:gd name="connsiteX9" fmla="*/ 285750 w 285750"/>
                <a:gd name="connsiteY9" fmla="*/ 92075 h 104775"/>
                <a:gd name="connsiteX10" fmla="*/ 285750 w 285750"/>
                <a:gd name="connsiteY10" fmla="*/ 104775 h 104775"/>
                <a:gd name="connsiteX0-1" fmla="*/ 0 w 285750"/>
                <a:gd name="connsiteY0-2" fmla="*/ 0 h 104775"/>
                <a:gd name="connsiteX1-3" fmla="*/ 92075 w 285750"/>
                <a:gd name="connsiteY1-4" fmla="*/ 0 h 104775"/>
                <a:gd name="connsiteX2-5" fmla="*/ 92075 w 285750"/>
                <a:gd name="connsiteY2-6" fmla="*/ 31750 h 104775"/>
                <a:gd name="connsiteX3-7" fmla="*/ 165100 w 285750"/>
                <a:gd name="connsiteY3-8" fmla="*/ 31750 h 104775"/>
                <a:gd name="connsiteX4-9" fmla="*/ 165100 w 285750"/>
                <a:gd name="connsiteY4-10" fmla="*/ 50800 h 104775"/>
                <a:gd name="connsiteX5-11" fmla="*/ 212725 w 285750"/>
                <a:gd name="connsiteY5-12" fmla="*/ 50800 h 104775"/>
                <a:gd name="connsiteX6-13" fmla="*/ 212725 w 285750"/>
                <a:gd name="connsiteY6-14" fmla="*/ 66675 h 104775"/>
                <a:gd name="connsiteX7-15" fmla="*/ 212725 w 285750"/>
                <a:gd name="connsiteY7-16" fmla="*/ 66675 h 104775"/>
                <a:gd name="connsiteX8-17" fmla="*/ 241300 w 285750"/>
                <a:gd name="connsiteY8-18" fmla="*/ 73025 h 104775"/>
                <a:gd name="connsiteX9-19" fmla="*/ 285750 w 285750"/>
                <a:gd name="connsiteY9-20" fmla="*/ 92075 h 104775"/>
                <a:gd name="connsiteX10-21" fmla="*/ 285750 w 285750"/>
                <a:gd name="connsiteY10-22" fmla="*/ 104775 h 104775"/>
                <a:gd name="connsiteX0-23" fmla="*/ 0 w 285750"/>
                <a:gd name="connsiteY0-24" fmla="*/ 0 h 104775"/>
                <a:gd name="connsiteX1-25" fmla="*/ 92075 w 285750"/>
                <a:gd name="connsiteY1-26" fmla="*/ 0 h 104775"/>
                <a:gd name="connsiteX2-27" fmla="*/ 92075 w 285750"/>
                <a:gd name="connsiteY2-28" fmla="*/ 31750 h 104775"/>
                <a:gd name="connsiteX3-29" fmla="*/ 165100 w 285750"/>
                <a:gd name="connsiteY3-30" fmla="*/ 31750 h 104775"/>
                <a:gd name="connsiteX4-31" fmla="*/ 165100 w 285750"/>
                <a:gd name="connsiteY4-32" fmla="*/ 50800 h 104775"/>
                <a:gd name="connsiteX5-33" fmla="*/ 212725 w 285750"/>
                <a:gd name="connsiteY5-34" fmla="*/ 50800 h 104775"/>
                <a:gd name="connsiteX6-35" fmla="*/ 212725 w 285750"/>
                <a:gd name="connsiteY6-36" fmla="*/ 66675 h 104775"/>
                <a:gd name="connsiteX7-37" fmla="*/ 212725 w 285750"/>
                <a:gd name="connsiteY7-38" fmla="*/ 66675 h 104775"/>
                <a:gd name="connsiteX8-39" fmla="*/ 241300 w 285750"/>
                <a:gd name="connsiteY8-40" fmla="*/ 88900 h 104775"/>
                <a:gd name="connsiteX9-41" fmla="*/ 285750 w 285750"/>
                <a:gd name="connsiteY9-42" fmla="*/ 92075 h 104775"/>
                <a:gd name="connsiteX10-43" fmla="*/ 285750 w 285750"/>
                <a:gd name="connsiteY10-44" fmla="*/ 104775 h 104775"/>
                <a:gd name="connsiteX0-45" fmla="*/ 0 w 285750"/>
                <a:gd name="connsiteY0-46" fmla="*/ 0 h 104775"/>
                <a:gd name="connsiteX1-47" fmla="*/ 92075 w 285750"/>
                <a:gd name="connsiteY1-48" fmla="*/ 0 h 104775"/>
                <a:gd name="connsiteX2-49" fmla="*/ 92075 w 285750"/>
                <a:gd name="connsiteY2-50" fmla="*/ 31750 h 104775"/>
                <a:gd name="connsiteX3-51" fmla="*/ 165100 w 285750"/>
                <a:gd name="connsiteY3-52" fmla="*/ 31750 h 104775"/>
                <a:gd name="connsiteX4-53" fmla="*/ 165100 w 285750"/>
                <a:gd name="connsiteY4-54" fmla="*/ 50800 h 104775"/>
                <a:gd name="connsiteX5-55" fmla="*/ 212725 w 285750"/>
                <a:gd name="connsiteY5-56" fmla="*/ 50800 h 104775"/>
                <a:gd name="connsiteX6-57" fmla="*/ 212725 w 285750"/>
                <a:gd name="connsiteY6-58" fmla="*/ 66675 h 104775"/>
                <a:gd name="connsiteX7-59" fmla="*/ 241300 w 285750"/>
                <a:gd name="connsiteY7-60" fmla="*/ 66675 h 104775"/>
                <a:gd name="connsiteX8-61" fmla="*/ 241300 w 285750"/>
                <a:gd name="connsiteY8-62" fmla="*/ 88900 h 104775"/>
                <a:gd name="connsiteX9-63" fmla="*/ 285750 w 285750"/>
                <a:gd name="connsiteY9-64" fmla="*/ 92075 h 104775"/>
                <a:gd name="connsiteX10-65" fmla="*/ 285750 w 285750"/>
                <a:gd name="connsiteY10-66" fmla="*/ 104775 h 10477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285750" h="104775">
                  <a:moveTo>
                    <a:pt x="0" y="0"/>
                  </a:moveTo>
                  <a:lnTo>
                    <a:pt x="92075" y="0"/>
                  </a:lnTo>
                  <a:lnTo>
                    <a:pt x="92075" y="31750"/>
                  </a:lnTo>
                  <a:lnTo>
                    <a:pt x="165100" y="31750"/>
                  </a:lnTo>
                  <a:lnTo>
                    <a:pt x="165100" y="50800"/>
                  </a:lnTo>
                  <a:lnTo>
                    <a:pt x="212725" y="50800"/>
                  </a:lnTo>
                  <a:lnTo>
                    <a:pt x="212725" y="66675"/>
                  </a:lnTo>
                  <a:lnTo>
                    <a:pt x="241300" y="66675"/>
                  </a:lnTo>
                  <a:lnTo>
                    <a:pt x="241300" y="88900"/>
                  </a:lnTo>
                  <a:lnTo>
                    <a:pt x="285750" y="92075"/>
                  </a:lnTo>
                  <a:lnTo>
                    <a:pt x="285750" y="104775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5" name="Freeform 264"/>
          <p:cNvSpPr/>
          <p:nvPr/>
        </p:nvSpPr>
        <p:spPr bwMode="auto">
          <a:xfrm>
            <a:off x="1309569" y="2476500"/>
            <a:ext cx="1644650" cy="901700"/>
          </a:xfrm>
          <a:custGeom>
            <a:avLst/>
            <a:gdLst>
              <a:gd name="connsiteX0" fmla="*/ 0 w 1644650"/>
              <a:gd name="connsiteY0" fmla="*/ 0 h 901700"/>
              <a:gd name="connsiteX1" fmla="*/ 85725 w 1644650"/>
              <a:gd name="connsiteY1" fmla="*/ 0 h 901700"/>
              <a:gd name="connsiteX2" fmla="*/ 85725 w 1644650"/>
              <a:gd name="connsiteY2" fmla="*/ 50800 h 901700"/>
              <a:gd name="connsiteX3" fmla="*/ 117475 w 1644650"/>
              <a:gd name="connsiteY3" fmla="*/ 50800 h 901700"/>
              <a:gd name="connsiteX4" fmla="*/ 117475 w 1644650"/>
              <a:gd name="connsiteY4" fmla="*/ 88900 h 901700"/>
              <a:gd name="connsiteX5" fmla="*/ 146050 w 1644650"/>
              <a:gd name="connsiteY5" fmla="*/ 88900 h 901700"/>
              <a:gd name="connsiteX6" fmla="*/ 146050 w 1644650"/>
              <a:gd name="connsiteY6" fmla="*/ 200025 h 901700"/>
              <a:gd name="connsiteX7" fmla="*/ 241300 w 1644650"/>
              <a:gd name="connsiteY7" fmla="*/ 200025 h 901700"/>
              <a:gd name="connsiteX8" fmla="*/ 241300 w 1644650"/>
              <a:gd name="connsiteY8" fmla="*/ 241300 h 901700"/>
              <a:gd name="connsiteX9" fmla="*/ 257175 w 1644650"/>
              <a:gd name="connsiteY9" fmla="*/ 241300 h 901700"/>
              <a:gd name="connsiteX10" fmla="*/ 257175 w 1644650"/>
              <a:gd name="connsiteY10" fmla="*/ 285750 h 901700"/>
              <a:gd name="connsiteX11" fmla="*/ 288925 w 1644650"/>
              <a:gd name="connsiteY11" fmla="*/ 285750 h 901700"/>
              <a:gd name="connsiteX12" fmla="*/ 288925 w 1644650"/>
              <a:gd name="connsiteY12" fmla="*/ 323850 h 901700"/>
              <a:gd name="connsiteX13" fmla="*/ 301625 w 1644650"/>
              <a:gd name="connsiteY13" fmla="*/ 323850 h 901700"/>
              <a:gd name="connsiteX14" fmla="*/ 301625 w 1644650"/>
              <a:gd name="connsiteY14" fmla="*/ 368300 h 901700"/>
              <a:gd name="connsiteX15" fmla="*/ 333375 w 1644650"/>
              <a:gd name="connsiteY15" fmla="*/ 368300 h 901700"/>
              <a:gd name="connsiteX16" fmla="*/ 333375 w 1644650"/>
              <a:gd name="connsiteY16" fmla="*/ 403225 h 901700"/>
              <a:gd name="connsiteX17" fmla="*/ 485775 w 1644650"/>
              <a:gd name="connsiteY17" fmla="*/ 403225 h 901700"/>
              <a:gd name="connsiteX18" fmla="*/ 485775 w 1644650"/>
              <a:gd name="connsiteY18" fmla="*/ 454025 h 901700"/>
              <a:gd name="connsiteX19" fmla="*/ 504825 w 1644650"/>
              <a:gd name="connsiteY19" fmla="*/ 454025 h 901700"/>
              <a:gd name="connsiteX20" fmla="*/ 504825 w 1644650"/>
              <a:gd name="connsiteY20" fmla="*/ 492125 h 901700"/>
              <a:gd name="connsiteX21" fmla="*/ 565150 w 1644650"/>
              <a:gd name="connsiteY21" fmla="*/ 492125 h 901700"/>
              <a:gd name="connsiteX22" fmla="*/ 565150 w 1644650"/>
              <a:gd name="connsiteY22" fmla="*/ 530225 h 901700"/>
              <a:gd name="connsiteX23" fmla="*/ 730250 w 1644650"/>
              <a:gd name="connsiteY23" fmla="*/ 530225 h 901700"/>
              <a:gd name="connsiteX24" fmla="*/ 730250 w 1644650"/>
              <a:gd name="connsiteY24" fmla="*/ 574675 h 901700"/>
              <a:gd name="connsiteX25" fmla="*/ 984250 w 1644650"/>
              <a:gd name="connsiteY25" fmla="*/ 574675 h 901700"/>
              <a:gd name="connsiteX26" fmla="*/ 984250 w 1644650"/>
              <a:gd name="connsiteY26" fmla="*/ 631825 h 901700"/>
              <a:gd name="connsiteX27" fmla="*/ 1422400 w 1644650"/>
              <a:gd name="connsiteY27" fmla="*/ 631825 h 901700"/>
              <a:gd name="connsiteX28" fmla="*/ 1422400 w 1644650"/>
              <a:gd name="connsiteY28" fmla="*/ 901700 h 901700"/>
              <a:gd name="connsiteX29" fmla="*/ 1644650 w 1644650"/>
              <a:gd name="connsiteY29" fmla="*/ 9017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44650" h="901700">
                <a:moveTo>
                  <a:pt x="0" y="0"/>
                </a:moveTo>
                <a:lnTo>
                  <a:pt x="85725" y="0"/>
                </a:lnTo>
                <a:lnTo>
                  <a:pt x="85725" y="50800"/>
                </a:lnTo>
                <a:lnTo>
                  <a:pt x="117475" y="50800"/>
                </a:lnTo>
                <a:lnTo>
                  <a:pt x="117475" y="88900"/>
                </a:lnTo>
                <a:lnTo>
                  <a:pt x="146050" y="88900"/>
                </a:lnTo>
                <a:lnTo>
                  <a:pt x="146050" y="200025"/>
                </a:lnTo>
                <a:lnTo>
                  <a:pt x="241300" y="200025"/>
                </a:lnTo>
                <a:lnTo>
                  <a:pt x="241300" y="241300"/>
                </a:lnTo>
                <a:lnTo>
                  <a:pt x="257175" y="241300"/>
                </a:lnTo>
                <a:lnTo>
                  <a:pt x="257175" y="285750"/>
                </a:lnTo>
                <a:lnTo>
                  <a:pt x="288925" y="285750"/>
                </a:lnTo>
                <a:lnTo>
                  <a:pt x="288925" y="323850"/>
                </a:lnTo>
                <a:lnTo>
                  <a:pt x="301625" y="323850"/>
                </a:lnTo>
                <a:lnTo>
                  <a:pt x="301625" y="368300"/>
                </a:lnTo>
                <a:lnTo>
                  <a:pt x="333375" y="368300"/>
                </a:lnTo>
                <a:lnTo>
                  <a:pt x="333375" y="403225"/>
                </a:lnTo>
                <a:lnTo>
                  <a:pt x="485775" y="403225"/>
                </a:lnTo>
                <a:lnTo>
                  <a:pt x="485775" y="454025"/>
                </a:lnTo>
                <a:lnTo>
                  <a:pt x="504825" y="454025"/>
                </a:lnTo>
                <a:lnTo>
                  <a:pt x="504825" y="492125"/>
                </a:lnTo>
                <a:lnTo>
                  <a:pt x="565150" y="492125"/>
                </a:lnTo>
                <a:lnTo>
                  <a:pt x="565150" y="530225"/>
                </a:lnTo>
                <a:lnTo>
                  <a:pt x="730250" y="530225"/>
                </a:lnTo>
                <a:lnTo>
                  <a:pt x="730250" y="574675"/>
                </a:lnTo>
                <a:lnTo>
                  <a:pt x="984250" y="574675"/>
                </a:lnTo>
                <a:lnTo>
                  <a:pt x="984250" y="631825"/>
                </a:lnTo>
                <a:lnTo>
                  <a:pt x="1422400" y="631825"/>
                </a:lnTo>
                <a:lnTo>
                  <a:pt x="1422400" y="901700"/>
                </a:lnTo>
                <a:lnTo>
                  <a:pt x="1644650" y="90170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0" name="Freeform 269"/>
          <p:cNvSpPr/>
          <p:nvPr/>
        </p:nvSpPr>
        <p:spPr bwMode="auto">
          <a:xfrm>
            <a:off x="4360744" y="2498725"/>
            <a:ext cx="1657350" cy="914400"/>
          </a:xfrm>
          <a:custGeom>
            <a:avLst/>
            <a:gdLst>
              <a:gd name="connsiteX0" fmla="*/ 1657350 w 1657350"/>
              <a:gd name="connsiteY0" fmla="*/ 914400 h 914400"/>
              <a:gd name="connsiteX1" fmla="*/ 1590675 w 1657350"/>
              <a:gd name="connsiteY1" fmla="*/ 914400 h 914400"/>
              <a:gd name="connsiteX2" fmla="*/ 1590675 w 1657350"/>
              <a:gd name="connsiteY2" fmla="*/ 841375 h 914400"/>
              <a:gd name="connsiteX3" fmla="*/ 1536700 w 1657350"/>
              <a:gd name="connsiteY3" fmla="*/ 841375 h 914400"/>
              <a:gd name="connsiteX4" fmla="*/ 1536700 w 1657350"/>
              <a:gd name="connsiteY4" fmla="*/ 765175 h 914400"/>
              <a:gd name="connsiteX5" fmla="*/ 1524000 w 1657350"/>
              <a:gd name="connsiteY5" fmla="*/ 765175 h 914400"/>
              <a:gd name="connsiteX6" fmla="*/ 1524000 w 1657350"/>
              <a:gd name="connsiteY6" fmla="*/ 698500 h 914400"/>
              <a:gd name="connsiteX7" fmla="*/ 1492250 w 1657350"/>
              <a:gd name="connsiteY7" fmla="*/ 698500 h 914400"/>
              <a:gd name="connsiteX8" fmla="*/ 1492250 w 1657350"/>
              <a:gd name="connsiteY8" fmla="*/ 657225 h 914400"/>
              <a:gd name="connsiteX9" fmla="*/ 1441450 w 1657350"/>
              <a:gd name="connsiteY9" fmla="*/ 657225 h 914400"/>
              <a:gd name="connsiteX10" fmla="*/ 1441450 w 1657350"/>
              <a:gd name="connsiteY10" fmla="*/ 612775 h 914400"/>
              <a:gd name="connsiteX11" fmla="*/ 1212850 w 1657350"/>
              <a:gd name="connsiteY11" fmla="*/ 612775 h 914400"/>
              <a:gd name="connsiteX12" fmla="*/ 1212850 w 1657350"/>
              <a:gd name="connsiteY12" fmla="*/ 581025 h 914400"/>
              <a:gd name="connsiteX13" fmla="*/ 1212850 w 1657350"/>
              <a:gd name="connsiteY13" fmla="*/ 581025 h 914400"/>
              <a:gd name="connsiteX14" fmla="*/ 1184275 w 1657350"/>
              <a:gd name="connsiteY14" fmla="*/ 581025 h 914400"/>
              <a:gd name="connsiteX15" fmla="*/ 1184275 w 1657350"/>
              <a:gd name="connsiteY15" fmla="*/ 555625 h 914400"/>
              <a:gd name="connsiteX16" fmla="*/ 1066800 w 1657350"/>
              <a:gd name="connsiteY16" fmla="*/ 555625 h 914400"/>
              <a:gd name="connsiteX17" fmla="*/ 1066800 w 1657350"/>
              <a:gd name="connsiteY17" fmla="*/ 533400 h 914400"/>
              <a:gd name="connsiteX18" fmla="*/ 1012825 w 1657350"/>
              <a:gd name="connsiteY18" fmla="*/ 533400 h 914400"/>
              <a:gd name="connsiteX19" fmla="*/ 1012825 w 1657350"/>
              <a:gd name="connsiteY19" fmla="*/ 520700 h 914400"/>
              <a:gd name="connsiteX20" fmla="*/ 971550 w 1657350"/>
              <a:gd name="connsiteY20" fmla="*/ 520700 h 914400"/>
              <a:gd name="connsiteX21" fmla="*/ 971550 w 1657350"/>
              <a:gd name="connsiteY21" fmla="*/ 501650 h 914400"/>
              <a:gd name="connsiteX22" fmla="*/ 869950 w 1657350"/>
              <a:gd name="connsiteY22" fmla="*/ 501650 h 914400"/>
              <a:gd name="connsiteX23" fmla="*/ 869950 w 1657350"/>
              <a:gd name="connsiteY23" fmla="*/ 488950 h 914400"/>
              <a:gd name="connsiteX24" fmla="*/ 809625 w 1657350"/>
              <a:gd name="connsiteY24" fmla="*/ 488950 h 914400"/>
              <a:gd name="connsiteX25" fmla="*/ 809625 w 1657350"/>
              <a:gd name="connsiteY25" fmla="*/ 463550 h 914400"/>
              <a:gd name="connsiteX26" fmla="*/ 768350 w 1657350"/>
              <a:gd name="connsiteY26" fmla="*/ 463550 h 914400"/>
              <a:gd name="connsiteX27" fmla="*/ 768350 w 1657350"/>
              <a:gd name="connsiteY27" fmla="*/ 428625 h 914400"/>
              <a:gd name="connsiteX28" fmla="*/ 739775 w 1657350"/>
              <a:gd name="connsiteY28" fmla="*/ 428625 h 914400"/>
              <a:gd name="connsiteX29" fmla="*/ 739775 w 1657350"/>
              <a:gd name="connsiteY29" fmla="*/ 400050 h 914400"/>
              <a:gd name="connsiteX30" fmla="*/ 682625 w 1657350"/>
              <a:gd name="connsiteY30" fmla="*/ 400050 h 914400"/>
              <a:gd name="connsiteX31" fmla="*/ 682625 w 1657350"/>
              <a:gd name="connsiteY31" fmla="*/ 387350 h 914400"/>
              <a:gd name="connsiteX32" fmla="*/ 628650 w 1657350"/>
              <a:gd name="connsiteY32" fmla="*/ 387350 h 914400"/>
              <a:gd name="connsiteX33" fmla="*/ 628650 w 1657350"/>
              <a:gd name="connsiteY33" fmla="*/ 352425 h 914400"/>
              <a:gd name="connsiteX34" fmla="*/ 571500 w 1657350"/>
              <a:gd name="connsiteY34" fmla="*/ 352425 h 914400"/>
              <a:gd name="connsiteX35" fmla="*/ 571500 w 1657350"/>
              <a:gd name="connsiteY35" fmla="*/ 352425 h 914400"/>
              <a:gd name="connsiteX36" fmla="*/ 549275 w 1657350"/>
              <a:gd name="connsiteY36" fmla="*/ 330200 h 914400"/>
              <a:gd name="connsiteX37" fmla="*/ 549275 w 1657350"/>
              <a:gd name="connsiteY37" fmla="*/ 298450 h 914400"/>
              <a:gd name="connsiteX38" fmla="*/ 514350 w 1657350"/>
              <a:gd name="connsiteY38" fmla="*/ 298450 h 914400"/>
              <a:gd name="connsiteX39" fmla="*/ 514350 w 1657350"/>
              <a:gd name="connsiteY39" fmla="*/ 266700 h 914400"/>
              <a:gd name="connsiteX40" fmla="*/ 460375 w 1657350"/>
              <a:gd name="connsiteY40" fmla="*/ 266700 h 914400"/>
              <a:gd name="connsiteX41" fmla="*/ 460375 w 1657350"/>
              <a:gd name="connsiteY41" fmla="*/ 234950 h 914400"/>
              <a:gd name="connsiteX42" fmla="*/ 384175 w 1657350"/>
              <a:gd name="connsiteY42" fmla="*/ 234950 h 914400"/>
              <a:gd name="connsiteX43" fmla="*/ 384175 w 1657350"/>
              <a:gd name="connsiteY43" fmla="*/ 215900 h 914400"/>
              <a:gd name="connsiteX44" fmla="*/ 336550 w 1657350"/>
              <a:gd name="connsiteY44" fmla="*/ 215900 h 914400"/>
              <a:gd name="connsiteX45" fmla="*/ 336550 w 1657350"/>
              <a:gd name="connsiteY45" fmla="*/ 187325 h 914400"/>
              <a:gd name="connsiteX46" fmla="*/ 304800 w 1657350"/>
              <a:gd name="connsiteY46" fmla="*/ 187325 h 914400"/>
              <a:gd name="connsiteX47" fmla="*/ 304800 w 1657350"/>
              <a:gd name="connsiteY47" fmla="*/ 187325 h 914400"/>
              <a:gd name="connsiteX48" fmla="*/ 304800 w 1657350"/>
              <a:gd name="connsiteY48" fmla="*/ 152400 h 914400"/>
              <a:gd name="connsiteX49" fmla="*/ 266700 w 1657350"/>
              <a:gd name="connsiteY49" fmla="*/ 152400 h 914400"/>
              <a:gd name="connsiteX50" fmla="*/ 266700 w 1657350"/>
              <a:gd name="connsiteY50" fmla="*/ 130175 h 914400"/>
              <a:gd name="connsiteX51" fmla="*/ 254000 w 1657350"/>
              <a:gd name="connsiteY51" fmla="*/ 130175 h 914400"/>
              <a:gd name="connsiteX52" fmla="*/ 254000 w 1657350"/>
              <a:gd name="connsiteY52" fmla="*/ 130175 h 914400"/>
              <a:gd name="connsiteX53" fmla="*/ 196850 w 1657350"/>
              <a:gd name="connsiteY53" fmla="*/ 130175 h 914400"/>
              <a:gd name="connsiteX54" fmla="*/ 196850 w 1657350"/>
              <a:gd name="connsiteY54" fmla="*/ 101600 h 914400"/>
              <a:gd name="connsiteX55" fmla="*/ 196850 w 1657350"/>
              <a:gd name="connsiteY55" fmla="*/ 69850 h 914400"/>
              <a:gd name="connsiteX56" fmla="*/ 114300 w 1657350"/>
              <a:gd name="connsiteY56" fmla="*/ 69850 h 914400"/>
              <a:gd name="connsiteX57" fmla="*/ 114300 w 1657350"/>
              <a:gd name="connsiteY57" fmla="*/ 41275 h 914400"/>
              <a:gd name="connsiteX58" fmla="*/ 95250 w 1657350"/>
              <a:gd name="connsiteY58" fmla="*/ 41275 h 914400"/>
              <a:gd name="connsiteX59" fmla="*/ 95250 w 1657350"/>
              <a:gd name="connsiteY59" fmla="*/ 41275 h 914400"/>
              <a:gd name="connsiteX60" fmla="*/ 69850 w 1657350"/>
              <a:gd name="connsiteY60" fmla="*/ 15875 h 914400"/>
              <a:gd name="connsiteX61" fmla="*/ 69850 w 1657350"/>
              <a:gd name="connsiteY61" fmla="*/ 0 h 914400"/>
              <a:gd name="connsiteX62" fmla="*/ 0 w 1657350"/>
              <a:gd name="connsiteY62" fmla="*/ 0 h 914400"/>
              <a:gd name="connsiteX0-1" fmla="*/ 1657350 w 1657350"/>
              <a:gd name="connsiteY0-2" fmla="*/ 914400 h 914400"/>
              <a:gd name="connsiteX1-3" fmla="*/ 1590675 w 1657350"/>
              <a:gd name="connsiteY1-4" fmla="*/ 914400 h 914400"/>
              <a:gd name="connsiteX2-5" fmla="*/ 1590675 w 1657350"/>
              <a:gd name="connsiteY2-6" fmla="*/ 841375 h 914400"/>
              <a:gd name="connsiteX3-7" fmla="*/ 1536700 w 1657350"/>
              <a:gd name="connsiteY3-8" fmla="*/ 841375 h 914400"/>
              <a:gd name="connsiteX4-9" fmla="*/ 1536700 w 1657350"/>
              <a:gd name="connsiteY4-10" fmla="*/ 765175 h 914400"/>
              <a:gd name="connsiteX5-11" fmla="*/ 1524000 w 1657350"/>
              <a:gd name="connsiteY5-12" fmla="*/ 765175 h 914400"/>
              <a:gd name="connsiteX6-13" fmla="*/ 1524000 w 1657350"/>
              <a:gd name="connsiteY6-14" fmla="*/ 698500 h 914400"/>
              <a:gd name="connsiteX7-15" fmla="*/ 1492250 w 1657350"/>
              <a:gd name="connsiteY7-16" fmla="*/ 698500 h 914400"/>
              <a:gd name="connsiteX8-17" fmla="*/ 1492250 w 1657350"/>
              <a:gd name="connsiteY8-18" fmla="*/ 657225 h 914400"/>
              <a:gd name="connsiteX9-19" fmla="*/ 1441450 w 1657350"/>
              <a:gd name="connsiteY9-20" fmla="*/ 657225 h 914400"/>
              <a:gd name="connsiteX10-21" fmla="*/ 1441450 w 1657350"/>
              <a:gd name="connsiteY10-22" fmla="*/ 612775 h 914400"/>
              <a:gd name="connsiteX11-23" fmla="*/ 1212850 w 1657350"/>
              <a:gd name="connsiteY11-24" fmla="*/ 612775 h 914400"/>
              <a:gd name="connsiteX12-25" fmla="*/ 1212850 w 1657350"/>
              <a:gd name="connsiteY12-26" fmla="*/ 581025 h 914400"/>
              <a:gd name="connsiteX13-27" fmla="*/ 1212850 w 1657350"/>
              <a:gd name="connsiteY13-28" fmla="*/ 581025 h 914400"/>
              <a:gd name="connsiteX14-29" fmla="*/ 1184275 w 1657350"/>
              <a:gd name="connsiteY14-30" fmla="*/ 581025 h 914400"/>
              <a:gd name="connsiteX15-31" fmla="*/ 1184275 w 1657350"/>
              <a:gd name="connsiteY15-32" fmla="*/ 555625 h 914400"/>
              <a:gd name="connsiteX16-33" fmla="*/ 1066800 w 1657350"/>
              <a:gd name="connsiteY16-34" fmla="*/ 555625 h 914400"/>
              <a:gd name="connsiteX17-35" fmla="*/ 1066800 w 1657350"/>
              <a:gd name="connsiteY17-36" fmla="*/ 533400 h 914400"/>
              <a:gd name="connsiteX18-37" fmla="*/ 1012825 w 1657350"/>
              <a:gd name="connsiteY18-38" fmla="*/ 533400 h 914400"/>
              <a:gd name="connsiteX19-39" fmla="*/ 1012825 w 1657350"/>
              <a:gd name="connsiteY19-40" fmla="*/ 520700 h 914400"/>
              <a:gd name="connsiteX20-41" fmla="*/ 971550 w 1657350"/>
              <a:gd name="connsiteY20-42" fmla="*/ 520700 h 914400"/>
              <a:gd name="connsiteX21-43" fmla="*/ 971550 w 1657350"/>
              <a:gd name="connsiteY21-44" fmla="*/ 501650 h 914400"/>
              <a:gd name="connsiteX22-45" fmla="*/ 869950 w 1657350"/>
              <a:gd name="connsiteY22-46" fmla="*/ 501650 h 914400"/>
              <a:gd name="connsiteX23-47" fmla="*/ 869950 w 1657350"/>
              <a:gd name="connsiteY23-48" fmla="*/ 488950 h 914400"/>
              <a:gd name="connsiteX24-49" fmla="*/ 809625 w 1657350"/>
              <a:gd name="connsiteY24-50" fmla="*/ 488950 h 914400"/>
              <a:gd name="connsiteX25-51" fmla="*/ 809625 w 1657350"/>
              <a:gd name="connsiteY25-52" fmla="*/ 463550 h 914400"/>
              <a:gd name="connsiteX26-53" fmla="*/ 768350 w 1657350"/>
              <a:gd name="connsiteY26-54" fmla="*/ 463550 h 914400"/>
              <a:gd name="connsiteX27-55" fmla="*/ 768350 w 1657350"/>
              <a:gd name="connsiteY27-56" fmla="*/ 428625 h 914400"/>
              <a:gd name="connsiteX28-57" fmla="*/ 739775 w 1657350"/>
              <a:gd name="connsiteY28-58" fmla="*/ 428625 h 914400"/>
              <a:gd name="connsiteX29-59" fmla="*/ 739775 w 1657350"/>
              <a:gd name="connsiteY29-60" fmla="*/ 400050 h 914400"/>
              <a:gd name="connsiteX30-61" fmla="*/ 682625 w 1657350"/>
              <a:gd name="connsiteY30-62" fmla="*/ 400050 h 914400"/>
              <a:gd name="connsiteX31-63" fmla="*/ 682625 w 1657350"/>
              <a:gd name="connsiteY31-64" fmla="*/ 387350 h 914400"/>
              <a:gd name="connsiteX32-65" fmla="*/ 628650 w 1657350"/>
              <a:gd name="connsiteY32-66" fmla="*/ 387350 h 914400"/>
              <a:gd name="connsiteX33-67" fmla="*/ 628650 w 1657350"/>
              <a:gd name="connsiteY33-68" fmla="*/ 352425 h 914400"/>
              <a:gd name="connsiteX34-69" fmla="*/ 571500 w 1657350"/>
              <a:gd name="connsiteY34-70" fmla="*/ 352425 h 914400"/>
              <a:gd name="connsiteX35-71" fmla="*/ 571500 w 1657350"/>
              <a:gd name="connsiteY35-72" fmla="*/ 352425 h 914400"/>
              <a:gd name="connsiteX36-73" fmla="*/ 549275 w 1657350"/>
              <a:gd name="connsiteY36-74" fmla="*/ 330200 h 914400"/>
              <a:gd name="connsiteX37-75" fmla="*/ 549275 w 1657350"/>
              <a:gd name="connsiteY37-76" fmla="*/ 298450 h 914400"/>
              <a:gd name="connsiteX38-77" fmla="*/ 514350 w 1657350"/>
              <a:gd name="connsiteY38-78" fmla="*/ 298450 h 914400"/>
              <a:gd name="connsiteX39-79" fmla="*/ 514350 w 1657350"/>
              <a:gd name="connsiteY39-80" fmla="*/ 266700 h 914400"/>
              <a:gd name="connsiteX40-81" fmla="*/ 460375 w 1657350"/>
              <a:gd name="connsiteY40-82" fmla="*/ 266700 h 914400"/>
              <a:gd name="connsiteX41-83" fmla="*/ 460375 w 1657350"/>
              <a:gd name="connsiteY41-84" fmla="*/ 234950 h 914400"/>
              <a:gd name="connsiteX42-85" fmla="*/ 384175 w 1657350"/>
              <a:gd name="connsiteY42-86" fmla="*/ 234950 h 914400"/>
              <a:gd name="connsiteX43-87" fmla="*/ 384175 w 1657350"/>
              <a:gd name="connsiteY43-88" fmla="*/ 215900 h 914400"/>
              <a:gd name="connsiteX44-89" fmla="*/ 336550 w 1657350"/>
              <a:gd name="connsiteY44-90" fmla="*/ 215900 h 914400"/>
              <a:gd name="connsiteX45-91" fmla="*/ 336550 w 1657350"/>
              <a:gd name="connsiteY45-92" fmla="*/ 187325 h 914400"/>
              <a:gd name="connsiteX46-93" fmla="*/ 304800 w 1657350"/>
              <a:gd name="connsiteY46-94" fmla="*/ 187325 h 914400"/>
              <a:gd name="connsiteX47-95" fmla="*/ 304800 w 1657350"/>
              <a:gd name="connsiteY47-96" fmla="*/ 187325 h 914400"/>
              <a:gd name="connsiteX48-97" fmla="*/ 304800 w 1657350"/>
              <a:gd name="connsiteY48-98" fmla="*/ 152400 h 914400"/>
              <a:gd name="connsiteX49-99" fmla="*/ 266700 w 1657350"/>
              <a:gd name="connsiteY49-100" fmla="*/ 152400 h 914400"/>
              <a:gd name="connsiteX50-101" fmla="*/ 266700 w 1657350"/>
              <a:gd name="connsiteY50-102" fmla="*/ 130175 h 914400"/>
              <a:gd name="connsiteX51-103" fmla="*/ 254000 w 1657350"/>
              <a:gd name="connsiteY51-104" fmla="*/ 130175 h 914400"/>
              <a:gd name="connsiteX52-105" fmla="*/ 254000 w 1657350"/>
              <a:gd name="connsiteY52-106" fmla="*/ 130175 h 914400"/>
              <a:gd name="connsiteX53-107" fmla="*/ 250825 w 1657350"/>
              <a:gd name="connsiteY53-108" fmla="*/ 101600 h 914400"/>
              <a:gd name="connsiteX54-109" fmla="*/ 196850 w 1657350"/>
              <a:gd name="connsiteY54-110" fmla="*/ 101600 h 914400"/>
              <a:gd name="connsiteX55-111" fmla="*/ 196850 w 1657350"/>
              <a:gd name="connsiteY55-112" fmla="*/ 69850 h 914400"/>
              <a:gd name="connsiteX56-113" fmla="*/ 114300 w 1657350"/>
              <a:gd name="connsiteY56-114" fmla="*/ 69850 h 914400"/>
              <a:gd name="connsiteX57-115" fmla="*/ 114300 w 1657350"/>
              <a:gd name="connsiteY57-116" fmla="*/ 41275 h 914400"/>
              <a:gd name="connsiteX58-117" fmla="*/ 95250 w 1657350"/>
              <a:gd name="connsiteY58-118" fmla="*/ 41275 h 914400"/>
              <a:gd name="connsiteX59-119" fmla="*/ 95250 w 1657350"/>
              <a:gd name="connsiteY59-120" fmla="*/ 41275 h 914400"/>
              <a:gd name="connsiteX60-121" fmla="*/ 69850 w 1657350"/>
              <a:gd name="connsiteY60-122" fmla="*/ 15875 h 914400"/>
              <a:gd name="connsiteX61-123" fmla="*/ 69850 w 1657350"/>
              <a:gd name="connsiteY61-124" fmla="*/ 0 h 914400"/>
              <a:gd name="connsiteX62-125" fmla="*/ 0 w 1657350"/>
              <a:gd name="connsiteY62-126" fmla="*/ 0 h 914400"/>
              <a:gd name="connsiteX0-127" fmla="*/ 1657350 w 1657350"/>
              <a:gd name="connsiteY0-128" fmla="*/ 914400 h 914400"/>
              <a:gd name="connsiteX1-129" fmla="*/ 1590675 w 1657350"/>
              <a:gd name="connsiteY1-130" fmla="*/ 914400 h 914400"/>
              <a:gd name="connsiteX2-131" fmla="*/ 1590675 w 1657350"/>
              <a:gd name="connsiteY2-132" fmla="*/ 841375 h 914400"/>
              <a:gd name="connsiteX3-133" fmla="*/ 1536700 w 1657350"/>
              <a:gd name="connsiteY3-134" fmla="*/ 841375 h 914400"/>
              <a:gd name="connsiteX4-135" fmla="*/ 1536700 w 1657350"/>
              <a:gd name="connsiteY4-136" fmla="*/ 765175 h 914400"/>
              <a:gd name="connsiteX5-137" fmla="*/ 1524000 w 1657350"/>
              <a:gd name="connsiteY5-138" fmla="*/ 765175 h 914400"/>
              <a:gd name="connsiteX6-139" fmla="*/ 1524000 w 1657350"/>
              <a:gd name="connsiteY6-140" fmla="*/ 698500 h 914400"/>
              <a:gd name="connsiteX7-141" fmla="*/ 1492250 w 1657350"/>
              <a:gd name="connsiteY7-142" fmla="*/ 698500 h 914400"/>
              <a:gd name="connsiteX8-143" fmla="*/ 1492250 w 1657350"/>
              <a:gd name="connsiteY8-144" fmla="*/ 657225 h 914400"/>
              <a:gd name="connsiteX9-145" fmla="*/ 1441450 w 1657350"/>
              <a:gd name="connsiteY9-146" fmla="*/ 657225 h 914400"/>
              <a:gd name="connsiteX10-147" fmla="*/ 1441450 w 1657350"/>
              <a:gd name="connsiteY10-148" fmla="*/ 612775 h 914400"/>
              <a:gd name="connsiteX11-149" fmla="*/ 1212850 w 1657350"/>
              <a:gd name="connsiteY11-150" fmla="*/ 612775 h 914400"/>
              <a:gd name="connsiteX12-151" fmla="*/ 1212850 w 1657350"/>
              <a:gd name="connsiteY12-152" fmla="*/ 581025 h 914400"/>
              <a:gd name="connsiteX13-153" fmla="*/ 1212850 w 1657350"/>
              <a:gd name="connsiteY13-154" fmla="*/ 581025 h 914400"/>
              <a:gd name="connsiteX14-155" fmla="*/ 1184275 w 1657350"/>
              <a:gd name="connsiteY14-156" fmla="*/ 581025 h 914400"/>
              <a:gd name="connsiteX15-157" fmla="*/ 1184275 w 1657350"/>
              <a:gd name="connsiteY15-158" fmla="*/ 555625 h 914400"/>
              <a:gd name="connsiteX16-159" fmla="*/ 1066800 w 1657350"/>
              <a:gd name="connsiteY16-160" fmla="*/ 555625 h 914400"/>
              <a:gd name="connsiteX17-161" fmla="*/ 1066800 w 1657350"/>
              <a:gd name="connsiteY17-162" fmla="*/ 533400 h 914400"/>
              <a:gd name="connsiteX18-163" fmla="*/ 1012825 w 1657350"/>
              <a:gd name="connsiteY18-164" fmla="*/ 533400 h 914400"/>
              <a:gd name="connsiteX19-165" fmla="*/ 1012825 w 1657350"/>
              <a:gd name="connsiteY19-166" fmla="*/ 520700 h 914400"/>
              <a:gd name="connsiteX20-167" fmla="*/ 971550 w 1657350"/>
              <a:gd name="connsiteY20-168" fmla="*/ 520700 h 914400"/>
              <a:gd name="connsiteX21-169" fmla="*/ 971550 w 1657350"/>
              <a:gd name="connsiteY21-170" fmla="*/ 501650 h 914400"/>
              <a:gd name="connsiteX22-171" fmla="*/ 869950 w 1657350"/>
              <a:gd name="connsiteY22-172" fmla="*/ 501650 h 914400"/>
              <a:gd name="connsiteX23-173" fmla="*/ 869950 w 1657350"/>
              <a:gd name="connsiteY23-174" fmla="*/ 488950 h 914400"/>
              <a:gd name="connsiteX24-175" fmla="*/ 809625 w 1657350"/>
              <a:gd name="connsiteY24-176" fmla="*/ 488950 h 914400"/>
              <a:gd name="connsiteX25-177" fmla="*/ 809625 w 1657350"/>
              <a:gd name="connsiteY25-178" fmla="*/ 463550 h 914400"/>
              <a:gd name="connsiteX26-179" fmla="*/ 768350 w 1657350"/>
              <a:gd name="connsiteY26-180" fmla="*/ 463550 h 914400"/>
              <a:gd name="connsiteX27-181" fmla="*/ 768350 w 1657350"/>
              <a:gd name="connsiteY27-182" fmla="*/ 428625 h 914400"/>
              <a:gd name="connsiteX28-183" fmla="*/ 739775 w 1657350"/>
              <a:gd name="connsiteY28-184" fmla="*/ 428625 h 914400"/>
              <a:gd name="connsiteX29-185" fmla="*/ 739775 w 1657350"/>
              <a:gd name="connsiteY29-186" fmla="*/ 400050 h 914400"/>
              <a:gd name="connsiteX30-187" fmla="*/ 682625 w 1657350"/>
              <a:gd name="connsiteY30-188" fmla="*/ 400050 h 914400"/>
              <a:gd name="connsiteX31-189" fmla="*/ 682625 w 1657350"/>
              <a:gd name="connsiteY31-190" fmla="*/ 387350 h 914400"/>
              <a:gd name="connsiteX32-191" fmla="*/ 628650 w 1657350"/>
              <a:gd name="connsiteY32-192" fmla="*/ 387350 h 914400"/>
              <a:gd name="connsiteX33-193" fmla="*/ 628650 w 1657350"/>
              <a:gd name="connsiteY33-194" fmla="*/ 352425 h 914400"/>
              <a:gd name="connsiteX34-195" fmla="*/ 571500 w 1657350"/>
              <a:gd name="connsiteY34-196" fmla="*/ 352425 h 914400"/>
              <a:gd name="connsiteX35-197" fmla="*/ 571500 w 1657350"/>
              <a:gd name="connsiteY35-198" fmla="*/ 352425 h 914400"/>
              <a:gd name="connsiteX36-199" fmla="*/ 549275 w 1657350"/>
              <a:gd name="connsiteY36-200" fmla="*/ 330200 h 914400"/>
              <a:gd name="connsiteX37-201" fmla="*/ 549275 w 1657350"/>
              <a:gd name="connsiteY37-202" fmla="*/ 298450 h 914400"/>
              <a:gd name="connsiteX38-203" fmla="*/ 514350 w 1657350"/>
              <a:gd name="connsiteY38-204" fmla="*/ 298450 h 914400"/>
              <a:gd name="connsiteX39-205" fmla="*/ 514350 w 1657350"/>
              <a:gd name="connsiteY39-206" fmla="*/ 266700 h 914400"/>
              <a:gd name="connsiteX40-207" fmla="*/ 460375 w 1657350"/>
              <a:gd name="connsiteY40-208" fmla="*/ 266700 h 914400"/>
              <a:gd name="connsiteX41-209" fmla="*/ 460375 w 1657350"/>
              <a:gd name="connsiteY41-210" fmla="*/ 234950 h 914400"/>
              <a:gd name="connsiteX42-211" fmla="*/ 384175 w 1657350"/>
              <a:gd name="connsiteY42-212" fmla="*/ 234950 h 914400"/>
              <a:gd name="connsiteX43-213" fmla="*/ 384175 w 1657350"/>
              <a:gd name="connsiteY43-214" fmla="*/ 215900 h 914400"/>
              <a:gd name="connsiteX44-215" fmla="*/ 336550 w 1657350"/>
              <a:gd name="connsiteY44-216" fmla="*/ 215900 h 914400"/>
              <a:gd name="connsiteX45-217" fmla="*/ 336550 w 1657350"/>
              <a:gd name="connsiteY45-218" fmla="*/ 187325 h 914400"/>
              <a:gd name="connsiteX46-219" fmla="*/ 304800 w 1657350"/>
              <a:gd name="connsiteY46-220" fmla="*/ 187325 h 914400"/>
              <a:gd name="connsiteX47-221" fmla="*/ 304800 w 1657350"/>
              <a:gd name="connsiteY47-222" fmla="*/ 187325 h 914400"/>
              <a:gd name="connsiteX48-223" fmla="*/ 304800 w 1657350"/>
              <a:gd name="connsiteY48-224" fmla="*/ 152400 h 914400"/>
              <a:gd name="connsiteX49-225" fmla="*/ 266700 w 1657350"/>
              <a:gd name="connsiteY49-226" fmla="*/ 152400 h 914400"/>
              <a:gd name="connsiteX50-227" fmla="*/ 266700 w 1657350"/>
              <a:gd name="connsiteY50-228" fmla="*/ 130175 h 914400"/>
              <a:gd name="connsiteX51-229" fmla="*/ 254000 w 1657350"/>
              <a:gd name="connsiteY51-230" fmla="*/ 130175 h 914400"/>
              <a:gd name="connsiteX52-231" fmla="*/ 254000 w 1657350"/>
              <a:gd name="connsiteY52-232" fmla="*/ 130175 h 914400"/>
              <a:gd name="connsiteX53-233" fmla="*/ 250825 w 1657350"/>
              <a:gd name="connsiteY53-234" fmla="*/ 101600 h 914400"/>
              <a:gd name="connsiteX54-235" fmla="*/ 196850 w 1657350"/>
              <a:gd name="connsiteY54-236" fmla="*/ 101600 h 914400"/>
              <a:gd name="connsiteX55-237" fmla="*/ 196850 w 1657350"/>
              <a:gd name="connsiteY55-238" fmla="*/ 69850 h 914400"/>
              <a:gd name="connsiteX56-239" fmla="*/ 114300 w 1657350"/>
              <a:gd name="connsiteY56-240" fmla="*/ 69850 h 914400"/>
              <a:gd name="connsiteX57-241" fmla="*/ 114300 w 1657350"/>
              <a:gd name="connsiteY57-242" fmla="*/ 41275 h 914400"/>
              <a:gd name="connsiteX58-243" fmla="*/ 95250 w 1657350"/>
              <a:gd name="connsiteY58-244" fmla="*/ 41275 h 914400"/>
              <a:gd name="connsiteX59-245" fmla="*/ 95250 w 1657350"/>
              <a:gd name="connsiteY59-246" fmla="*/ 15875 h 914400"/>
              <a:gd name="connsiteX60-247" fmla="*/ 69850 w 1657350"/>
              <a:gd name="connsiteY60-248" fmla="*/ 15875 h 914400"/>
              <a:gd name="connsiteX61-249" fmla="*/ 69850 w 1657350"/>
              <a:gd name="connsiteY61-250" fmla="*/ 0 h 914400"/>
              <a:gd name="connsiteX62-251" fmla="*/ 0 w 1657350"/>
              <a:gd name="connsiteY62-252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</a:cxnLst>
            <a:rect l="l" t="t" r="r" b="b"/>
            <a:pathLst>
              <a:path w="1657350" h="914400">
                <a:moveTo>
                  <a:pt x="1657350" y="914400"/>
                </a:moveTo>
                <a:lnTo>
                  <a:pt x="1590675" y="914400"/>
                </a:lnTo>
                <a:lnTo>
                  <a:pt x="1590675" y="841375"/>
                </a:lnTo>
                <a:lnTo>
                  <a:pt x="1536700" y="841375"/>
                </a:lnTo>
                <a:lnTo>
                  <a:pt x="1536700" y="765175"/>
                </a:lnTo>
                <a:lnTo>
                  <a:pt x="1524000" y="765175"/>
                </a:lnTo>
                <a:lnTo>
                  <a:pt x="1524000" y="698500"/>
                </a:lnTo>
                <a:lnTo>
                  <a:pt x="1492250" y="698500"/>
                </a:lnTo>
                <a:lnTo>
                  <a:pt x="1492250" y="657225"/>
                </a:lnTo>
                <a:lnTo>
                  <a:pt x="1441450" y="657225"/>
                </a:lnTo>
                <a:lnTo>
                  <a:pt x="1441450" y="612775"/>
                </a:lnTo>
                <a:lnTo>
                  <a:pt x="1212850" y="612775"/>
                </a:lnTo>
                <a:lnTo>
                  <a:pt x="1212850" y="581025"/>
                </a:lnTo>
                <a:lnTo>
                  <a:pt x="1212850" y="581025"/>
                </a:lnTo>
                <a:lnTo>
                  <a:pt x="1184275" y="581025"/>
                </a:lnTo>
                <a:lnTo>
                  <a:pt x="1184275" y="555625"/>
                </a:lnTo>
                <a:lnTo>
                  <a:pt x="1066800" y="555625"/>
                </a:lnTo>
                <a:lnTo>
                  <a:pt x="1066800" y="533400"/>
                </a:lnTo>
                <a:lnTo>
                  <a:pt x="1012825" y="533400"/>
                </a:lnTo>
                <a:lnTo>
                  <a:pt x="1012825" y="520700"/>
                </a:lnTo>
                <a:lnTo>
                  <a:pt x="971550" y="520700"/>
                </a:lnTo>
                <a:lnTo>
                  <a:pt x="971550" y="501650"/>
                </a:lnTo>
                <a:lnTo>
                  <a:pt x="869950" y="501650"/>
                </a:lnTo>
                <a:lnTo>
                  <a:pt x="869950" y="488950"/>
                </a:lnTo>
                <a:lnTo>
                  <a:pt x="809625" y="488950"/>
                </a:lnTo>
                <a:lnTo>
                  <a:pt x="809625" y="463550"/>
                </a:lnTo>
                <a:lnTo>
                  <a:pt x="768350" y="463550"/>
                </a:lnTo>
                <a:lnTo>
                  <a:pt x="768350" y="428625"/>
                </a:lnTo>
                <a:lnTo>
                  <a:pt x="739775" y="428625"/>
                </a:lnTo>
                <a:lnTo>
                  <a:pt x="739775" y="400050"/>
                </a:lnTo>
                <a:lnTo>
                  <a:pt x="682625" y="400050"/>
                </a:lnTo>
                <a:lnTo>
                  <a:pt x="682625" y="387350"/>
                </a:lnTo>
                <a:lnTo>
                  <a:pt x="628650" y="387350"/>
                </a:lnTo>
                <a:lnTo>
                  <a:pt x="628650" y="352425"/>
                </a:lnTo>
                <a:lnTo>
                  <a:pt x="571500" y="352425"/>
                </a:lnTo>
                <a:lnTo>
                  <a:pt x="571500" y="352425"/>
                </a:lnTo>
                <a:lnTo>
                  <a:pt x="549275" y="330200"/>
                </a:lnTo>
                <a:lnTo>
                  <a:pt x="549275" y="298450"/>
                </a:lnTo>
                <a:lnTo>
                  <a:pt x="514350" y="298450"/>
                </a:lnTo>
                <a:lnTo>
                  <a:pt x="514350" y="266700"/>
                </a:lnTo>
                <a:lnTo>
                  <a:pt x="460375" y="266700"/>
                </a:lnTo>
                <a:lnTo>
                  <a:pt x="460375" y="234950"/>
                </a:lnTo>
                <a:lnTo>
                  <a:pt x="384175" y="234950"/>
                </a:lnTo>
                <a:lnTo>
                  <a:pt x="384175" y="215900"/>
                </a:lnTo>
                <a:lnTo>
                  <a:pt x="336550" y="215900"/>
                </a:lnTo>
                <a:lnTo>
                  <a:pt x="336550" y="187325"/>
                </a:lnTo>
                <a:lnTo>
                  <a:pt x="304800" y="187325"/>
                </a:lnTo>
                <a:lnTo>
                  <a:pt x="304800" y="187325"/>
                </a:lnTo>
                <a:lnTo>
                  <a:pt x="304800" y="152400"/>
                </a:lnTo>
                <a:lnTo>
                  <a:pt x="266700" y="152400"/>
                </a:lnTo>
                <a:lnTo>
                  <a:pt x="266700" y="130175"/>
                </a:lnTo>
                <a:lnTo>
                  <a:pt x="254000" y="130175"/>
                </a:lnTo>
                <a:lnTo>
                  <a:pt x="254000" y="130175"/>
                </a:lnTo>
                <a:lnTo>
                  <a:pt x="250825" y="101600"/>
                </a:lnTo>
                <a:lnTo>
                  <a:pt x="196850" y="101600"/>
                </a:lnTo>
                <a:lnTo>
                  <a:pt x="196850" y="69850"/>
                </a:lnTo>
                <a:lnTo>
                  <a:pt x="114300" y="69850"/>
                </a:lnTo>
                <a:lnTo>
                  <a:pt x="114300" y="41275"/>
                </a:lnTo>
                <a:lnTo>
                  <a:pt x="95250" y="41275"/>
                </a:lnTo>
                <a:lnTo>
                  <a:pt x="95250" y="15875"/>
                </a:lnTo>
                <a:lnTo>
                  <a:pt x="69850" y="15875"/>
                </a:lnTo>
                <a:lnTo>
                  <a:pt x="6985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9" name="Freeform 268"/>
          <p:cNvSpPr/>
          <p:nvPr/>
        </p:nvSpPr>
        <p:spPr bwMode="auto">
          <a:xfrm>
            <a:off x="4357569" y="2486025"/>
            <a:ext cx="1631950" cy="825500"/>
          </a:xfrm>
          <a:custGeom>
            <a:avLst/>
            <a:gdLst>
              <a:gd name="connsiteX0" fmla="*/ 1631950 w 1631950"/>
              <a:gd name="connsiteY0" fmla="*/ 825500 h 825500"/>
              <a:gd name="connsiteX1" fmla="*/ 920750 w 1631950"/>
              <a:gd name="connsiteY1" fmla="*/ 825500 h 825500"/>
              <a:gd name="connsiteX2" fmla="*/ 920750 w 1631950"/>
              <a:gd name="connsiteY2" fmla="*/ 768350 h 825500"/>
              <a:gd name="connsiteX3" fmla="*/ 596900 w 1631950"/>
              <a:gd name="connsiteY3" fmla="*/ 768350 h 825500"/>
              <a:gd name="connsiteX4" fmla="*/ 596900 w 1631950"/>
              <a:gd name="connsiteY4" fmla="*/ 736600 h 825500"/>
              <a:gd name="connsiteX5" fmla="*/ 473075 w 1631950"/>
              <a:gd name="connsiteY5" fmla="*/ 736600 h 825500"/>
              <a:gd name="connsiteX6" fmla="*/ 473075 w 1631950"/>
              <a:gd name="connsiteY6" fmla="*/ 654050 h 825500"/>
              <a:gd name="connsiteX7" fmla="*/ 419100 w 1631950"/>
              <a:gd name="connsiteY7" fmla="*/ 654050 h 825500"/>
              <a:gd name="connsiteX8" fmla="*/ 419100 w 1631950"/>
              <a:gd name="connsiteY8" fmla="*/ 603250 h 825500"/>
              <a:gd name="connsiteX9" fmla="*/ 352425 w 1631950"/>
              <a:gd name="connsiteY9" fmla="*/ 603250 h 825500"/>
              <a:gd name="connsiteX10" fmla="*/ 352425 w 1631950"/>
              <a:gd name="connsiteY10" fmla="*/ 565150 h 825500"/>
              <a:gd name="connsiteX11" fmla="*/ 250825 w 1631950"/>
              <a:gd name="connsiteY11" fmla="*/ 565150 h 825500"/>
              <a:gd name="connsiteX12" fmla="*/ 250825 w 1631950"/>
              <a:gd name="connsiteY12" fmla="*/ 517525 h 825500"/>
              <a:gd name="connsiteX13" fmla="*/ 222250 w 1631950"/>
              <a:gd name="connsiteY13" fmla="*/ 517525 h 825500"/>
              <a:gd name="connsiteX14" fmla="*/ 222250 w 1631950"/>
              <a:gd name="connsiteY14" fmla="*/ 482600 h 825500"/>
              <a:gd name="connsiteX15" fmla="*/ 212725 w 1631950"/>
              <a:gd name="connsiteY15" fmla="*/ 482600 h 825500"/>
              <a:gd name="connsiteX16" fmla="*/ 212725 w 1631950"/>
              <a:gd name="connsiteY16" fmla="*/ 441325 h 825500"/>
              <a:gd name="connsiteX17" fmla="*/ 212725 w 1631950"/>
              <a:gd name="connsiteY17" fmla="*/ 441325 h 825500"/>
              <a:gd name="connsiteX18" fmla="*/ 196850 w 1631950"/>
              <a:gd name="connsiteY18" fmla="*/ 441325 h 825500"/>
              <a:gd name="connsiteX19" fmla="*/ 196850 w 1631950"/>
              <a:gd name="connsiteY19" fmla="*/ 400050 h 825500"/>
              <a:gd name="connsiteX20" fmla="*/ 158750 w 1631950"/>
              <a:gd name="connsiteY20" fmla="*/ 400050 h 825500"/>
              <a:gd name="connsiteX21" fmla="*/ 158750 w 1631950"/>
              <a:gd name="connsiteY21" fmla="*/ 349250 h 825500"/>
              <a:gd name="connsiteX22" fmla="*/ 117475 w 1631950"/>
              <a:gd name="connsiteY22" fmla="*/ 349250 h 825500"/>
              <a:gd name="connsiteX23" fmla="*/ 117475 w 1631950"/>
              <a:gd name="connsiteY23" fmla="*/ 311150 h 825500"/>
              <a:gd name="connsiteX24" fmla="*/ 117475 w 1631950"/>
              <a:gd name="connsiteY24" fmla="*/ 311150 h 825500"/>
              <a:gd name="connsiteX25" fmla="*/ 101600 w 1631950"/>
              <a:gd name="connsiteY25" fmla="*/ 311150 h 825500"/>
              <a:gd name="connsiteX26" fmla="*/ 101600 w 1631950"/>
              <a:gd name="connsiteY26" fmla="*/ 276225 h 825500"/>
              <a:gd name="connsiteX27" fmla="*/ 60325 w 1631950"/>
              <a:gd name="connsiteY27" fmla="*/ 276225 h 825500"/>
              <a:gd name="connsiteX28" fmla="*/ 60325 w 1631950"/>
              <a:gd name="connsiteY28" fmla="*/ 133350 h 825500"/>
              <a:gd name="connsiteX29" fmla="*/ 50800 w 1631950"/>
              <a:gd name="connsiteY29" fmla="*/ 133350 h 825500"/>
              <a:gd name="connsiteX30" fmla="*/ 50800 w 1631950"/>
              <a:gd name="connsiteY30" fmla="*/ 69850 h 825500"/>
              <a:gd name="connsiteX31" fmla="*/ 50800 w 1631950"/>
              <a:gd name="connsiteY31" fmla="*/ 69850 h 825500"/>
              <a:gd name="connsiteX32" fmla="*/ 50800 w 1631950"/>
              <a:gd name="connsiteY32" fmla="*/ 0 h 825500"/>
              <a:gd name="connsiteX33" fmla="*/ 0 w 1631950"/>
              <a:gd name="connsiteY33" fmla="*/ 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31950" h="825500">
                <a:moveTo>
                  <a:pt x="1631950" y="825500"/>
                </a:moveTo>
                <a:lnTo>
                  <a:pt x="920750" y="825500"/>
                </a:lnTo>
                <a:lnTo>
                  <a:pt x="920750" y="768350"/>
                </a:lnTo>
                <a:lnTo>
                  <a:pt x="596900" y="768350"/>
                </a:lnTo>
                <a:lnTo>
                  <a:pt x="596900" y="736600"/>
                </a:lnTo>
                <a:lnTo>
                  <a:pt x="473075" y="736600"/>
                </a:lnTo>
                <a:lnTo>
                  <a:pt x="473075" y="654050"/>
                </a:lnTo>
                <a:lnTo>
                  <a:pt x="419100" y="654050"/>
                </a:lnTo>
                <a:lnTo>
                  <a:pt x="419100" y="603250"/>
                </a:lnTo>
                <a:lnTo>
                  <a:pt x="352425" y="603250"/>
                </a:lnTo>
                <a:lnTo>
                  <a:pt x="352425" y="565150"/>
                </a:lnTo>
                <a:lnTo>
                  <a:pt x="250825" y="565150"/>
                </a:lnTo>
                <a:lnTo>
                  <a:pt x="250825" y="517525"/>
                </a:lnTo>
                <a:lnTo>
                  <a:pt x="222250" y="517525"/>
                </a:lnTo>
                <a:lnTo>
                  <a:pt x="222250" y="482600"/>
                </a:lnTo>
                <a:lnTo>
                  <a:pt x="212725" y="482600"/>
                </a:lnTo>
                <a:lnTo>
                  <a:pt x="212725" y="441325"/>
                </a:lnTo>
                <a:lnTo>
                  <a:pt x="212725" y="441325"/>
                </a:lnTo>
                <a:lnTo>
                  <a:pt x="196850" y="441325"/>
                </a:lnTo>
                <a:lnTo>
                  <a:pt x="196850" y="400050"/>
                </a:lnTo>
                <a:lnTo>
                  <a:pt x="158750" y="400050"/>
                </a:lnTo>
                <a:lnTo>
                  <a:pt x="158750" y="349250"/>
                </a:lnTo>
                <a:lnTo>
                  <a:pt x="117475" y="349250"/>
                </a:lnTo>
                <a:lnTo>
                  <a:pt x="117475" y="311150"/>
                </a:lnTo>
                <a:lnTo>
                  <a:pt x="117475" y="311150"/>
                </a:lnTo>
                <a:lnTo>
                  <a:pt x="101600" y="311150"/>
                </a:lnTo>
                <a:lnTo>
                  <a:pt x="101600" y="276225"/>
                </a:lnTo>
                <a:lnTo>
                  <a:pt x="60325" y="276225"/>
                </a:lnTo>
                <a:lnTo>
                  <a:pt x="60325" y="133350"/>
                </a:lnTo>
                <a:lnTo>
                  <a:pt x="50800" y="133350"/>
                </a:lnTo>
                <a:lnTo>
                  <a:pt x="50800" y="69850"/>
                </a:lnTo>
                <a:lnTo>
                  <a:pt x="50800" y="69850"/>
                </a:lnTo>
                <a:lnTo>
                  <a:pt x="5080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7" name="Group 276"/>
          <p:cNvGrpSpPr/>
          <p:nvPr/>
        </p:nvGrpSpPr>
        <p:grpSpPr>
          <a:xfrm>
            <a:off x="1322269" y="4711700"/>
            <a:ext cx="1784350" cy="593725"/>
            <a:chOff x="958850" y="4711700"/>
            <a:chExt cx="1784350" cy="593725"/>
          </a:xfrm>
        </p:grpSpPr>
        <p:sp>
          <p:nvSpPr>
            <p:cNvPr id="272" name="Freeform 271"/>
            <p:cNvSpPr/>
            <p:nvPr/>
          </p:nvSpPr>
          <p:spPr bwMode="auto">
            <a:xfrm>
              <a:off x="2174875" y="5067300"/>
              <a:ext cx="568325" cy="238125"/>
            </a:xfrm>
            <a:custGeom>
              <a:avLst/>
              <a:gdLst>
                <a:gd name="connsiteX0" fmla="*/ 568325 w 568325"/>
                <a:gd name="connsiteY0" fmla="*/ 238125 h 238125"/>
                <a:gd name="connsiteX1" fmla="*/ 333375 w 568325"/>
                <a:gd name="connsiteY1" fmla="*/ 238125 h 238125"/>
                <a:gd name="connsiteX2" fmla="*/ 333375 w 568325"/>
                <a:gd name="connsiteY2" fmla="*/ 174625 h 238125"/>
                <a:gd name="connsiteX3" fmla="*/ 304800 w 568325"/>
                <a:gd name="connsiteY3" fmla="*/ 174625 h 238125"/>
                <a:gd name="connsiteX4" fmla="*/ 304800 w 568325"/>
                <a:gd name="connsiteY4" fmla="*/ 107950 h 238125"/>
                <a:gd name="connsiteX5" fmla="*/ 288925 w 568325"/>
                <a:gd name="connsiteY5" fmla="*/ 107950 h 238125"/>
                <a:gd name="connsiteX6" fmla="*/ 288925 w 568325"/>
                <a:gd name="connsiteY6" fmla="*/ 69850 h 238125"/>
                <a:gd name="connsiteX7" fmla="*/ 187325 w 568325"/>
                <a:gd name="connsiteY7" fmla="*/ 69850 h 238125"/>
                <a:gd name="connsiteX8" fmla="*/ 187325 w 568325"/>
                <a:gd name="connsiteY8" fmla="*/ 34925 h 238125"/>
                <a:gd name="connsiteX9" fmla="*/ 0 w 568325"/>
                <a:gd name="connsiteY9" fmla="*/ 34925 h 238125"/>
                <a:gd name="connsiteX10" fmla="*/ 0 w 568325"/>
                <a:gd name="connsiteY10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8325" h="238125">
                  <a:moveTo>
                    <a:pt x="568325" y="238125"/>
                  </a:moveTo>
                  <a:lnTo>
                    <a:pt x="333375" y="238125"/>
                  </a:lnTo>
                  <a:lnTo>
                    <a:pt x="333375" y="174625"/>
                  </a:lnTo>
                  <a:lnTo>
                    <a:pt x="304800" y="174625"/>
                  </a:lnTo>
                  <a:lnTo>
                    <a:pt x="304800" y="107950"/>
                  </a:lnTo>
                  <a:lnTo>
                    <a:pt x="288925" y="107950"/>
                  </a:lnTo>
                  <a:lnTo>
                    <a:pt x="288925" y="69850"/>
                  </a:lnTo>
                  <a:lnTo>
                    <a:pt x="187325" y="69850"/>
                  </a:lnTo>
                  <a:lnTo>
                    <a:pt x="187325" y="34925"/>
                  </a:lnTo>
                  <a:lnTo>
                    <a:pt x="0" y="34925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3" name="Freeform 272"/>
            <p:cNvSpPr/>
            <p:nvPr/>
          </p:nvSpPr>
          <p:spPr bwMode="auto">
            <a:xfrm>
              <a:off x="958850" y="4711700"/>
              <a:ext cx="485775" cy="130175"/>
            </a:xfrm>
            <a:custGeom>
              <a:avLst/>
              <a:gdLst>
                <a:gd name="connsiteX0" fmla="*/ 0 w 485775"/>
                <a:gd name="connsiteY0" fmla="*/ 0 h 130175"/>
                <a:gd name="connsiteX1" fmla="*/ 101600 w 485775"/>
                <a:gd name="connsiteY1" fmla="*/ 0 h 130175"/>
                <a:gd name="connsiteX2" fmla="*/ 101600 w 485775"/>
                <a:gd name="connsiteY2" fmla="*/ 0 h 130175"/>
                <a:gd name="connsiteX3" fmla="*/ 101600 w 485775"/>
                <a:gd name="connsiteY3" fmla="*/ 28575 h 130175"/>
                <a:gd name="connsiteX4" fmla="*/ 215900 w 485775"/>
                <a:gd name="connsiteY4" fmla="*/ 28575 h 130175"/>
                <a:gd name="connsiteX5" fmla="*/ 215900 w 485775"/>
                <a:gd name="connsiteY5" fmla="*/ 44450 h 130175"/>
                <a:gd name="connsiteX6" fmla="*/ 279400 w 485775"/>
                <a:gd name="connsiteY6" fmla="*/ 44450 h 130175"/>
                <a:gd name="connsiteX7" fmla="*/ 279400 w 485775"/>
                <a:gd name="connsiteY7" fmla="*/ 60325 h 130175"/>
                <a:gd name="connsiteX8" fmla="*/ 342900 w 485775"/>
                <a:gd name="connsiteY8" fmla="*/ 60325 h 130175"/>
                <a:gd name="connsiteX9" fmla="*/ 342900 w 485775"/>
                <a:gd name="connsiteY9" fmla="*/ 88900 h 130175"/>
                <a:gd name="connsiteX10" fmla="*/ 390525 w 485775"/>
                <a:gd name="connsiteY10" fmla="*/ 88900 h 130175"/>
                <a:gd name="connsiteX11" fmla="*/ 390525 w 485775"/>
                <a:gd name="connsiteY11" fmla="*/ 111125 h 130175"/>
                <a:gd name="connsiteX12" fmla="*/ 425450 w 485775"/>
                <a:gd name="connsiteY12" fmla="*/ 111125 h 130175"/>
                <a:gd name="connsiteX13" fmla="*/ 425450 w 485775"/>
                <a:gd name="connsiteY13" fmla="*/ 130175 h 130175"/>
                <a:gd name="connsiteX14" fmla="*/ 485775 w 485775"/>
                <a:gd name="connsiteY14" fmla="*/ 130175 h 13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5775" h="130175">
                  <a:moveTo>
                    <a:pt x="0" y="0"/>
                  </a:moveTo>
                  <a:lnTo>
                    <a:pt x="101600" y="0"/>
                  </a:lnTo>
                  <a:lnTo>
                    <a:pt x="101600" y="0"/>
                  </a:lnTo>
                  <a:lnTo>
                    <a:pt x="101600" y="28575"/>
                  </a:lnTo>
                  <a:lnTo>
                    <a:pt x="215900" y="28575"/>
                  </a:lnTo>
                  <a:lnTo>
                    <a:pt x="215900" y="44450"/>
                  </a:lnTo>
                  <a:lnTo>
                    <a:pt x="279400" y="44450"/>
                  </a:lnTo>
                  <a:lnTo>
                    <a:pt x="279400" y="60325"/>
                  </a:lnTo>
                  <a:lnTo>
                    <a:pt x="342900" y="60325"/>
                  </a:lnTo>
                  <a:lnTo>
                    <a:pt x="342900" y="88900"/>
                  </a:lnTo>
                  <a:lnTo>
                    <a:pt x="390525" y="88900"/>
                  </a:lnTo>
                  <a:lnTo>
                    <a:pt x="390525" y="111125"/>
                  </a:lnTo>
                  <a:lnTo>
                    <a:pt x="425450" y="111125"/>
                  </a:lnTo>
                  <a:lnTo>
                    <a:pt x="425450" y="130175"/>
                  </a:lnTo>
                  <a:lnTo>
                    <a:pt x="485775" y="130175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6" name="Freeform 275"/>
            <p:cNvSpPr/>
            <p:nvPr/>
          </p:nvSpPr>
          <p:spPr bwMode="auto">
            <a:xfrm>
              <a:off x="1425575" y="4857750"/>
              <a:ext cx="752475" cy="222250"/>
            </a:xfrm>
            <a:custGeom>
              <a:avLst/>
              <a:gdLst>
                <a:gd name="connsiteX0" fmla="*/ 0 w 752475"/>
                <a:gd name="connsiteY0" fmla="*/ 0 h 222250"/>
                <a:gd name="connsiteX1" fmla="*/ 76200 w 752475"/>
                <a:gd name="connsiteY1" fmla="*/ 0 h 222250"/>
                <a:gd name="connsiteX2" fmla="*/ 76200 w 752475"/>
                <a:gd name="connsiteY2" fmla="*/ 0 h 222250"/>
                <a:gd name="connsiteX3" fmla="*/ 133350 w 752475"/>
                <a:gd name="connsiteY3" fmla="*/ 0 h 222250"/>
                <a:gd name="connsiteX4" fmla="*/ 133350 w 752475"/>
                <a:gd name="connsiteY4" fmla="*/ 34925 h 222250"/>
                <a:gd name="connsiteX5" fmla="*/ 206375 w 752475"/>
                <a:gd name="connsiteY5" fmla="*/ 34925 h 222250"/>
                <a:gd name="connsiteX6" fmla="*/ 206375 w 752475"/>
                <a:gd name="connsiteY6" fmla="*/ 66675 h 222250"/>
                <a:gd name="connsiteX7" fmla="*/ 263525 w 752475"/>
                <a:gd name="connsiteY7" fmla="*/ 66675 h 222250"/>
                <a:gd name="connsiteX8" fmla="*/ 263525 w 752475"/>
                <a:gd name="connsiteY8" fmla="*/ 82550 h 222250"/>
                <a:gd name="connsiteX9" fmla="*/ 368300 w 752475"/>
                <a:gd name="connsiteY9" fmla="*/ 82550 h 222250"/>
                <a:gd name="connsiteX10" fmla="*/ 368300 w 752475"/>
                <a:gd name="connsiteY10" fmla="*/ 95250 h 222250"/>
                <a:gd name="connsiteX11" fmla="*/ 488950 w 752475"/>
                <a:gd name="connsiteY11" fmla="*/ 95250 h 222250"/>
                <a:gd name="connsiteX12" fmla="*/ 488950 w 752475"/>
                <a:gd name="connsiteY12" fmla="*/ 127000 h 222250"/>
                <a:gd name="connsiteX13" fmla="*/ 539750 w 752475"/>
                <a:gd name="connsiteY13" fmla="*/ 127000 h 222250"/>
                <a:gd name="connsiteX14" fmla="*/ 539750 w 752475"/>
                <a:gd name="connsiteY14" fmla="*/ 152400 h 222250"/>
                <a:gd name="connsiteX15" fmla="*/ 593725 w 752475"/>
                <a:gd name="connsiteY15" fmla="*/ 152400 h 222250"/>
                <a:gd name="connsiteX16" fmla="*/ 593725 w 752475"/>
                <a:gd name="connsiteY16" fmla="*/ 152400 h 222250"/>
                <a:gd name="connsiteX17" fmla="*/ 615950 w 752475"/>
                <a:gd name="connsiteY17" fmla="*/ 174625 h 222250"/>
                <a:gd name="connsiteX18" fmla="*/ 615950 w 752475"/>
                <a:gd name="connsiteY18" fmla="*/ 190500 h 222250"/>
                <a:gd name="connsiteX19" fmla="*/ 752475 w 752475"/>
                <a:gd name="connsiteY19" fmla="*/ 190500 h 222250"/>
                <a:gd name="connsiteX20" fmla="*/ 752475 w 752475"/>
                <a:gd name="connsiteY20" fmla="*/ 222250 h 222250"/>
                <a:gd name="connsiteX0-1" fmla="*/ 0 w 752475"/>
                <a:gd name="connsiteY0-2" fmla="*/ 0 h 222250"/>
                <a:gd name="connsiteX1-3" fmla="*/ 76200 w 752475"/>
                <a:gd name="connsiteY1-4" fmla="*/ 0 h 222250"/>
                <a:gd name="connsiteX2-5" fmla="*/ 76200 w 752475"/>
                <a:gd name="connsiteY2-6" fmla="*/ 0 h 222250"/>
                <a:gd name="connsiteX3-7" fmla="*/ 133350 w 752475"/>
                <a:gd name="connsiteY3-8" fmla="*/ 0 h 222250"/>
                <a:gd name="connsiteX4-9" fmla="*/ 133350 w 752475"/>
                <a:gd name="connsiteY4-10" fmla="*/ 34925 h 222250"/>
                <a:gd name="connsiteX5-11" fmla="*/ 206375 w 752475"/>
                <a:gd name="connsiteY5-12" fmla="*/ 34925 h 222250"/>
                <a:gd name="connsiteX6-13" fmla="*/ 206375 w 752475"/>
                <a:gd name="connsiteY6-14" fmla="*/ 66675 h 222250"/>
                <a:gd name="connsiteX7-15" fmla="*/ 263525 w 752475"/>
                <a:gd name="connsiteY7-16" fmla="*/ 66675 h 222250"/>
                <a:gd name="connsiteX8-17" fmla="*/ 263525 w 752475"/>
                <a:gd name="connsiteY8-18" fmla="*/ 82550 h 222250"/>
                <a:gd name="connsiteX9-19" fmla="*/ 368300 w 752475"/>
                <a:gd name="connsiteY9-20" fmla="*/ 82550 h 222250"/>
                <a:gd name="connsiteX10-21" fmla="*/ 368300 w 752475"/>
                <a:gd name="connsiteY10-22" fmla="*/ 95250 h 222250"/>
                <a:gd name="connsiteX11-23" fmla="*/ 488950 w 752475"/>
                <a:gd name="connsiteY11-24" fmla="*/ 95250 h 222250"/>
                <a:gd name="connsiteX12-25" fmla="*/ 488950 w 752475"/>
                <a:gd name="connsiteY12-26" fmla="*/ 127000 h 222250"/>
                <a:gd name="connsiteX13-27" fmla="*/ 539750 w 752475"/>
                <a:gd name="connsiteY13-28" fmla="*/ 127000 h 222250"/>
                <a:gd name="connsiteX14-29" fmla="*/ 539750 w 752475"/>
                <a:gd name="connsiteY14-30" fmla="*/ 152400 h 222250"/>
                <a:gd name="connsiteX15-31" fmla="*/ 593725 w 752475"/>
                <a:gd name="connsiteY15-32" fmla="*/ 152400 h 222250"/>
                <a:gd name="connsiteX16-33" fmla="*/ 593725 w 752475"/>
                <a:gd name="connsiteY16-34" fmla="*/ 152400 h 222250"/>
                <a:gd name="connsiteX17-35" fmla="*/ 590550 w 752475"/>
                <a:gd name="connsiteY17-36" fmla="*/ 177800 h 222250"/>
                <a:gd name="connsiteX18-37" fmla="*/ 615950 w 752475"/>
                <a:gd name="connsiteY18-38" fmla="*/ 190500 h 222250"/>
                <a:gd name="connsiteX19-39" fmla="*/ 752475 w 752475"/>
                <a:gd name="connsiteY19-40" fmla="*/ 190500 h 222250"/>
                <a:gd name="connsiteX20-41" fmla="*/ 752475 w 752475"/>
                <a:gd name="connsiteY20-42" fmla="*/ 222250 h 222250"/>
                <a:gd name="connsiteX0-43" fmla="*/ 0 w 752475"/>
                <a:gd name="connsiteY0-44" fmla="*/ 0 h 222250"/>
                <a:gd name="connsiteX1-45" fmla="*/ 76200 w 752475"/>
                <a:gd name="connsiteY1-46" fmla="*/ 0 h 222250"/>
                <a:gd name="connsiteX2-47" fmla="*/ 76200 w 752475"/>
                <a:gd name="connsiteY2-48" fmla="*/ 0 h 222250"/>
                <a:gd name="connsiteX3-49" fmla="*/ 133350 w 752475"/>
                <a:gd name="connsiteY3-50" fmla="*/ 0 h 222250"/>
                <a:gd name="connsiteX4-51" fmla="*/ 133350 w 752475"/>
                <a:gd name="connsiteY4-52" fmla="*/ 34925 h 222250"/>
                <a:gd name="connsiteX5-53" fmla="*/ 206375 w 752475"/>
                <a:gd name="connsiteY5-54" fmla="*/ 34925 h 222250"/>
                <a:gd name="connsiteX6-55" fmla="*/ 206375 w 752475"/>
                <a:gd name="connsiteY6-56" fmla="*/ 66675 h 222250"/>
                <a:gd name="connsiteX7-57" fmla="*/ 263525 w 752475"/>
                <a:gd name="connsiteY7-58" fmla="*/ 66675 h 222250"/>
                <a:gd name="connsiteX8-59" fmla="*/ 263525 w 752475"/>
                <a:gd name="connsiteY8-60" fmla="*/ 82550 h 222250"/>
                <a:gd name="connsiteX9-61" fmla="*/ 368300 w 752475"/>
                <a:gd name="connsiteY9-62" fmla="*/ 82550 h 222250"/>
                <a:gd name="connsiteX10-63" fmla="*/ 368300 w 752475"/>
                <a:gd name="connsiteY10-64" fmla="*/ 95250 h 222250"/>
                <a:gd name="connsiteX11-65" fmla="*/ 488950 w 752475"/>
                <a:gd name="connsiteY11-66" fmla="*/ 95250 h 222250"/>
                <a:gd name="connsiteX12-67" fmla="*/ 488950 w 752475"/>
                <a:gd name="connsiteY12-68" fmla="*/ 127000 h 222250"/>
                <a:gd name="connsiteX13-69" fmla="*/ 539750 w 752475"/>
                <a:gd name="connsiteY13-70" fmla="*/ 127000 h 222250"/>
                <a:gd name="connsiteX14-71" fmla="*/ 539750 w 752475"/>
                <a:gd name="connsiteY14-72" fmla="*/ 152400 h 222250"/>
                <a:gd name="connsiteX15-73" fmla="*/ 593725 w 752475"/>
                <a:gd name="connsiteY15-74" fmla="*/ 152400 h 222250"/>
                <a:gd name="connsiteX16-75" fmla="*/ 593725 w 752475"/>
                <a:gd name="connsiteY16-76" fmla="*/ 152400 h 222250"/>
                <a:gd name="connsiteX17-77" fmla="*/ 619125 w 752475"/>
                <a:gd name="connsiteY17-78" fmla="*/ 180975 h 222250"/>
                <a:gd name="connsiteX18-79" fmla="*/ 615950 w 752475"/>
                <a:gd name="connsiteY18-80" fmla="*/ 190500 h 222250"/>
                <a:gd name="connsiteX19-81" fmla="*/ 752475 w 752475"/>
                <a:gd name="connsiteY19-82" fmla="*/ 190500 h 222250"/>
                <a:gd name="connsiteX20-83" fmla="*/ 752475 w 752475"/>
                <a:gd name="connsiteY20-84" fmla="*/ 222250 h 222250"/>
                <a:gd name="connsiteX0-85" fmla="*/ 0 w 752475"/>
                <a:gd name="connsiteY0-86" fmla="*/ 0 h 222250"/>
                <a:gd name="connsiteX1-87" fmla="*/ 76200 w 752475"/>
                <a:gd name="connsiteY1-88" fmla="*/ 0 h 222250"/>
                <a:gd name="connsiteX2-89" fmla="*/ 76200 w 752475"/>
                <a:gd name="connsiteY2-90" fmla="*/ 0 h 222250"/>
                <a:gd name="connsiteX3-91" fmla="*/ 133350 w 752475"/>
                <a:gd name="connsiteY3-92" fmla="*/ 0 h 222250"/>
                <a:gd name="connsiteX4-93" fmla="*/ 133350 w 752475"/>
                <a:gd name="connsiteY4-94" fmla="*/ 34925 h 222250"/>
                <a:gd name="connsiteX5-95" fmla="*/ 206375 w 752475"/>
                <a:gd name="connsiteY5-96" fmla="*/ 34925 h 222250"/>
                <a:gd name="connsiteX6-97" fmla="*/ 206375 w 752475"/>
                <a:gd name="connsiteY6-98" fmla="*/ 66675 h 222250"/>
                <a:gd name="connsiteX7-99" fmla="*/ 263525 w 752475"/>
                <a:gd name="connsiteY7-100" fmla="*/ 66675 h 222250"/>
                <a:gd name="connsiteX8-101" fmla="*/ 263525 w 752475"/>
                <a:gd name="connsiteY8-102" fmla="*/ 82550 h 222250"/>
                <a:gd name="connsiteX9-103" fmla="*/ 368300 w 752475"/>
                <a:gd name="connsiteY9-104" fmla="*/ 82550 h 222250"/>
                <a:gd name="connsiteX10-105" fmla="*/ 368300 w 752475"/>
                <a:gd name="connsiteY10-106" fmla="*/ 95250 h 222250"/>
                <a:gd name="connsiteX11-107" fmla="*/ 488950 w 752475"/>
                <a:gd name="connsiteY11-108" fmla="*/ 95250 h 222250"/>
                <a:gd name="connsiteX12-109" fmla="*/ 488950 w 752475"/>
                <a:gd name="connsiteY12-110" fmla="*/ 127000 h 222250"/>
                <a:gd name="connsiteX13-111" fmla="*/ 539750 w 752475"/>
                <a:gd name="connsiteY13-112" fmla="*/ 127000 h 222250"/>
                <a:gd name="connsiteX14-113" fmla="*/ 539750 w 752475"/>
                <a:gd name="connsiteY14-114" fmla="*/ 152400 h 222250"/>
                <a:gd name="connsiteX15-115" fmla="*/ 593725 w 752475"/>
                <a:gd name="connsiteY15-116" fmla="*/ 152400 h 222250"/>
                <a:gd name="connsiteX16-117" fmla="*/ 590550 w 752475"/>
                <a:gd name="connsiteY16-118" fmla="*/ 174625 h 222250"/>
                <a:gd name="connsiteX17-119" fmla="*/ 619125 w 752475"/>
                <a:gd name="connsiteY17-120" fmla="*/ 180975 h 222250"/>
                <a:gd name="connsiteX18-121" fmla="*/ 615950 w 752475"/>
                <a:gd name="connsiteY18-122" fmla="*/ 190500 h 222250"/>
                <a:gd name="connsiteX19-123" fmla="*/ 752475 w 752475"/>
                <a:gd name="connsiteY19-124" fmla="*/ 190500 h 222250"/>
                <a:gd name="connsiteX20-125" fmla="*/ 752475 w 752475"/>
                <a:gd name="connsiteY20-126" fmla="*/ 222250 h 222250"/>
                <a:gd name="connsiteX0-127" fmla="*/ 0 w 752475"/>
                <a:gd name="connsiteY0-128" fmla="*/ 0 h 222250"/>
                <a:gd name="connsiteX1-129" fmla="*/ 76200 w 752475"/>
                <a:gd name="connsiteY1-130" fmla="*/ 0 h 222250"/>
                <a:gd name="connsiteX2-131" fmla="*/ 76200 w 752475"/>
                <a:gd name="connsiteY2-132" fmla="*/ 0 h 222250"/>
                <a:gd name="connsiteX3-133" fmla="*/ 133350 w 752475"/>
                <a:gd name="connsiteY3-134" fmla="*/ 0 h 222250"/>
                <a:gd name="connsiteX4-135" fmla="*/ 133350 w 752475"/>
                <a:gd name="connsiteY4-136" fmla="*/ 34925 h 222250"/>
                <a:gd name="connsiteX5-137" fmla="*/ 206375 w 752475"/>
                <a:gd name="connsiteY5-138" fmla="*/ 34925 h 222250"/>
                <a:gd name="connsiteX6-139" fmla="*/ 206375 w 752475"/>
                <a:gd name="connsiteY6-140" fmla="*/ 66675 h 222250"/>
                <a:gd name="connsiteX7-141" fmla="*/ 263525 w 752475"/>
                <a:gd name="connsiteY7-142" fmla="*/ 66675 h 222250"/>
                <a:gd name="connsiteX8-143" fmla="*/ 263525 w 752475"/>
                <a:gd name="connsiteY8-144" fmla="*/ 82550 h 222250"/>
                <a:gd name="connsiteX9-145" fmla="*/ 368300 w 752475"/>
                <a:gd name="connsiteY9-146" fmla="*/ 82550 h 222250"/>
                <a:gd name="connsiteX10-147" fmla="*/ 368300 w 752475"/>
                <a:gd name="connsiteY10-148" fmla="*/ 95250 h 222250"/>
                <a:gd name="connsiteX11-149" fmla="*/ 488950 w 752475"/>
                <a:gd name="connsiteY11-150" fmla="*/ 95250 h 222250"/>
                <a:gd name="connsiteX12-151" fmla="*/ 488950 w 752475"/>
                <a:gd name="connsiteY12-152" fmla="*/ 127000 h 222250"/>
                <a:gd name="connsiteX13-153" fmla="*/ 539750 w 752475"/>
                <a:gd name="connsiteY13-154" fmla="*/ 127000 h 222250"/>
                <a:gd name="connsiteX14-155" fmla="*/ 539750 w 752475"/>
                <a:gd name="connsiteY14-156" fmla="*/ 152400 h 222250"/>
                <a:gd name="connsiteX15-157" fmla="*/ 593725 w 752475"/>
                <a:gd name="connsiteY15-158" fmla="*/ 152400 h 222250"/>
                <a:gd name="connsiteX16-159" fmla="*/ 593725 w 752475"/>
                <a:gd name="connsiteY16-160" fmla="*/ 177800 h 222250"/>
                <a:gd name="connsiteX17-161" fmla="*/ 619125 w 752475"/>
                <a:gd name="connsiteY17-162" fmla="*/ 180975 h 222250"/>
                <a:gd name="connsiteX18-163" fmla="*/ 615950 w 752475"/>
                <a:gd name="connsiteY18-164" fmla="*/ 190500 h 222250"/>
                <a:gd name="connsiteX19-165" fmla="*/ 752475 w 752475"/>
                <a:gd name="connsiteY19-166" fmla="*/ 190500 h 222250"/>
                <a:gd name="connsiteX20-167" fmla="*/ 752475 w 752475"/>
                <a:gd name="connsiteY20-168" fmla="*/ 222250 h 2222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752475" h="222250">
                  <a:moveTo>
                    <a:pt x="0" y="0"/>
                  </a:moveTo>
                  <a:lnTo>
                    <a:pt x="76200" y="0"/>
                  </a:lnTo>
                  <a:lnTo>
                    <a:pt x="76200" y="0"/>
                  </a:lnTo>
                  <a:lnTo>
                    <a:pt x="133350" y="0"/>
                  </a:lnTo>
                  <a:lnTo>
                    <a:pt x="133350" y="34925"/>
                  </a:lnTo>
                  <a:lnTo>
                    <a:pt x="206375" y="34925"/>
                  </a:lnTo>
                  <a:lnTo>
                    <a:pt x="206375" y="66675"/>
                  </a:lnTo>
                  <a:lnTo>
                    <a:pt x="263525" y="66675"/>
                  </a:lnTo>
                  <a:lnTo>
                    <a:pt x="263525" y="82550"/>
                  </a:lnTo>
                  <a:lnTo>
                    <a:pt x="368300" y="82550"/>
                  </a:lnTo>
                  <a:lnTo>
                    <a:pt x="368300" y="95250"/>
                  </a:lnTo>
                  <a:lnTo>
                    <a:pt x="488950" y="95250"/>
                  </a:lnTo>
                  <a:lnTo>
                    <a:pt x="488950" y="127000"/>
                  </a:lnTo>
                  <a:lnTo>
                    <a:pt x="539750" y="127000"/>
                  </a:lnTo>
                  <a:lnTo>
                    <a:pt x="539750" y="152400"/>
                  </a:lnTo>
                  <a:lnTo>
                    <a:pt x="593725" y="152400"/>
                  </a:lnTo>
                  <a:lnTo>
                    <a:pt x="593725" y="177800"/>
                  </a:lnTo>
                  <a:lnTo>
                    <a:pt x="619125" y="180975"/>
                  </a:lnTo>
                  <a:lnTo>
                    <a:pt x="615950" y="190500"/>
                  </a:lnTo>
                  <a:lnTo>
                    <a:pt x="752475" y="190500"/>
                  </a:lnTo>
                  <a:lnTo>
                    <a:pt x="752475" y="22225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1" name="Freeform 270"/>
          <p:cNvSpPr/>
          <p:nvPr/>
        </p:nvSpPr>
        <p:spPr bwMode="auto">
          <a:xfrm>
            <a:off x="1325444" y="4721225"/>
            <a:ext cx="1022350" cy="1168400"/>
          </a:xfrm>
          <a:custGeom>
            <a:avLst/>
            <a:gdLst>
              <a:gd name="connsiteX0" fmla="*/ 1022350 w 1022350"/>
              <a:gd name="connsiteY0" fmla="*/ 1168400 h 1168400"/>
              <a:gd name="connsiteX1" fmla="*/ 1022350 w 1022350"/>
              <a:gd name="connsiteY1" fmla="*/ 1006475 h 1168400"/>
              <a:gd name="connsiteX2" fmla="*/ 565150 w 1022350"/>
              <a:gd name="connsiteY2" fmla="*/ 1006475 h 1168400"/>
              <a:gd name="connsiteX3" fmla="*/ 565150 w 1022350"/>
              <a:gd name="connsiteY3" fmla="*/ 949325 h 1168400"/>
              <a:gd name="connsiteX4" fmla="*/ 482600 w 1022350"/>
              <a:gd name="connsiteY4" fmla="*/ 949325 h 1168400"/>
              <a:gd name="connsiteX5" fmla="*/ 482600 w 1022350"/>
              <a:gd name="connsiteY5" fmla="*/ 889000 h 1168400"/>
              <a:gd name="connsiteX6" fmla="*/ 409575 w 1022350"/>
              <a:gd name="connsiteY6" fmla="*/ 889000 h 1168400"/>
              <a:gd name="connsiteX7" fmla="*/ 409575 w 1022350"/>
              <a:gd name="connsiteY7" fmla="*/ 822325 h 1168400"/>
              <a:gd name="connsiteX8" fmla="*/ 346075 w 1022350"/>
              <a:gd name="connsiteY8" fmla="*/ 822325 h 1168400"/>
              <a:gd name="connsiteX9" fmla="*/ 346075 w 1022350"/>
              <a:gd name="connsiteY9" fmla="*/ 768350 h 1168400"/>
              <a:gd name="connsiteX10" fmla="*/ 282575 w 1022350"/>
              <a:gd name="connsiteY10" fmla="*/ 768350 h 1168400"/>
              <a:gd name="connsiteX11" fmla="*/ 282575 w 1022350"/>
              <a:gd name="connsiteY11" fmla="*/ 714375 h 1168400"/>
              <a:gd name="connsiteX12" fmla="*/ 254000 w 1022350"/>
              <a:gd name="connsiteY12" fmla="*/ 714375 h 1168400"/>
              <a:gd name="connsiteX13" fmla="*/ 254000 w 1022350"/>
              <a:gd name="connsiteY13" fmla="*/ 644525 h 1168400"/>
              <a:gd name="connsiteX14" fmla="*/ 241300 w 1022350"/>
              <a:gd name="connsiteY14" fmla="*/ 644525 h 1168400"/>
              <a:gd name="connsiteX15" fmla="*/ 241300 w 1022350"/>
              <a:gd name="connsiteY15" fmla="*/ 590550 h 1168400"/>
              <a:gd name="connsiteX16" fmla="*/ 206375 w 1022350"/>
              <a:gd name="connsiteY16" fmla="*/ 590550 h 1168400"/>
              <a:gd name="connsiteX17" fmla="*/ 206375 w 1022350"/>
              <a:gd name="connsiteY17" fmla="*/ 469900 h 1168400"/>
              <a:gd name="connsiteX18" fmla="*/ 206375 w 1022350"/>
              <a:gd name="connsiteY18" fmla="*/ 469900 h 1168400"/>
              <a:gd name="connsiteX19" fmla="*/ 174625 w 1022350"/>
              <a:gd name="connsiteY19" fmla="*/ 469900 h 1168400"/>
              <a:gd name="connsiteX20" fmla="*/ 174625 w 1022350"/>
              <a:gd name="connsiteY20" fmla="*/ 419100 h 1168400"/>
              <a:gd name="connsiteX21" fmla="*/ 139700 w 1022350"/>
              <a:gd name="connsiteY21" fmla="*/ 419100 h 1168400"/>
              <a:gd name="connsiteX22" fmla="*/ 139700 w 1022350"/>
              <a:gd name="connsiteY22" fmla="*/ 342900 h 1168400"/>
              <a:gd name="connsiteX23" fmla="*/ 139700 w 1022350"/>
              <a:gd name="connsiteY23" fmla="*/ 342900 h 1168400"/>
              <a:gd name="connsiteX24" fmla="*/ 114300 w 1022350"/>
              <a:gd name="connsiteY24" fmla="*/ 342900 h 1168400"/>
              <a:gd name="connsiteX25" fmla="*/ 114300 w 1022350"/>
              <a:gd name="connsiteY25" fmla="*/ 228600 h 1168400"/>
              <a:gd name="connsiteX26" fmla="*/ 114300 w 1022350"/>
              <a:gd name="connsiteY26" fmla="*/ 228600 h 1168400"/>
              <a:gd name="connsiteX27" fmla="*/ 114300 w 1022350"/>
              <a:gd name="connsiteY27" fmla="*/ 107950 h 1168400"/>
              <a:gd name="connsiteX28" fmla="*/ 69850 w 1022350"/>
              <a:gd name="connsiteY28" fmla="*/ 107950 h 1168400"/>
              <a:gd name="connsiteX29" fmla="*/ 69850 w 1022350"/>
              <a:gd name="connsiteY29" fmla="*/ 44450 h 1168400"/>
              <a:gd name="connsiteX30" fmla="*/ 34925 w 1022350"/>
              <a:gd name="connsiteY30" fmla="*/ 44450 h 1168400"/>
              <a:gd name="connsiteX31" fmla="*/ 34925 w 1022350"/>
              <a:gd name="connsiteY31" fmla="*/ 0 h 1168400"/>
              <a:gd name="connsiteX32" fmla="*/ 0 w 1022350"/>
              <a:gd name="connsiteY32" fmla="*/ 0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22350" h="1168400">
                <a:moveTo>
                  <a:pt x="1022350" y="1168400"/>
                </a:moveTo>
                <a:lnTo>
                  <a:pt x="1022350" y="1006475"/>
                </a:lnTo>
                <a:lnTo>
                  <a:pt x="565150" y="1006475"/>
                </a:lnTo>
                <a:lnTo>
                  <a:pt x="565150" y="949325"/>
                </a:lnTo>
                <a:lnTo>
                  <a:pt x="482600" y="949325"/>
                </a:lnTo>
                <a:lnTo>
                  <a:pt x="482600" y="889000"/>
                </a:lnTo>
                <a:lnTo>
                  <a:pt x="409575" y="889000"/>
                </a:lnTo>
                <a:lnTo>
                  <a:pt x="409575" y="822325"/>
                </a:lnTo>
                <a:lnTo>
                  <a:pt x="346075" y="822325"/>
                </a:lnTo>
                <a:lnTo>
                  <a:pt x="346075" y="768350"/>
                </a:lnTo>
                <a:lnTo>
                  <a:pt x="282575" y="768350"/>
                </a:lnTo>
                <a:lnTo>
                  <a:pt x="282575" y="714375"/>
                </a:lnTo>
                <a:lnTo>
                  <a:pt x="254000" y="714375"/>
                </a:lnTo>
                <a:lnTo>
                  <a:pt x="254000" y="644525"/>
                </a:lnTo>
                <a:lnTo>
                  <a:pt x="241300" y="644525"/>
                </a:lnTo>
                <a:lnTo>
                  <a:pt x="241300" y="590550"/>
                </a:lnTo>
                <a:lnTo>
                  <a:pt x="206375" y="590550"/>
                </a:lnTo>
                <a:lnTo>
                  <a:pt x="206375" y="469900"/>
                </a:lnTo>
                <a:lnTo>
                  <a:pt x="206375" y="469900"/>
                </a:lnTo>
                <a:lnTo>
                  <a:pt x="174625" y="469900"/>
                </a:lnTo>
                <a:lnTo>
                  <a:pt x="174625" y="419100"/>
                </a:lnTo>
                <a:lnTo>
                  <a:pt x="139700" y="419100"/>
                </a:lnTo>
                <a:lnTo>
                  <a:pt x="139700" y="342900"/>
                </a:lnTo>
                <a:lnTo>
                  <a:pt x="139700" y="342900"/>
                </a:lnTo>
                <a:lnTo>
                  <a:pt x="114300" y="342900"/>
                </a:lnTo>
                <a:lnTo>
                  <a:pt x="114300" y="228600"/>
                </a:lnTo>
                <a:lnTo>
                  <a:pt x="114300" y="228600"/>
                </a:lnTo>
                <a:lnTo>
                  <a:pt x="114300" y="107950"/>
                </a:lnTo>
                <a:lnTo>
                  <a:pt x="69850" y="107950"/>
                </a:lnTo>
                <a:lnTo>
                  <a:pt x="69850" y="44450"/>
                </a:lnTo>
                <a:lnTo>
                  <a:pt x="34925" y="44450"/>
                </a:lnTo>
                <a:lnTo>
                  <a:pt x="3492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1" name="Group 280"/>
          <p:cNvGrpSpPr/>
          <p:nvPr/>
        </p:nvGrpSpPr>
        <p:grpSpPr>
          <a:xfrm>
            <a:off x="4351219" y="4718050"/>
            <a:ext cx="1711325" cy="812800"/>
            <a:chOff x="3987800" y="4718050"/>
            <a:chExt cx="1711325" cy="812800"/>
          </a:xfrm>
        </p:grpSpPr>
        <p:sp>
          <p:nvSpPr>
            <p:cNvPr id="279" name="Freeform 278"/>
            <p:cNvSpPr/>
            <p:nvPr/>
          </p:nvSpPr>
          <p:spPr bwMode="auto">
            <a:xfrm>
              <a:off x="4908550" y="5200650"/>
              <a:ext cx="790575" cy="330200"/>
            </a:xfrm>
            <a:custGeom>
              <a:avLst/>
              <a:gdLst>
                <a:gd name="connsiteX0" fmla="*/ 790575 w 790575"/>
                <a:gd name="connsiteY0" fmla="*/ 330200 h 330200"/>
                <a:gd name="connsiteX1" fmla="*/ 673100 w 790575"/>
                <a:gd name="connsiteY1" fmla="*/ 330200 h 330200"/>
                <a:gd name="connsiteX2" fmla="*/ 673100 w 790575"/>
                <a:gd name="connsiteY2" fmla="*/ 285750 h 330200"/>
                <a:gd name="connsiteX3" fmla="*/ 622300 w 790575"/>
                <a:gd name="connsiteY3" fmla="*/ 285750 h 330200"/>
                <a:gd name="connsiteX4" fmla="*/ 622300 w 790575"/>
                <a:gd name="connsiteY4" fmla="*/ 241300 h 330200"/>
                <a:gd name="connsiteX5" fmla="*/ 612775 w 790575"/>
                <a:gd name="connsiteY5" fmla="*/ 241300 h 330200"/>
                <a:gd name="connsiteX6" fmla="*/ 612775 w 790575"/>
                <a:gd name="connsiteY6" fmla="*/ 190500 h 330200"/>
                <a:gd name="connsiteX7" fmla="*/ 577850 w 790575"/>
                <a:gd name="connsiteY7" fmla="*/ 190500 h 330200"/>
                <a:gd name="connsiteX8" fmla="*/ 577850 w 790575"/>
                <a:gd name="connsiteY8" fmla="*/ 146050 h 330200"/>
                <a:gd name="connsiteX9" fmla="*/ 527050 w 790575"/>
                <a:gd name="connsiteY9" fmla="*/ 146050 h 330200"/>
                <a:gd name="connsiteX10" fmla="*/ 527050 w 790575"/>
                <a:gd name="connsiteY10" fmla="*/ 111125 h 330200"/>
                <a:gd name="connsiteX11" fmla="*/ 304800 w 790575"/>
                <a:gd name="connsiteY11" fmla="*/ 111125 h 330200"/>
                <a:gd name="connsiteX12" fmla="*/ 304800 w 790575"/>
                <a:gd name="connsiteY12" fmla="*/ 95250 h 330200"/>
                <a:gd name="connsiteX13" fmla="*/ 304800 w 790575"/>
                <a:gd name="connsiteY13" fmla="*/ 95250 h 330200"/>
                <a:gd name="connsiteX14" fmla="*/ 276225 w 790575"/>
                <a:gd name="connsiteY14" fmla="*/ 66675 h 330200"/>
                <a:gd name="connsiteX15" fmla="*/ 165100 w 790575"/>
                <a:gd name="connsiteY15" fmla="*/ 66675 h 330200"/>
                <a:gd name="connsiteX16" fmla="*/ 165100 w 790575"/>
                <a:gd name="connsiteY16" fmla="*/ 28575 h 330200"/>
                <a:gd name="connsiteX17" fmla="*/ 101600 w 790575"/>
                <a:gd name="connsiteY17" fmla="*/ 28575 h 330200"/>
                <a:gd name="connsiteX18" fmla="*/ 101600 w 790575"/>
                <a:gd name="connsiteY18" fmla="*/ 28575 h 330200"/>
                <a:gd name="connsiteX19" fmla="*/ 101600 w 790575"/>
                <a:gd name="connsiteY19" fmla="*/ 0 h 330200"/>
                <a:gd name="connsiteX20" fmla="*/ 0 w 790575"/>
                <a:gd name="connsiteY20" fmla="*/ 0 h 330200"/>
                <a:gd name="connsiteX0-1" fmla="*/ 790575 w 790575"/>
                <a:gd name="connsiteY0-2" fmla="*/ 330200 h 330200"/>
                <a:gd name="connsiteX1-3" fmla="*/ 673100 w 790575"/>
                <a:gd name="connsiteY1-4" fmla="*/ 330200 h 330200"/>
                <a:gd name="connsiteX2-5" fmla="*/ 673100 w 790575"/>
                <a:gd name="connsiteY2-6" fmla="*/ 285750 h 330200"/>
                <a:gd name="connsiteX3-7" fmla="*/ 622300 w 790575"/>
                <a:gd name="connsiteY3-8" fmla="*/ 285750 h 330200"/>
                <a:gd name="connsiteX4-9" fmla="*/ 622300 w 790575"/>
                <a:gd name="connsiteY4-10" fmla="*/ 241300 h 330200"/>
                <a:gd name="connsiteX5-11" fmla="*/ 612775 w 790575"/>
                <a:gd name="connsiteY5-12" fmla="*/ 241300 h 330200"/>
                <a:gd name="connsiteX6-13" fmla="*/ 612775 w 790575"/>
                <a:gd name="connsiteY6-14" fmla="*/ 190500 h 330200"/>
                <a:gd name="connsiteX7-15" fmla="*/ 577850 w 790575"/>
                <a:gd name="connsiteY7-16" fmla="*/ 190500 h 330200"/>
                <a:gd name="connsiteX8-17" fmla="*/ 577850 w 790575"/>
                <a:gd name="connsiteY8-18" fmla="*/ 146050 h 330200"/>
                <a:gd name="connsiteX9-19" fmla="*/ 527050 w 790575"/>
                <a:gd name="connsiteY9-20" fmla="*/ 146050 h 330200"/>
                <a:gd name="connsiteX10-21" fmla="*/ 527050 w 790575"/>
                <a:gd name="connsiteY10-22" fmla="*/ 111125 h 330200"/>
                <a:gd name="connsiteX11-23" fmla="*/ 304800 w 790575"/>
                <a:gd name="connsiteY11-24" fmla="*/ 111125 h 330200"/>
                <a:gd name="connsiteX12-25" fmla="*/ 304800 w 790575"/>
                <a:gd name="connsiteY12-26" fmla="*/ 95250 h 330200"/>
                <a:gd name="connsiteX13-27" fmla="*/ 273050 w 790575"/>
                <a:gd name="connsiteY13-28" fmla="*/ 98425 h 330200"/>
                <a:gd name="connsiteX14-29" fmla="*/ 276225 w 790575"/>
                <a:gd name="connsiteY14-30" fmla="*/ 66675 h 330200"/>
                <a:gd name="connsiteX15-31" fmla="*/ 165100 w 790575"/>
                <a:gd name="connsiteY15-32" fmla="*/ 66675 h 330200"/>
                <a:gd name="connsiteX16-33" fmla="*/ 165100 w 790575"/>
                <a:gd name="connsiteY16-34" fmla="*/ 28575 h 330200"/>
                <a:gd name="connsiteX17-35" fmla="*/ 101600 w 790575"/>
                <a:gd name="connsiteY17-36" fmla="*/ 28575 h 330200"/>
                <a:gd name="connsiteX18-37" fmla="*/ 101600 w 790575"/>
                <a:gd name="connsiteY18-38" fmla="*/ 28575 h 330200"/>
                <a:gd name="connsiteX19-39" fmla="*/ 101600 w 790575"/>
                <a:gd name="connsiteY19-40" fmla="*/ 0 h 330200"/>
                <a:gd name="connsiteX20-41" fmla="*/ 0 w 790575"/>
                <a:gd name="connsiteY20-42" fmla="*/ 0 h 330200"/>
                <a:gd name="connsiteX0-43" fmla="*/ 790575 w 790575"/>
                <a:gd name="connsiteY0-44" fmla="*/ 330200 h 330200"/>
                <a:gd name="connsiteX1-45" fmla="*/ 673100 w 790575"/>
                <a:gd name="connsiteY1-46" fmla="*/ 330200 h 330200"/>
                <a:gd name="connsiteX2-47" fmla="*/ 673100 w 790575"/>
                <a:gd name="connsiteY2-48" fmla="*/ 285750 h 330200"/>
                <a:gd name="connsiteX3-49" fmla="*/ 622300 w 790575"/>
                <a:gd name="connsiteY3-50" fmla="*/ 285750 h 330200"/>
                <a:gd name="connsiteX4-51" fmla="*/ 622300 w 790575"/>
                <a:gd name="connsiteY4-52" fmla="*/ 241300 h 330200"/>
                <a:gd name="connsiteX5-53" fmla="*/ 612775 w 790575"/>
                <a:gd name="connsiteY5-54" fmla="*/ 241300 h 330200"/>
                <a:gd name="connsiteX6-55" fmla="*/ 612775 w 790575"/>
                <a:gd name="connsiteY6-56" fmla="*/ 190500 h 330200"/>
                <a:gd name="connsiteX7-57" fmla="*/ 577850 w 790575"/>
                <a:gd name="connsiteY7-58" fmla="*/ 190500 h 330200"/>
                <a:gd name="connsiteX8-59" fmla="*/ 577850 w 790575"/>
                <a:gd name="connsiteY8-60" fmla="*/ 146050 h 330200"/>
                <a:gd name="connsiteX9-61" fmla="*/ 527050 w 790575"/>
                <a:gd name="connsiteY9-62" fmla="*/ 146050 h 330200"/>
                <a:gd name="connsiteX10-63" fmla="*/ 527050 w 790575"/>
                <a:gd name="connsiteY10-64" fmla="*/ 111125 h 330200"/>
                <a:gd name="connsiteX11-65" fmla="*/ 304800 w 790575"/>
                <a:gd name="connsiteY11-66" fmla="*/ 111125 h 330200"/>
                <a:gd name="connsiteX12-67" fmla="*/ 304800 w 790575"/>
                <a:gd name="connsiteY12-68" fmla="*/ 95250 h 330200"/>
                <a:gd name="connsiteX13-69" fmla="*/ 276225 w 790575"/>
                <a:gd name="connsiteY13-70" fmla="*/ 92075 h 330200"/>
                <a:gd name="connsiteX14-71" fmla="*/ 276225 w 790575"/>
                <a:gd name="connsiteY14-72" fmla="*/ 66675 h 330200"/>
                <a:gd name="connsiteX15-73" fmla="*/ 165100 w 790575"/>
                <a:gd name="connsiteY15-74" fmla="*/ 66675 h 330200"/>
                <a:gd name="connsiteX16-75" fmla="*/ 165100 w 790575"/>
                <a:gd name="connsiteY16-76" fmla="*/ 28575 h 330200"/>
                <a:gd name="connsiteX17-77" fmla="*/ 101600 w 790575"/>
                <a:gd name="connsiteY17-78" fmla="*/ 28575 h 330200"/>
                <a:gd name="connsiteX18-79" fmla="*/ 101600 w 790575"/>
                <a:gd name="connsiteY18-80" fmla="*/ 28575 h 330200"/>
                <a:gd name="connsiteX19-81" fmla="*/ 101600 w 790575"/>
                <a:gd name="connsiteY19-82" fmla="*/ 0 h 330200"/>
                <a:gd name="connsiteX20-83" fmla="*/ 0 w 790575"/>
                <a:gd name="connsiteY20-84" fmla="*/ 0 h 330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790575" h="330200">
                  <a:moveTo>
                    <a:pt x="790575" y="330200"/>
                  </a:moveTo>
                  <a:lnTo>
                    <a:pt x="673100" y="330200"/>
                  </a:lnTo>
                  <a:lnTo>
                    <a:pt x="673100" y="285750"/>
                  </a:lnTo>
                  <a:lnTo>
                    <a:pt x="622300" y="285750"/>
                  </a:lnTo>
                  <a:lnTo>
                    <a:pt x="622300" y="241300"/>
                  </a:lnTo>
                  <a:lnTo>
                    <a:pt x="612775" y="241300"/>
                  </a:lnTo>
                  <a:lnTo>
                    <a:pt x="612775" y="190500"/>
                  </a:lnTo>
                  <a:lnTo>
                    <a:pt x="577850" y="190500"/>
                  </a:lnTo>
                  <a:lnTo>
                    <a:pt x="577850" y="146050"/>
                  </a:lnTo>
                  <a:lnTo>
                    <a:pt x="527050" y="146050"/>
                  </a:lnTo>
                  <a:lnTo>
                    <a:pt x="527050" y="111125"/>
                  </a:lnTo>
                  <a:lnTo>
                    <a:pt x="304800" y="111125"/>
                  </a:lnTo>
                  <a:lnTo>
                    <a:pt x="304800" y="95250"/>
                  </a:lnTo>
                  <a:lnTo>
                    <a:pt x="276225" y="92075"/>
                  </a:lnTo>
                  <a:lnTo>
                    <a:pt x="276225" y="66675"/>
                  </a:lnTo>
                  <a:lnTo>
                    <a:pt x="165100" y="66675"/>
                  </a:lnTo>
                  <a:lnTo>
                    <a:pt x="165100" y="28575"/>
                  </a:lnTo>
                  <a:lnTo>
                    <a:pt x="101600" y="28575"/>
                  </a:lnTo>
                  <a:lnTo>
                    <a:pt x="101600" y="28575"/>
                  </a:lnTo>
                  <a:lnTo>
                    <a:pt x="10160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0" name="Freeform 279"/>
            <p:cNvSpPr/>
            <p:nvPr/>
          </p:nvSpPr>
          <p:spPr bwMode="auto">
            <a:xfrm>
              <a:off x="3987800" y="4718050"/>
              <a:ext cx="923925" cy="479425"/>
            </a:xfrm>
            <a:custGeom>
              <a:avLst/>
              <a:gdLst>
                <a:gd name="connsiteX0" fmla="*/ 0 w 923925"/>
                <a:gd name="connsiteY0" fmla="*/ 0 h 479425"/>
                <a:gd name="connsiteX1" fmla="*/ 79375 w 923925"/>
                <a:gd name="connsiteY1" fmla="*/ 0 h 479425"/>
                <a:gd name="connsiteX2" fmla="*/ 79375 w 923925"/>
                <a:gd name="connsiteY2" fmla="*/ 22225 h 479425"/>
                <a:gd name="connsiteX3" fmla="*/ 133350 w 923925"/>
                <a:gd name="connsiteY3" fmla="*/ 22225 h 479425"/>
                <a:gd name="connsiteX4" fmla="*/ 133350 w 923925"/>
                <a:gd name="connsiteY4" fmla="*/ 22225 h 479425"/>
                <a:gd name="connsiteX5" fmla="*/ 133350 w 923925"/>
                <a:gd name="connsiteY5" fmla="*/ 44450 h 479425"/>
                <a:gd name="connsiteX6" fmla="*/ 177800 w 923925"/>
                <a:gd name="connsiteY6" fmla="*/ 44450 h 479425"/>
                <a:gd name="connsiteX7" fmla="*/ 177800 w 923925"/>
                <a:gd name="connsiteY7" fmla="*/ 63500 h 479425"/>
                <a:gd name="connsiteX8" fmla="*/ 212725 w 923925"/>
                <a:gd name="connsiteY8" fmla="*/ 63500 h 479425"/>
                <a:gd name="connsiteX9" fmla="*/ 212725 w 923925"/>
                <a:gd name="connsiteY9" fmla="*/ 82550 h 479425"/>
                <a:gd name="connsiteX10" fmla="*/ 269875 w 923925"/>
                <a:gd name="connsiteY10" fmla="*/ 82550 h 479425"/>
                <a:gd name="connsiteX11" fmla="*/ 269875 w 923925"/>
                <a:gd name="connsiteY11" fmla="*/ 123825 h 479425"/>
                <a:gd name="connsiteX12" fmla="*/ 269875 w 923925"/>
                <a:gd name="connsiteY12" fmla="*/ 123825 h 479425"/>
                <a:gd name="connsiteX13" fmla="*/ 298450 w 923925"/>
                <a:gd name="connsiteY13" fmla="*/ 123825 h 479425"/>
                <a:gd name="connsiteX14" fmla="*/ 298450 w 923925"/>
                <a:gd name="connsiteY14" fmla="*/ 155575 h 479425"/>
                <a:gd name="connsiteX15" fmla="*/ 330200 w 923925"/>
                <a:gd name="connsiteY15" fmla="*/ 155575 h 479425"/>
                <a:gd name="connsiteX16" fmla="*/ 330200 w 923925"/>
                <a:gd name="connsiteY16" fmla="*/ 180975 h 479425"/>
                <a:gd name="connsiteX17" fmla="*/ 396875 w 923925"/>
                <a:gd name="connsiteY17" fmla="*/ 180975 h 479425"/>
                <a:gd name="connsiteX18" fmla="*/ 396875 w 923925"/>
                <a:gd name="connsiteY18" fmla="*/ 200025 h 479425"/>
                <a:gd name="connsiteX19" fmla="*/ 444500 w 923925"/>
                <a:gd name="connsiteY19" fmla="*/ 200025 h 479425"/>
                <a:gd name="connsiteX20" fmla="*/ 444500 w 923925"/>
                <a:gd name="connsiteY20" fmla="*/ 228600 h 479425"/>
                <a:gd name="connsiteX21" fmla="*/ 485775 w 923925"/>
                <a:gd name="connsiteY21" fmla="*/ 228600 h 479425"/>
                <a:gd name="connsiteX22" fmla="*/ 485775 w 923925"/>
                <a:gd name="connsiteY22" fmla="*/ 257175 h 479425"/>
                <a:gd name="connsiteX23" fmla="*/ 530225 w 923925"/>
                <a:gd name="connsiteY23" fmla="*/ 257175 h 479425"/>
                <a:gd name="connsiteX24" fmla="*/ 530225 w 923925"/>
                <a:gd name="connsiteY24" fmla="*/ 257175 h 479425"/>
                <a:gd name="connsiteX25" fmla="*/ 561975 w 923925"/>
                <a:gd name="connsiteY25" fmla="*/ 288925 h 479425"/>
                <a:gd name="connsiteX26" fmla="*/ 561975 w 923925"/>
                <a:gd name="connsiteY26" fmla="*/ 288925 h 479425"/>
                <a:gd name="connsiteX27" fmla="*/ 587375 w 923925"/>
                <a:gd name="connsiteY27" fmla="*/ 314325 h 479425"/>
                <a:gd name="connsiteX28" fmla="*/ 587375 w 923925"/>
                <a:gd name="connsiteY28" fmla="*/ 323850 h 479425"/>
                <a:gd name="connsiteX29" fmla="*/ 631825 w 923925"/>
                <a:gd name="connsiteY29" fmla="*/ 323850 h 479425"/>
                <a:gd name="connsiteX30" fmla="*/ 631825 w 923925"/>
                <a:gd name="connsiteY30" fmla="*/ 358775 h 479425"/>
                <a:gd name="connsiteX31" fmla="*/ 698500 w 923925"/>
                <a:gd name="connsiteY31" fmla="*/ 358775 h 479425"/>
                <a:gd name="connsiteX32" fmla="*/ 698500 w 923925"/>
                <a:gd name="connsiteY32" fmla="*/ 377825 h 479425"/>
                <a:gd name="connsiteX33" fmla="*/ 758825 w 923925"/>
                <a:gd name="connsiteY33" fmla="*/ 377825 h 479425"/>
                <a:gd name="connsiteX34" fmla="*/ 758825 w 923925"/>
                <a:gd name="connsiteY34" fmla="*/ 406400 h 479425"/>
                <a:gd name="connsiteX35" fmla="*/ 796925 w 923925"/>
                <a:gd name="connsiteY35" fmla="*/ 406400 h 479425"/>
                <a:gd name="connsiteX36" fmla="*/ 796925 w 923925"/>
                <a:gd name="connsiteY36" fmla="*/ 441325 h 479425"/>
                <a:gd name="connsiteX37" fmla="*/ 847725 w 923925"/>
                <a:gd name="connsiteY37" fmla="*/ 441325 h 479425"/>
                <a:gd name="connsiteX38" fmla="*/ 847725 w 923925"/>
                <a:gd name="connsiteY38" fmla="*/ 454025 h 479425"/>
                <a:gd name="connsiteX39" fmla="*/ 898525 w 923925"/>
                <a:gd name="connsiteY39" fmla="*/ 454025 h 479425"/>
                <a:gd name="connsiteX40" fmla="*/ 898525 w 923925"/>
                <a:gd name="connsiteY40" fmla="*/ 454025 h 479425"/>
                <a:gd name="connsiteX41" fmla="*/ 923925 w 923925"/>
                <a:gd name="connsiteY41" fmla="*/ 479425 h 479425"/>
                <a:gd name="connsiteX0-1" fmla="*/ 0 w 923925"/>
                <a:gd name="connsiteY0-2" fmla="*/ 0 h 479425"/>
                <a:gd name="connsiteX1-3" fmla="*/ 79375 w 923925"/>
                <a:gd name="connsiteY1-4" fmla="*/ 0 h 479425"/>
                <a:gd name="connsiteX2-5" fmla="*/ 79375 w 923925"/>
                <a:gd name="connsiteY2-6" fmla="*/ 22225 h 479425"/>
                <a:gd name="connsiteX3-7" fmla="*/ 133350 w 923925"/>
                <a:gd name="connsiteY3-8" fmla="*/ 22225 h 479425"/>
                <a:gd name="connsiteX4-9" fmla="*/ 133350 w 923925"/>
                <a:gd name="connsiteY4-10" fmla="*/ 22225 h 479425"/>
                <a:gd name="connsiteX5-11" fmla="*/ 133350 w 923925"/>
                <a:gd name="connsiteY5-12" fmla="*/ 44450 h 479425"/>
                <a:gd name="connsiteX6-13" fmla="*/ 177800 w 923925"/>
                <a:gd name="connsiteY6-14" fmla="*/ 44450 h 479425"/>
                <a:gd name="connsiteX7-15" fmla="*/ 177800 w 923925"/>
                <a:gd name="connsiteY7-16" fmla="*/ 63500 h 479425"/>
                <a:gd name="connsiteX8-17" fmla="*/ 212725 w 923925"/>
                <a:gd name="connsiteY8-18" fmla="*/ 63500 h 479425"/>
                <a:gd name="connsiteX9-19" fmla="*/ 212725 w 923925"/>
                <a:gd name="connsiteY9-20" fmla="*/ 82550 h 479425"/>
                <a:gd name="connsiteX10-21" fmla="*/ 269875 w 923925"/>
                <a:gd name="connsiteY10-22" fmla="*/ 82550 h 479425"/>
                <a:gd name="connsiteX11-23" fmla="*/ 269875 w 923925"/>
                <a:gd name="connsiteY11-24" fmla="*/ 123825 h 479425"/>
                <a:gd name="connsiteX12-25" fmla="*/ 269875 w 923925"/>
                <a:gd name="connsiteY12-26" fmla="*/ 123825 h 479425"/>
                <a:gd name="connsiteX13-27" fmla="*/ 298450 w 923925"/>
                <a:gd name="connsiteY13-28" fmla="*/ 123825 h 479425"/>
                <a:gd name="connsiteX14-29" fmla="*/ 298450 w 923925"/>
                <a:gd name="connsiteY14-30" fmla="*/ 155575 h 479425"/>
                <a:gd name="connsiteX15-31" fmla="*/ 330200 w 923925"/>
                <a:gd name="connsiteY15-32" fmla="*/ 155575 h 479425"/>
                <a:gd name="connsiteX16-33" fmla="*/ 330200 w 923925"/>
                <a:gd name="connsiteY16-34" fmla="*/ 180975 h 479425"/>
                <a:gd name="connsiteX17-35" fmla="*/ 396875 w 923925"/>
                <a:gd name="connsiteY17-36" fmla="*/ 180975 h 479425"/>
                <a:gd name="connsiteX18-37" fmla="*/ 396875 w 923925"/>
                <a:gd name="connsiteY18-38" fmla="*/ 200025 h 479425"/>
                <a:gd name="connsiteX19-39" fmla="*/ 444500 w 923925"/>
                <a:gd name="connsiteY19-40" fmla="*/ 200025 h 479425"/>
                <a:gd name="connsiteX20-41" fmla="*/ 444500 w 923925"/>
                <a:gd name="connsiteY20-42" fmla="*/ 228600 h 479425"/>
                <a:gd name="connsiteX21-43" fmla="*/ 485775 w 923925"/>
                <a:gd name="connsiteY21-44" fmla="*/ 228600 h 479425"/>
                <a:gd name="connsiteX22-45" fmla="*/ 485775 w 923925"/>
                <a:gd name="connsiteY22-46" fmla="*/ 257175 h 479425"/>
                <a:gd name="connsiteX23-47" fmla="*/ 530225 w 923925"/>
                <a:gd name="connsiteY23-48" fmla="*/ 257175 h 479425"/>
                <a:gd name="connsiteX24-49" fmla="*/ 530225 w 923925"/>
                <a:gd name="connsiteY24-50" fmla="*/ 257175 h 479425"/>
                <a:gd name="connsiteX25-51" fmla="*/ 561975 w 923925"/>
                <a:gd name="connsiteY25-52" fmla="*/ 288925 h 479425"/>
                <a:gd name="connsiteX26-53" fmla="*/ 523875 w 923925"/>
                <a:gd name="connsiteY26-54" fmla="*/ 285750 h 479425"/>
                <a:gd name="connsiteX27-55" fmla="*/ 587375 w 923925"/>
                <a:gd name="connsiteY27-56" fmla="*/ 314325 h 479425"/>
                <a:gd name="connsiteX28-57" fmla="*/ 587375 w 923925"/>
                <a:gd name="connsiteY28-58" fmla="*/ 323850 h 479425"/>
                <a:gd name="connsiteX29-59" fmla="*/ 631825 w 923925"/>
                <a:gd name="connsiteY29-60" fmla="*/ 323850 h 479425"/>
                <a:gd name="connsiteX30-61" fmla="*/ 631825 w 923925"/>
                <a:gd name="connsiteY30-62" fmla="*/ 358775 h 479425"/>
                <a:gd name="connsiteX31-63" fmla="*/ 698500 w 923925"/>
                <a:gd name="connsiteY31-64" fmla="*/ 358775 h 479425"/>
                <a:gd name="connsiteX32-65" fmla="*/ 698500 w 923925"/>
                <a:gd name="connsiteY32-66" fmla="*/ 377825 h 479425"/>
                <a:gd name="connsiteX33-67" fmla="*/ 758825 w 923925"/>
                <a:gd name="connsiteY33-68" fmla="*/ 377825 h 479425"/>
                <a:gd name="connsiteX34-69" fmla="*/ 758825 w 923925"/>
                <a:gd name="connsiteY34-70" fmla="*/ 406400 h 479425"/>
                <a:gd name="connsiteX35-71" fmla="*/ 796925 w 923925"/>
                <a:gd name="connsiteY35-72" fmla="*/ 406400 h 479425"/>
                <a:gd name="connsiteX36-73" fmla="*/ 796925 w 923925"/>
                <a:gd name="connsiteY36-74" fmla="*/ 441325 h 479425"/>
                <a:gd name="connsiteX37-75" fmla="*/ 847725 w 923925"/>
                <a:gd name="connsiteY37-76" fmla="*/ 441325 h 479425"/>
                <a:gd name="connsiteX38-77" fmla="*/ 847725 w 923925"/>
                <a:gd name="connsiteY38-78" fmla="*/ 454025 h 479425"/>
                <a:gd name="connsiteX39-79" fmla="*/ 898525 w 923925"/>
                <a:gd name="connsiteY39-80" fmla="*/ 454025 h 479425"/>
                <a:gd name="connsiteX40-81" fmla="*/ 898525 w 923925"/>
                <a:gd name="connsiteY40-82" fmla="*/ 454025 h 479425"/>
                <a:gd name="connsiteX41-83" fmla="*/ 923925 w 923925"/>
                <a:gd name="connsiteY41-84" fmla="*/ 479425 h 479425"/>
                <a:gd name="connsiteX0-85" fmla="*/ 0 w 923925"/>
                <a:gd name="connsiteY0-86" fmla="*/ 0 h 479425"/>
                <a:gd name="connsiteX1-87" fmla="*/ 79375 w 923925"/>
                <a:gd name="connsiteY1-88" fmla="*/ 0 h 479425"/>
                <a:gd name="connsiteX2-89" fmla="*/ 79375 w 923925"/>
                <a:gd name="connsiteY2-90" fmla="*/ 22225 h 479425"/>
                <a:gd name="connsiteX3-91" fmla="*/ 133350 w 923925"/>
                <a:gd name="connsiteY3-92" fmla="*/ 22225 h 479425"/>
                <a:gd name="connsiteX4-93" fmla="*/ 133350 w 923925"/>
                <a:gd name="connsiteY4-94" fmla="*/ 22225 h 479425"/>
                <a:gd name="connsiteX5-95" fmla="*/ 133350 w 923925"/>
                <a:gd name="connsiteY5-96" fmla="*/ 44450 h 479425"/>
                <a:gd name="connsiteX6-97" fmla="*/ 177800 w 923925"/>
                <a:gd name="connsiteY6-98" fmla="*/ 44450 h 479425"/>
                <a:gd name="connsiteX7-99" fmla="*/ 177800 w 923925"/>
                <a:gd name="connsiteY7-100" fmla="*/ 63500 h 479425"/>
                <a:gd name="connsiteX8-101" fmla="*/ 212725 w 923925"/>
                <a:gd name="connsiteY8-102" fmla="*/ 63500 h 479425"/>
                <a:gd name="connsiteX9-103" fmla="*/ 212725 w 923925"/>
                <a:gd name="connsiteY9-104" fmla="*/ 82550 h 479425"/>
                <a:gd name="connsiteX10-105" fmla="*/ 269875 w 923925"/>
                <a:gd name="connsiteY10-106" fmla="*/ 82550 h 479425"/>
                <a:gd name="connsiteX11-107" fmla="*/ 269875 w 923925"/>
                <a:gd name="connsiteY11-108" fmla="*/ 123825 h 479425"/>
                <a:gd name="connsiteX12-109" fmla="*/ 269875 w 923925"/>
                <a:gd name="connsiteY12-110" fmla="*/ 123825 h 479425"/>
                <a:gd name="connsiteX13-111" fmla="*/ 298450 w 923925"/>
                <a:gd name="connsiteY13-112" fmla="*/ 123825 h 479425"/>
                <a:gd name="connsiteX14-113" fmla="*/ 298450 w 923925"/>
                <a:gd name="connsiteY14-114" fmla="*/ 155575 h 479425"/>
                <a:gd name="connsiteX15-115" fmla="*/ 330200 w 923925"/>
                <a:gd name="connsiteY15-116" fmla="*/ 155575 h 479425"/>
                <a:gd name="connsiteX16-117" fmla="*/ 330200 w 923925"/>
                <a:gd name="connsiteY16-118" fmla="*/ 180975 h 479425"/>
                <a:gd name="connsiteX17-119" fmla="*/ 396875 w 923925"/>
                <a:gd name="connsiteY17-120" fmla="*/ 180975 h 479425"/>
                <a:gd name="connsiteX18-121" fmla="*/ 396875 w 923925"/>
                <a:gd name="connsiteY18-122" fmla="*/ 200025 h 479425"/>
                <a:gd name="connsiteX19-123" fmla="*/ 444500 w 923925"/>
                <a:gd name="connsiteY19-124" fmla="*/ 200025 h 479425"/>
                <a:gd name="connsiteX20-125" fmla="*/ 444500 w 923925"/>
                <a:gd name="connsiteY20-126" fmla="*/ 228600 h 479425"/>
                <a:gd name="connsiteX21-127" fmla="*/ 485775 w 923925"/>
                <a:gd name="connsiteY21-128" fmla="*/ 228600 h 479425"/>
                <a:gd name="connsiteX22-129" fmla="*/ 485775 w 923925"/>
                <a:gd name="connsiteY22-130" fmla="*/ 257175 h 479425"/>
                <a:gd name="connsiteX23-131" fmla="*/ 530225 w 923925"/>
                <a:gd name="connsiteY23-132" fmla="*/ 257175 h 479425"/>
                <a:gd name="connsiteX24-133" fmla="*/ 530225 w 923925"/>
                <a:gd name="connsiteY24-134" fmla="*/ 257175 h 479425"/>
                <a:gd name="connsiteX25-135" fmla="*/ 561975 w 923925"/>
                <a:gd name="connsiteY25-136" fmla="*/ 288925 h 479425"/>
                <a:gd name="connsiteX26-137" fmla="*/ 530225 w 923925"/>
                <a:gd name="connsiteY26-138" fmla="*/ 377825 h 479425"/>
                <a:gd name="connsiteX27-139" fmla="*/ 587375 w 923925"/>
                <a:gd name="connsiteY27-140" fmla="*/ 314325 h 479425"/>
                <a:gd name="connsiteX28-141" fmla="*/ 587375 w 923925"/>
                <a:gd name="connsiteY28-142" fmla="*/ 323850 h 479425"/>
                <a:gd name="connsiteX29-143" fmla="*/ 631825 w 923925"/>
                <a:gd name="connsiteY29-144" fmla="*/ 323850 h 479425"/>
                <a:gd name="connsiteX30-145" fmla="*/ 631825 w 923925"/>
                <a:gd name="connsiteY30-146" fmla="*/ 358775 h 479425"/>
                <a:gd name="connsiteX31-147" fmla="*/ 698500 w 923925"/>
                <a:gd name="connsiteY31-148" fmla="*/ 358775 h 479425"/>
                <a:gd name="connsiteX32-149" fmla="*/ 698500 w 923925"/>
                <a:gd name="connsiteY32-150" fmla="*/ 377825 h 479425"/>
                <a:gd name="connsiteX33-151" fmla="*/ 758825 w 923925"/>
                <a:gd name="connsiteY33-152" fmla="*/ 377825 h 479425"/>
                <a:gd name="connsiteX34-153" fmla="*/ 758825 w 923925"/>
                <a:gd name="connsiteY34-154" fmla="*/ 406400 h 479425"/>
                <a:gd name="connsiteX35-155" fmla="*/ 796925 w 923925"/>
                <a:gd name="connsiteY35-156" fmla="*/ 406400 h 479425"/>
                <a:gd name="connsiteX36-157" fmla="*/ 796925 w 923925"/>
                <a:gd name="connsiteY36-158" fmla="*/ 441325 h 479425"/>
                <a:gd name="connsiteX37-159" fmla="*/ 847725 w 923925"/>
                <a:gd name="connsiteY37-160" fmla="*/ 441325 h 479425"/>
                <a:gd name="connsiteX38-161" fmla="*/ 847725 w 923925"/>
                <a:gd name="connsiteY38-162" fmla="*/ 454025 h 479425"/>
                <a:gd name="connsiteX39-163" fmla="*/ 898525 w 923925"/>
                <a:gd name="connsiteY39-164" fmla="*/ 454025 h 479425"/>
                <a:gd name="connsiteX40-165" fmla="*/ 898525 w 923925"/>
                <a:gd name="connsiteY40-166" fmla="*/ 454025 h 479425"/>
                <a:gd name="connsiteX41-167" fmla="*/ 923925 w 923925"/>
                <a:gd name="connsiteY41-168" fmla="*/ 479425 h 479425"/>
                <a:gd name="connsiteX0-169" fmla="*/ 0 w 923925"/>
                <a:gd name="connsiteY0-170" fmla="*/ 0 h 479425"/>
                <a:gd name="connsiteX1-171" fmla="*/ 79375 w 923925"/>
                <a:gd name="connsiteY1-172" fmla="*/ 0 h 479425"/>
                <a:gd name="connsiteX2-173" fmla="*/ 79375 w 923925"/>
                <a:gd name="connsiteY2-174" fmla="*/ 22225 h 479425"/>
                <a:gd name="connsiteX3-175" fmla="*/ 133350 w 923925"/>
                <a:gd name="connsiteY3-176" fmla="*/ 22225 h 479425"/>
                <a:gd name="connsiteX4-177" fmla="*/ 133350 w 923925"/>
                <a:gd name="connsiteY4-178" fmla="*/ 22225 h 479425"/>
                <a:gd name="connsiteX5-179" fmla="*/ 133350 w 923925"/>
                <a:gd name="connsiteY5-180" fmla="*/ 44450 h 479425"/>
                <a:gd name="connsiteX6-181" fmla="*/ 177800 w 923925"/>
                <a:gd name="connsiteY6-182" fmla="*/ 44450 h 479425"/>
                <a:gd name="connsiteX7-183" fmla="*/ 177800 w 923925"/>
                <a:gd name="connsiteY7-184" fmla="*/ 63500 h 479425"/>
                <a:gd name="connsiteX8-185" fmla="*/ 212725 w 923925"/>
                <a:gd name="connsiteY8-186" fmla="*/ 63500 h 479425"/>
                <a:gd name="connsiteX9-187" fmla="*/ 212725 w 923925"/>
                <a:gd name="connsiteY9-188" fmla="*/ 82550 h 479425"/>
                <a:gd name="connsiteX10-189" fmla="*/ 269875 w 923925"/>
                <a:gd name="connsiteY10-190" fmla="*/ 82550 h 479425"/>
                <a:gd name="connsiteX11-191" fmla="*/ 269875 w 923925"/>
                <a:gd name="connsiteY11-192" fmla="*/ 123825 h 479425"/>
                <a:gd name="connsiteX12-193" fmla="*/ 269875 w 923925"/>
                <a:gd name="connsiteY12-194" fmla="*/ 123825 h 479425"/>
                <a:gd name="connsiteX13-195" fmla="*/ 298450 w 923925"/>
                <a:gd name="connsiteY13-196" fmla="*/ 123825 h 479425"/>
                <a:gd name="connsiteX14-197" fmla="*/ 298450 w 923925"/>
                <a:gd name="connsiteY14-198" fmla="*/ 155575 h 479425"/>
                <a:gd name="connsiteX15-199" fmla="*/ 330200 w 923925"/>
                <a:gd name="connsiteY15-200" fmla="*/ 155575 h 479425"/>
                <a:gd name="connsiteX16-201" fmla="*/ 330200 w 923925"/>
                <a:gd name="connsiteY16-202" fmla="*/ 180975 h 479425"/>
                <a:gd name="connsiteX17-203" fmla="*/ 396875 w 923925"/>
                <a:gd name="connsiteY17-204" fmla="*/ 180975 h 479425"/>
                <a:gd name="connsiteX18-205" fmla="*/ 396875 w 923925"/>
                <a:gd name="connsiteY18-206" fmla="*/ 200025 h 479425"/>
                <a:gd name="connsiteX19-207" fmla="*/ 444500 w 923925"/>
                <a:gd name="connsiteY19-208" fmla="*/ 200025 h 479425"/>
                <a:gd name="connsiteX20-209" fmla="*/ 444500 w 923925"/>
                <a:gd name="connsiteY20-210" fmla="*/ 228600 h 479425"/>
                <a:gd name="connsiteX21-211" fmla="*/ 485775 w 923925"/>
                <a:gd name="connsiteY21-212" fmla="*/ 228600 h 479425"/>
                <a:gd name="connsiteX22-213" fmla="*/ 485775 w 923925"/>
                <a:gd name="connsiteY22-214" fmla="*/ 257175 h 479425"/>
                <a:gd name="connsiteX23-215" fmla="*/ 530225 w 923925"/>
                <a:gd name="connsiteY23-216" fmla="*/ 257175 h 479425"/>
                <a:gd name="connsiteX24-217" fmla="*/ 530225 w 923925"/>
                <a:gd name="connsiteY24-218" fmla="*/ 257175 h 479425"/>
                <a:gd name="connsiteX25-219" fmla="*/ 533400 w 923925"/>
                <a:gd name="connsiteY25-220" fmla="*/ 279400 h 479425"/>
                <a:gd name="connsiteX26-221" fmla="*/ 530225 w 923925"/>
                <a:gd name="connsiteY26-222" fmla="*/ 377825 h 479425"/>
                <a:gd name="connsiteX27-223" fmla="*/ 587375 w 923925"/>
                <a:gd name="connsiteY27-224" fmla="*/ 314325 h 479425"/>
                <a:gd name="connsiteX28-225" fmla="*/ 587375 w 923925"/>
                <a:gd name="connsiteY28-226" fmla="*/ 323850 h 479425"/>
                <a:gd name="connsiteX29-227" fmla="*/ 631825 w 923925"/>
                <a:gd name="connsiteY29-228" fmla="*/ 323850 h 479425"/>
                <a:gd name="connsiteX30-229" fmla="*/ 631825 w 923925"/>
                <a:gd name="connsiteY30-230" fmla="*/ 358775 h 479425"/>
                <a:gd name="connsiteX31-231" fmla="*/ 698500 w 923925"/>
                <a:gd name="connsiteY31-232" fmla="*/ 358775 h 479425"/>
                <a:gd name="connsiteX32-233" fmla="*/ 698500 w 923925"/>
                <a:gd name="connsiteY32-234" fmla="*/ 377825 h 479425"/>
                <a:gd name="connsiteX33-235" fmla="*/ 758825 w 923925"/>
                <a:gd name="connsiteY33-236" fmla="*/ 377825 h 479425"/>
                <a:gd name="connsiteX34-237" fmla="*/ 758825 w 923925"/>
                <a:gd name="connsiteY34-238" fmla="*/ 406400 h 479425"/>
                <a:gd name="connsiteX35-239" fmla="*/ 796925 w 923925"/>
                <a:gd name="connsiteY35-240" fmla="*/ 406400 h 479425"/>
                <a:gd name="connsiteX36-241" fmla="*/ 796925 w 923925"/>
                <a:gd name="connsiteY36-242" fmla="*/ 441325 h 479425"/>
                <a:gd name="connsiteX37-243" fmla="*/ 847725 w 923925"/>
                <a:gd name="connsiteY37-244" fmla="*/ 441325 h 479425"/>
                <a:gd name="connsiteX38-245" fmla="*/ 847725 w 923925"/>
                <a:gd name="connsiteY38-246" fmla="*/ 454025 h 479425"/>
                <a:gd name="connsiteX39-247" fmla="*/ 898525 w 923925"/>
                <a:gd name="connsiteY39-248" fmla="*/ 454025 h 479425"/>
                <a:gd name="connsiteX40-249" fmla="*/ 898525 w 923925"/>
                <a:gd name="connsiteY40-250" fmla="*/ 454025 h 479425"/>
                <a:gd name="connsiteX41-251" fmla="*/ 923925 w 923925"/>
                <a:gd name="connsiteY41-252" fmla="*/ 479425 h 479425"/>
                <a:gd name="connsiteX0-253" fmla="*/ 0 w 923925"/>
                <a:gd name="connsiteY0-254" fmla="*/ 0 h 479425"/>
                <a:gd name="connsiteX1-255" fmla="*/ 79375 w 923925"/>
                <a:gd name="connsiteY1-256" fmla="*/ 0 h 479425"/>
                <a:gd name="connsiteX2-257" fmla="*/ 79375 w 923925"/>
                <a:gd name="connsiteY2-258" fmla="*/ 22225 h 479425"/>
                <a:gd name="connsiteX3-259" fmla="*/ 133350 w 923925"/>
                <a:gd name="connsiteY3-260" fmla="*/ 22225 h 479425"/>
                <a:gd name="connsiteX4-261" fmla="*/ 133350 w 923925"/>
                <a:gd name="connsiteY4-262" fmla="*/ 22225 h 479425"/>
                <a:gd name="connsiteX5-263" fmla="*/ 133350 w 923925"/>
                <a:gd name="connsiteY5-264" fmla="*/ 44450 h 479425"/>
                <a:gd name="connsiteX6-265" fmla="*/ 177800 w 923925"/>
                <a:gd name="connsiteY6-266" fmla="*/ 44450 h 479425"/>
                <a:gd name="connsiteX7-267" fmla="*/ 177800 w 923925"/>
                <a:gd name="connsiteY7-268" fmla="*/ 63500 h 479425"/>
                <a:gd name="connsiteX8-269" fmla="*/ 212725 w 923925"/>
                <a:gd name="connsiteY8-270" fmla="*/ 63500 h 479425"/>
                <a:gd name="connsiteX9-271" fmla="*/ 212725 w 923925"/>
                <a:gd name="connsiteY9-272" fmla="*/ 82550 h 479425"/>
                <a:gd name="connsiteX10-273" fmla="*/ 269875 w 923925"/>
                <a:gd name="connsiteY10-274" fmla="*/ 82550 h 479425"/>
                <a:gd name="connsiteX11-275" fmla="*/ 269875 w 923925"/>
                <a:gd name="connsiteY11-276" fmla="*/ 123825 h 479425"/>
                <a:gd name="connsiteX12-277" fmla="*/ 269875 w 923925"/>
                <a:gd name="connsiteY12-278" fmla="*/ 123825 h 479425"/>
                <a:gd name="connsiteX13-279" fmla="*/ 298450 w 923925"/>
                <a:gd name="connsiteY13-280" fmla="*/ 123825 h 479425"/>
                <a:gd name="connsiteX14-281" fmla="*/ 298450 w 923925"/>
                <a:gd name="connsiteY14-282" fmla="*/ 155575 h 479425"/>
                <a:gd name="connsiteX15-283" fmla="*/ 330200 w 923925"/>
                <a:gd name="connsiteY15-284" fmla="*/ 155575 h 479425"/>
                <a:gd name="connsiteX16-285" fmla="*/ 330200 w 923925"/>
                <a:gd name="connsiteY16-286" fmla="*/ 180975 h 479425"/>
                <a:gd name="connsiteX17-287" fmla="*/ 396875 w 923925"/>
                <a:gd name="connsiteY17-288" fmla="*/ 180975 h 479425"/>
                <a:gd name="connsiteX18-289" fmla="*/ 396875 w 923925"/>
                <a:gd name="connsiteY18-290" fmla="*/ 200025 h 479425"/>
                <a:gd name="connsiteX19-291" fmla="*/ 444500 w 923925"/>
                <a:gd name="connsiteY19-292" fmla="*/ 200025 h 479425"/>
                <a:gd name="connsiteX20-293" fmla="*/ 444500 w 923925"/>
                <a:gd name="connsiteY20-294" fmla="*/ 228600 h 479425"/>
                <a:gd name="connsiteX21-295" fmla="*/ 485775 w 923925"/>
                <a:gd name="connsiteY21-296" fmla="*/ 228600 h 479425"/>
                <a:gd name="connsiteX22-297" fmla="*/ 485775 w 923925"/>
                <a:gd name="connsiteY22-298" fmla="*/ 257175 h 479425"/>
                <a:gd name="connsiteX23-299" fmla="*/ 530225 w 923925"/>
                <a:gd name="connsiteY23-300" fmla="*/ 257175 h 479425"/>
                <a:gd name="connsiteX24-301" fmla="*/ 530225 w 923925"/>
                <a:gd name="connsiteY24-302" fmla="*/ 257175 h 479425"/>
                <a:gd name="connsiteX25-303" fmla="*/ 533400 w 923925"/>
                <a:gd name="connsiteY25-304" fmla="*/ 279400 h 479425"/>
                <a:gd name="connsiteX26-305" fmla="*/ 568325 w 923925"/>
                <a:gd name="connsiteY26-306" fmla="*/ 279400 h 479425"/>
                <a:gd name="connsiteX27-307" fmla="*/ 587375 w 923925"/>
                <a:gd name="connsiteY27-308" fmla="*/ 314325 h 479425"/>
                <a:gd name="connsiteX28-309" fmla="*/ 587375 w 923925"/>
                <a:gd name="connsiteY28-310" fmla="*/ 323850 h 479425"/>
                <a:gd name="connsiteX29-311" fmla="*/ 631825 w 923925"/>
                <a:gd name="connsiteY29-312" fmla="*/ 323850 h 479425"/>
                <a:gd name="connsiteX30-313" fmla="*/ 631825 w 923925"/>
                <a:gd name="connsiteY30-314" fmla="*/ 358775 h 479425"/>
                <a:gd name="connsiteX31-315" fmla="*/ 698500 w 923925"/>
                <a:gd name="connsiteY31-316" fmla="*/ 358775 h 479425"/>
                <a:gd name="connsiteX32-317" fmla="*/ 698500 w 923925"/>
                <a:gd name="connsiteY32-318" fmla="*/ 377825 h 479425"/>
                <a:gd name="connsiteX33-319" fmla="*/ 758825 w 923925"/>
                <a:gd name="connsiteY33-320" fmla="*/ 377825 h 479425"/>
                <a:gd name="connsiteX34-321" fmla="*/ 758825 w 923925"/>
                <a:gd name="connsiteY34-322" fmla="*/ 406400 h 479425"/>
                <a:gd name="connsiteX35-323" fmla="*/ 796925 w 923925"/>
                <a:gd name="connsiteY35-324" fmla="*/ 406400 h 479425"/>
                <a:gd name="connsiteX36-325" fmla="*/ 796925 w 923925"/>
                <a:gd name="connsiteY36-326" fmla="*/ 441325 h 479425"/>
                <a:gd name="connsiteX37-327" fmla="*/ 847725 w 923925"/>
                <a:gd name="connsiteY37-328" fmla="*/ 441325 h 479425"/>
                <a:gd name="connsiteX38-329" fmla="*/ 847725 w 923925"/>
                <a:gd name="connsiteY38-330" fmla="*/ 454025 h 479425"/>
                <a:gd name="connsiteX39-331" fmla="*/ 898525 w 923925"/>
                <a:gd name="connsiteY39-332" fmla="*/ 454025 h 479425"/>
                <a:gd name="connsiteX40-333" fmla="*/ 898525 w 923925"/>
                <a:gd name="connsiteY40-334" fmla="*/ 454025 h 479425"/>
                <a:gd name="connsiteX41-335" fmla="*/ 923925 w 923925"/>
                <a:gd name="connsiteY41-336" fmla="*/ 479425 h 479425"/>
                <a:gd name="connsiteX0-337" fmla="*/ 0 w 923925"/>
                <a:gd name="connsiteY0-338" fmla="*/ 0 h 479425"/>
                <a:gd name="connsiteX1-339" fmla="*/ 79375 w 923925"/>
                <a:gd name="connsiteY1-340" fmla="*/ 0 h 479425"/>
                <a:gd name="connsiteX2-341" fmla="*/ 79375 w 923925"/>
                <a:gd name="connsiteY2-342" fmla="*/ 22225 h 479425"/>
                <a:gd name="connsiteX3-343" fmla="*/ 133350 w 923925"/>
                <a:gd name="connsiteY3-344" fmla="*/ 22225 h 479425"/>
                <a:gd name="connsiteX4-345" fmla="*/ 133350 w 923925"/>
                <a:gd name="connsiteY4-346" fmla="*/ 22225 h 479425"/>
                <a:gd name="connsiteX5-347" fmla="*/ 133350 w 923925"/>
                <a:gd name="connsiteY5-348" fmla="*/ 44450 h 479425"/>
                <a:gd name="connsiteX6-349" fmla="*/ 177800 w 923925"/>
                <a:gd name="connsiteY6-350" fmla="*/ 44450 h 479425"/>
                <a:gd name="connsiteX7-351" fmla="*/ 177800 w 923925"/>
                <a:gd name="connsiteY7-352" fmla="*/ 63500 h 479425"/>
                <a:gd name="connsiteX8-353" fmla="*/ 212725 w 923925"/>
                <a:gd name="connsiteY8-354" fmla="*/ 63500 h 479425"/>
                <a:gd name="connsiteX9-355" fmla="*/ 212725 w 923925"/>
                <a:gd name="connsiteY9-356" fmla="*/ 82550 h 479425"/>
                <a:gd name="connsiteX10-357" fmla="*/ 269875 w 923925"/>
                <a:gd name="connsiteY10-358" fmla="*/ 82550 h 479425"/>
                <a:gd name="connsiteX11-359" fmla="*/ 269875 w 923925"/>
                <a:gd name="connsiteY11-360" fmla="*/ 123825 h 479425"/>
                <a:gd name="connsiteX12-361" fmla="*/ 269875 w 923925"/>
                <a:gd name="connsiteY12-362" fmla="*/ 123825 h 479425"/>
                <a:gd name="connsiteX13-363" fmla="*/ 298450 w 923925"/>
                <a:gd name="connsiteY13-364" fmla="*/ 123825 h 479425"/>
                <a:gd name="connsiteX14-365" fmla="*/ 298450 w 923925"/>
                <a:gd name="connsiteY14-366" fmla="*/ 155575 h 479425"/>
                <a:gd name="connsiteX15-367" fmla="*/ 330200 w 923925"/>
                <a:gd name="connsiteY15-368" fmla="*/ 155575 h 479425"/>
                <a:gd name="connsiteX16-369" fmla="*/ 330200 w 923925"/>
                <a:gd name="connsiteY16-370" fmla="*/ 180975 h 479425"/>
                <a:gd name="connsiteX17-371" fmla="*/ 396875 w 923925"/>
                <a:gd name="connsiteY17-372" fmla="*/ 180975 h 479425"/>
                <a:gd name="connsiteX18-373" fmla="*/ 396875 w 923925"/>
                <a:gd name="connsiteY18-374" fmla="*/ 200025 h 479425"/>
                <a:gd name="connsiteX19-375" fmla="*/ 444500 w 923925"/>
                <a:gd name="connsiteY19-376" fmla="*/ 200025 h 479425"/>
                <a:gd name="connsiteX20-377" fmla="*/ 444500 w 923925"/>
                <a:gd name="connsiteY20-378" fmla="*/ 228600 h 479425"/>
                <a:gd name="connsiteX21-379" fmla="*/ 485775 w 923925"/>
                <a:gd name="connsiteY21-380" fmla="*/ 228600 h 479425"/>
                <a:gd name="connsiteX22-381" fmla="*/ 485775 w 923925"/>
                <a:gd name="connsiteY22-382" fmla="*/ 257175 h 479425"/>
                <a:gd name="connsiteX23-383" fmla="*/ 530225 w 923925"/>
                <a:gd name="connsiteY23-384" fmla="*/ 257175 h 479425"/>
                <a:gd name="connsiteX24-385" fmla="*/ 530225 w 923925"/>
                <a:gd name="connsiteY24-386" fmla="*/ 257175 h 479425"/>
                <a:gd name="connsiteX25-387" fmla="*/ 533400 w 923925"/>
                <a:gd name="connsiteY25-388" fmla="*/ 279400 h 479425"/>
                <a:gd name="connsiteX26-389" fmla="*/ 568325 w 923925"/>
                <a:gd name="connsiteY26-390" fmla="*/ 279400 h 479425"/>
                <a:gd name="connsiteX27-391" fmla="*/ 561975 w 923925"/>
                <a:gd name="connsiteY27-392" fmla="*/ 311150 h 479425"/>
                <a:gd name="connsiteX28-393" fmla="*/ 587375 w 923925"/>
                <a:gd name="connsiteY28-394" fmla="*/ 323850 h 479425"/>
                <a:gd name="connsiteX29-395" fmla="*/ 631825 w 923925"/>
                <a:gd name="connsiteY29-396" fmla="*/ 323850 h 479425"/>
                <a:gd name="connsiteX30-397" fmla="*/ 631825 w 923925"/>
                <a:gd name="connsiteY30-398" fmla="*/ 358775 h 479425"/>
                <a:gd name="connsiteX31-399" fmla="*/ 698500 w 923925"/>
                <a:gd name="connsiteY31-400" fmla="*/ 358775 h 479425"/>
                <a:gd name="connsiteX32-401" fmla="*/ 698500 w 923925"/>
                <a:gd name="connsiteY32-402" fmla="*/ 377825 h 479425"/>
                <a:gd name="connsiteX33-403" fmla="*/ 758825 w 923925"/>
                <a:gd name="connsiteY33-404" fmla="*/ 377825 h 479425"/>
                <a:gd name="connsiteX34-405" fmla="*/ 758825 w 923925"/>
                <a:gd name="connsiteY34-406" fmla="*/ 406400 h 479425"/>
                <a:gd name="connsiteX35-407" fmla="*/ 796925 w 923925"/>
                <a:gd name="connsiteY35-408" fmla="*/ 406400 h 479425"/>
                <a:gd name="connsiteX36-409" fmla="*/ 796925 w 923925"/>
                <a:gd name="connsiteY36-410" fmla="*/ 441325 h 479425"/>
                <a:gd name="connsiteX37-411" fmla="*/ 847725 w 923925"/>
                <a:gd name="connsiteY37-412" fmla="*/ 441325 h 479425"/>
                <a:gd name="connsiteX38-413" fmla="*/ 847725 w 923925"/>
                <a:gd name="connsiteY38-414" fmla="*/ 454025 h 479425"/>
                <a:gd name="connsiteX39-415" fmla="*/ 898525 w 923925"/>
                <a:gd name="connsiteY39-416" fmla="*/ 454025 h 479425"/>
                <a:gd name="connsiteX40-417" fmla="*/ 898525 w 923925"/>
                <a:gd name="connsiteY40-418" fmla="*/ 454025 h 479425"/>
                <a:gd name="connsiteX41-419" fmla="*/ 923925 w 923925"/>
                <a:gd name="connsiteY41-420" fmla="*/ 479425 h 479425"/>
                <a:gd name="connsiteX0-421" fmla="*/ 0 w 923925"/>
                <a:gd name="connsiteY0-422" fmla="*/ 0 h 479425"/>
                <a:gd name="connsiteX1-423" fmla="*/ 79375 w 923925"/>
                <a:gd name="connsiteY1-424" fmla="*/ 0 h 479425"/>
                <a:gd name="connsiteX2-425" fmla="*/ 79375 w 923925"/>
                <a:gd name="connsiteY2-426" fmla="*/ 22225 h 479425"/>
                <a:gd name="connsiteX3-427" fmla="*/ 133350 w 923925"/>
                <a:gd name="connsiteY3-428" fmla="*/ 22225 h 479425"/>
                <a:gd name="connsiteX4-429" fmla="*/ 133350 w 923925"/>
                <a:gd name="connsiteY4-430" fmla="*/ 22225 h 479425"/>
                <a:gd name="connsiteX5-431" fmla="*/ 133350 w 923925"/>
                <a:gd name="connsiteY5-432" fmla="*/ 44450 h 479425"/>
                <a:gd name="connsiteX6-433" fmla="*/ 177800 w 923925"/>
                <a:gd name="connsiteY6-434" fmla="*/ 44450 h 479425"/>
                <a:gd name="connsiteX7-435" fmla="*/ 177800 w 923925"/>
                <a:gd name="connsiteY7-436" fmla="*/ 63500 h 479425"/>
                <a:gd name="connsiteX8-437" fmla="*/ 212725 w 923925"/>
                <a:gd name="connsiteY8-438" fmla="*/ 63500 h 479425"/>
                <a:gd name="connsiteX9-439" fmla="*/ 212725 w 923925"/>
                <a:gd name="connsiteY9-440" fmla="*/ 82550 h 479425"/>
                <a:gd name="connsiteX10-441" fmla="*/ 269875 w 923925"/>
                <a:gd name="connsiteY10-442" fmla="*/ 82550 h 479425"/>
                <a:gd name="connsiteX11-443" fmla="*/ 269875 w 923925"/>
                <a:gd name="connsiteY11-444" fmla="*/ 123825 h 479425"/>
                <a:gd name="connsiteX12-445" fmla="*/ 269875 w 923925"/>
                <a:gd name="connsiteY12-446" fmla="*/ 123825 h 479425"/>
                <a:gd name="connsiteX13-447" fmla="*/ 298450 w 923925"/>
                <a:gd name="connsiteY13-448" fmla="*/ 123825 h 479425"/>
                <a:gd name="connsiteX14-449" fmla="*/ 298450 w 923925"/>
                <a:gd name="connsiteY14-450" fmla="*/ 155575 h 479425"/>
                <a:gd name="connsiteX15-451" fmla="*/ 330200 w 923925"/>
                <a:gd name="connsiteY15-452" fmla="*/ 155575 h 479425"/>
                <a:gd name="connsiteX16-453" fmla="*/ 330200 w 923925"/>
                <a:gd name="connsiteY16-454" fmla="*/ 180975 h 479425"/>
                <a:gd name="connsiteX17-455" fmla="*/ 396875 w 923925"/>
                <a:gd name="connsiteY17-456" fmla="*/ 180975 h 479425"/>
                <a:gd name="connsiteX18-457" fmla="*/ 396875 w 923925"/>
                <a:gd name="connsiteY18-458" fmla="*/ 200025 h 479425"/>
                <a:gd name="connsiteX19-459" fmla="*/ 444500 w 923925"/>
                <a:gd name="connsiteY19-460" fmla="*/ 200025 h 479425"/>
                <a:gd name="connsiteX20-461" fmla="*/ 444500 w 923925"/>
                <a:gd name="connsiteY20-462" fmla="*/ 228600 h 479425"/>
                <a:gd name="connsiteX21-463" fmla="*/ 485775 w 923925"/>
                <a:gd name="connsiteY21-464" fmla="*/ 228600 h 479425"/>
                <a:gd name="connsiteX22-465" fmla="*/ 485775 w 923925"/>
                <a:gd name="connsiteY22-466" fmla="*/ 257175 h 479425"/>
                <a:gd name="connsiteX23-467" fmla="*/ 530225 w 923925"/>
                <a:gd name="connsiteY23-468" fmla="*/ 257175 h 479425"/>
                <a:gd name="connsiteX24-469" fmla="*/ 530225 w 923925"/>
                <a:gd name="connsiteY24-470" fmla="*/ 257175 h 479425"/>
                <a:gd name="connsiteX25-471" fmla="*/ 533400 w 923925"/>
                <a:gd name="connsiteY25-472" fmla="*/ 279400 h 479425"/>
                <a:gd name="connsiteX26-473" fmla="*/ 568325 w 923925"/>
                <a:gd name="connsiteY26-474" fmla="*/ 279400 h 479425"/>
                <a:gd name="connsiteX27-475" fmla="*/ 584200 w 923925"/>
                <a:gd name="connsiteY27-476" fmla="*/ 307975 h 479425"/>
                <a:gd name="connsiteX28-477" fmla="*/ 587375 w 923925"/>
                <a:gd name="connsiteY28-478" fmla="*/ 323850 h 479425"/>
                <a:gd name="connsiteX29-479" fmla="*/ 631825 w 923925"/>
                <a:gd name="connsiteY29-480" fmla="*/ 323850 h 479425"/>
                <a:gd name="connsiteX30-481" fmla="*/ 631825 w 923925"/>
                <a:gd name="connsiteY30-482" fmla="*/ 358775 h 479425"/>
                <a:gd name="connsiteX31-483" fmla="*/ 698500 w 923925"/>
                <a:gd name="connsiteY31-484" fmla="*/ 358775 h 479425"/>
                <a:gd name="connsiteX32-485" fmla="*/ 698500 w 923925"/>
                <a:gd name="connsiteY32-486" fmla="*/ 377825 h 479425"/>
                <a:gd name="connsiteX33-487" fmla="*/ 758825 w 923925"/>
                <a:gd name="connsiteY33-488" fmla="*/ 377825 h 479425"/>
                <a:gd name="connsiteX34-489" fmla="*/ 758825 w 923925"/>
                <a:gd name="connsiteY34-490" fmla="*/ 406400 h 479425"/>
                <a:gd name="connsiteX35-491" fmla="*/ 796925 w 923925"/>
                <a:gd name="connsiteY35-492" fmla="*/ 406400 h 479425"/>
                <a:gd name="connsiteX36-493" fmla="*/ 796925 w 923925"/>
                <a:gd name="connsiteY36-494" fmla="*/ 441325 h 479425"/>
                <a:gd name="connsiteX37-495" fmla="*/ 847725 w 923925"/>
                <a:gd name="connsiteY37-496" fmla="*/ 441325 h 479425"/>
                <a:gd name="connsiteX38-497" fmla="*/ 847725 w 923925"/>
                <a:gd name="connsiteY38-498" fmla="*/ 454025 h 479425"/>
                <a:gd name="connsiteX39-499" fmla="*/ 898525 w 923925"/>
                <a:gd name="connsiteY39-500" fmla="*/ 454025 h 479425"/>
                <a:gd name="connsiteX40-501" fmla="*/ 898525 w 923925"/>
                <a:gd name="connsiteY40-502" fmla="*/ 454025 h 479425"/>
                <a:gd name="connsiteX41-503" fmla="*/ 923925 w 923925"/>
                <a:gd name="connsiteY41-504" fmla="*/ 479425 h 479425"/>
                <a:gd name="connsiteX0-505" fmla="*/ 0 w 923925"/>
                <a:gd name="connsiteY0-506" fmla="*/ 0 h 479425"/>
                <a:gd name="connsiteX1-507" fmla="*/ 79375 w 923925"/>
                <a:gd name="connsiteY1-508" fmla="*/ 0 h 479425"/>
                <a:gd name="connsiteX2-509" fmla="*/ 79375 w 923925"/>
                <a:gd name="connsiteY2-510" fmla="*/ 22225 h 479425"/>
                <a:gd name="connsiteX3-511" fmla="*/ 133350 w 923925"/>
                <a:gd name="connsiteY3-512" fmla="*/ 22225 h 479425"/>
                <a:gd name="connsiteX4-513" fmla="*/ 133350 w 923925"/>
                <a:gd name="connsiteY4-514" fmla="*/ 22225 h 479425"/>
                <a:gd name="connsiteX5-515" fmla="*/ 133350 w 923925"/>
                <a:gd name="connsiteY5-516" fmla="*/ 44450 h 479425"/>
                <a:gd name="connsiteX6-517" fmla="*/ 177800 w 923925"/>
                <a:gd name="connsiteY6-518" fmla="*/ 44450 h 479425"/>
                <a:gd name="connsiteX7-519" fmla="*/ 177800 w 923925"/>
                <a:gd name="connsiteY7-520" fmla="*/ 63500 h 479425"/>
                <a:gd name="connsiteX8-521" fmla="*/ 212725 w 923925"/>
                <a:gd name="connsiteY8-522" fmla="*/ 63500 h 479425"/>
                <a:gd name="connsiteX9-523" fmla="*/ 212725 w 923925"/>
                <a:gd name="connsiteY9-524" fmla="*/ 82550 h 479425"/>
                <a:gd name="connsiteX10-525" fmla="*/ 269875 w 923925"/>
                <a:gd name="connsiteY10-526" fmla="*/ 82550 h 479425"/>
                <a:gd name="connsiteX11-527" fmla="*/ 269875 w 923925"/>
                <a:gd name="connsiteY11-528" fmla="*/ 123825 h 479425"/>
                <a:gd name="connsiteX12-529" fmla="*/ 269875 w 923925"/>
                <a:gd name="connsiteY12-530" fmla="*/ 123825 h 479425"/>
                <a:gd name="connsiteX13-531" fmla="*/ 298450 w 923925"/>
                <a:gd name="connsiteY13-532" fmla="*/ 123825 h 479425"/>
                <a:gd name="connsiteX14-533" fmla="*/ 298450 w 923925"/>
                <a:gd name="connsiteY14-534" fmla="*/ 155575 h 479425"/>
                <a:gd name="connsiteX15-535" fmla="*/ 330200 w 923925"/>
                <a:gd name="connsiteY15-536" fmla="*/ 155575 h 479425"/>
                <a:gd name="connsiteX16-537" fmla="*/ 330200 w 923925"/>
                <a:gd name="connsiteY16-538" fmla="*/ 180975 h 479425"/>
                <a:gd name="connsiteX17-539" fmla="*/ 396875 w 923925"/>
                <a:gd name="connsiteY17-540" fmla="*/ 180975 h 479425"/>
                <a:gd name="connsiteX18-541" fmla="*/ 396875 w 923925"/>
                <a:gd name="connsiteY18-542" fmla="*/ 200025 h 479425"/>
                <a:gd name="connsiteX19-543" fmla="*/ 444500 w 923925"/>
                <a:gd name="connsiteY19-544" fmla="*/ 200025 h 479425"/>
                <a:gd name="connsiteX20-545" fmla="*/ 444500 w 923925"/>
                <a:gd name="connsiteY20-546" fmla="*/ 228600 h 479425"/>
                <a:gd name="connsiteX21-547" fmla="*/ 485775 w 923925"/>
                <a:gd name="connsiteY21-548" fmla="*/ 228600 h 479425"/>
                <a:gd name="connsiteX22-549" fmla="*/ 485775 w 923925"/>
                <a:gd name="connsiteY22-550" fmla="*/ 257175 h 479425"/>
                <a:gd name="connsiteX23-551" fmla="*/ 530225 w 923925"/>
                <a:gd name="connsiteY23-552" fmla="*/ 257175 h 479425"/>
                <a:gd name="connsiteX24-553" fmla="*/ 530225 w 923925"/>
                <a:gd name="connsiteY24-554" fmla="*/ 257175 h 479425"/>
                <a:gd name="connsiteX25-555" fmla="*/ 533400 w 923925"/>
                <a:gd name="connsiteY25-556" fmla="*/ 279400 h 479425"/>
                <a:gd name="connsiteX26-557" fmla="*/ 565150 w 923925"/>
                <a:gd name="connsiteY26-558" fmla="*/ 285750 h 479425"/>
                <a:gd name="connsiteX27-559" fmla="*/ 584200 w 923925"/>
                <a:gd name="connsiteY27-560" fmla="*/ 307975 h 479425"/>
                <a:gd name="connsiteX28-561" fmla="*/ 587375 w 923925"/>
                <a:gd name="connsiteY28-562" fmla="*/ 323850 h 479425"/>
                <a:gd name="connsiteX29-563" fmla="*/ 631825 w 923925"/>
                <a:gd name="connsiteY29-564" fmla="*/ 323850 h 479425"/>
                <a:gd name="connsiteX30-565" fmla="*/ 631825 w 923925"/>
                <a:gd name="connsiteY30-566" fmla="*/ 358775 h 479425"/>
                <a:gd name="connsiteX31-567" fmla="*/ 698500 w 923925"/>
                <a:gd name="connsiteY31-568" fmla="*/ 358775 h 479425"/>
                <a:gd name="connsiteX32-569" fmla="*/ 698500 w 923925"/>
                <a:gd name="connsiteY32-570" fmla="*/ 377825 h 479425"/>
                <a:gd name="connsiteX33-571" fmla="*/ 758825 w 923925"/>
                <a:gd name="connsiteY33-572" fmla="*/ 377825 h 479425"/>
                <a:gd name="connsiteX34-573" fmla="*/ 758825 w 923925"/>
                <a:gd name="connsiteY34-574" fmla="*/ 406400 h 479425"/>
                <a:gd name="connsiteX35-575" fmla="*/ 796925 w 923925"/>
                <a:gd name="connsiteY35-576" fmla="*/ 406400 h 479425"/>
                <a:gd name="connsiteX36-577" fmla="*/ 796925 w 923925"/>
                <a:gd name="connsiteY36-578" fmla="*/ 441325 h 479425"/>
                <a:gd name="connsiteX37-579" fmla="*/ 847725 w 923925"/>
                <a:gd name="connsiteY37-580" fmla="*/ 441325 h 479425"/>
                <a:gd name="connsiteX38-581" fmla="*/ 847725 w 923925"/>
                <a:gd name="connsiteY38-582" fmla="*/ 454025 h 479425"/>
                <a:gd name="connsiteX39-583" fmla="*/ 898525 w 923925"/>
                <a:gd name="connsiteY39-584" fmla="*/ 454025 h 479425"/>
                <a:gd name="connsiteX40-585" fmla="*/ 898525 w 923925"/>
                <a:gd name="connsiteY40-586" fmla="*/ 454025 h 479425"/>
                <a:gd name="connsiteX41-587" fmla="*/ 923925 w 923925"/>
                <a:gd name="connsiteY41-588" fmla="*/ 479425 h 479425"/>
                <a:gd name="connsiteX0-589" fmla="*/ 0 w 923925"/>
                <a:gd name="connsiteY0-590" fmla="*/ 0 h 479425"/>
                <a:gd name="connsiteX1-591" fmla="*/ 79375 w 923925"/>
                <a:gd name="connsiteY1-592" fmla="*/ 0 h 479425"/>
                <a:gd name="connsiteX2-593" fmla="*/ 79375 w 923925"/>
                <a:gd name="connsiteY2-594" fmla="*/ 22225 h 479425"/>
                <a:gd name="connsiteX3-595" fmla="*/ 133350 w 923925"/>
                <a:gd name="connsiteY3-596" fmla="*/ 22225 h 479425"/>
                <a:gd name="connsiteX4-597" fmla="*/ 133350 w 923925"/>
                <a:gd name="connsiteY4-598" fmla="*/ 22225 h 479425"/>
                <a:gd name="connsiteX5-599" fmla="*/ 133350 w 923925"/>
                <a:gd name="connsiteY5-600" fmla="*/ 44450 h 479425"/>
                <a:gd name="connsiteX6-601" fmla="*/ 177800 w 923925"/>
                <a:gd name="connsiteY6-602" fmla="*/ 44450 h 479425"/>
                <a:gd name="connsiteX7-603" fmla="*/ 177800 w 923925"/>
                <a:gd name="connsiteY7-604" fmla="*/ 63500 h 479425"/>
                <a:gd name="connsiteX8-605" fmla="*/ 212725 w 923925"/>
                <a:gd name="connsiteY8-606" fmla="*/ 63500 h 479425"/>
                <a:gd name="connsiteX9-607" fmla="*/ 212725 w 923925"/>
                <a:gd name="connsiteY9-608" fmla="*/ 82550 h 479425"/>
                <a:gd name="connsiteX10-609" fmla="*/ 269875 w 923925"/>
                <a:gd name="connsiteY10-610" fmla="*/ 82550 h 479425"/>
                <a:gd name="connsiteX11-611" fmla="*/ 269875 w 923925"/>
                <a:gd name="connsiteY11-612" fmla="*/ 123825 h 479425"/>
                <a:gd name="connsiteX12-613" fmla="*/ 269875 w 923925"/>
                <a:gd name="connsiteY12-614" fmla="*/ 123825 h 479425"/>
                <a:gd name="connsiteX13-615" fmla="*/ 298450 w 923925"/>
                <a:gd name="connsiteY13-616" fmla="*/ 123825 h 479425"/>
                <a:gd name="connsiteX14-617" fmla="*/ 298450 w 923925"/>
                <a:gd name="connsiteY14-618" fmla="*/ 155575 h 479425"/>
                <a:gd name="connsiteX15-619" fmla="*/ 330200 w 923925"/>
                <a:gd name="connsiteY15-620" fmla="*/ 155575 h 479425"/>
                <a:gd name="connsiteX16-621" fmla="*/ 330200 w 923925"/>
                <a:gd name="connsiteY16-622" fmla="*/ 180975 h 479425"/>
                <a:gd name="connsiteX17-623" fmla="*/ 396875 w 923925"/>
                <a:gd name="connsiteY17-624" fmla="*/ 180975 h 479425"/>
                <a:gd name="connsiteX18-625" fmla="*/ 396875 w 923925"/>
                <a:gd name="connsiteY18-626" fmla="*/ 200025 h 479425"/>
                <a:gd name="connsiteX19-627" fmla="*/ 444500 w 923925"/>
                <a:gd name="connsiteY19-628" fmla="*/ 200025 h 479425"/>
                <a:gd name="connsiteX20-629" fmla="*/ 444500 w 923925"/>
                <a:gd name="connsiteY20-630" fmla="*/ 228600 h 479425"/>
                <a:gd name="connsiteX21-631" fmla="*/ 485775 w 923925"/>
                <a:gd name="connsiteY21-632" fmla="*/ 228600 h 479425"/>
                <a:gd name="connsiteX22-633" fmla="*/ 485775 w 923925"/>
                <a:gd name="connsiteY22-634" fmla="*/ 257175 h 479425"/>
                <a:gd name="connsiteX23-635" fmla="*/ 530225 w 923925"/>
                <a:gd name="connsiteY23-636" fmla="*/ 257175 h 479425"/>
                <a:gd name="connsiteX24-637" fmla="*/ 530225 w 923925"/>
                <a:gd name="connsiteY24-638" fmla="*/ 257175 h 479425"/>
                <a:gd name="connsiteX25-639" fmla="*/ 533400 w 923925"/>
                <a:gd name="connsiteY25-640" fmla="*/ 279400 h 479425"/>
                <a:gd name="connsiteX26-641" fmla="*/ 565150 w 923925"/>
                <a:gd name="connsiteY26-642" fmla="*/ 285750 h 479425"/>
                <a:gd name="connsiteX27-643" fmla="*/ 561975 w 923925"/>
                <a:gd name="connsiteY27-644" fmla="*/ 307975 h 479425"/>
                <a:gd name="connsiteX28-645" fmla="*/ 587375 w 923925"/>
                <a:gd name="connsiteY28-646" fmla="*/ 323850 h 479425"/>
                <a:gd name="connsiteX29-647" fmla="*/ 631825 w 923925"/>
                <a:gd name="connsiteY29-648" fmla="*/ 323850 h 479425"/>
                <a:gd name="connsiteX30-649" fmla="*/ 631825 w 923925"/>
                <a:gd name="connsiteY30-650" fmla="*/ 358775 h 479425"/>
                <a:gd name="connsiteX31-651" fmla="*/ 698500 w 923925"/>
                <a:gd name="connsiteY31-652" fmla="*/ 358775 h 479425"/>
                <a:gd name="connsiteX32-653" fmla="*/ 698500 w 923925"/>
                <a:gd name="connsiteY32-654" fmla="*/ 377825 h 479425"/>
                <a:gd name="connsiteX33-655" fmla="*/ 758825 w 923925"/>
                <a:gd name="connsiteY33-656" fmla="*/ 377825 h 479425"/>
                <a:gd name="connsiteX34-657" fmla="*/ 758825 w 923925"/>
                <a:gd name="connsiteY34-658" fmla="*/ 406400 h 479425"/>
                <a:gd name="connsiteX35-659" fmla="*/ 796925 w 923925"/>
                <a:gd name="connsiteY35-660" fmla="*/ 406400 h 479425"/>
                <a:gd name="connsiteX36-661" fmla="*/ 796925 w 923925"/>
                <a:gd name="connsiteY36-662" fmla="*/ 441325 h 479425"/>
                <a:gd name="connsiteX37-663" fmla="*/ 847725 w 923925"/>
                <a:gd name="connsiteY37-664" fmla="*/ 441325 h 479425"/>
                <a:gd name="connsiteX38-665" fmla="*/ 847725 w 923925"/>
                <a:gd name="connsiteY38-666" fmla="*/ 454025 h 479425"/>
                <a:gd name="connsiteX39-667" fmla="*/ 898525 w 923925"/>
                <a:gd name="connsiteY39-668" fmla="*/ 454025 h 479425"/>
                <a:gd name="connsiteX40-669" fmla="*/ 898525 w 923925"/>
                <a:gd name="connsiteY40-670" fmla="*/ 454025 h 479425"/>
                <a:gd name="connsiteX41-671" fmla="*/ 923925 w 923925"/>
                <a:gd name="connsiteY41-672" fmla="*/ 479425 h 479425"/>
                <a:gd name="connsiteX0-673" fmla="*/ 0 w 923925"/>
                <a:gd name="connsiteY0-674" fmla="*/ 0 h 479425"/>
                <a:gd name="connsiteX1-675" fmla="*/ 79375 w 923925"/>
                <a:gd name="connsiteY1-676" fmla="*/ 0 h 479425"/>
                <a:gd name="connsiteX2-677" fmla="*/ 79375 w 923925"/>
                <a:gd name="connsiteY2-678" fmla="*/ 22225 h 479425"/>
                <a:gd name="connsiteX3-679" fmla="*/ 133350 w 923925"/>
                <a:gd name="connsiteY3-680" fmla="*/ 22225 h 479425"/>
                <a:gd name="connsiteX4-681" fmla="*/ 133350 w 923925"/>
                <a:gd name="connsiteY4-682" fmla="*/ 22225 h 479425"/>
                <a:gd name="connsiteX5-683" fmla="*/ 133350 w 923925"/>
                <a:gd name="connsiteY5-684" fmla="*/ 44450 h 479425"/>
                <a:gd name="connsiteX6-685" fmla="*/ 177800 w 923925"/>
                <a:gd name="connsiteY6-686" fmla="*/ 44450 h 479425"/>
                <a:gd name="connsiteX7-687" fmla="*/ 177800 w 923925"/>
                <a:gd name="connsiteY7-688" fmla="*/ 63500 h 479425"/>
                <a:gd name="connsiteX8-689" fmla="*/ 212725 w 923925"/>
                <a:gd name="connsiteY8-690" fmla="*/ 63500 h 479425"/>
                <a:gd name="connsiteX9-691" fmla="*/ 212725 w 923925"/>
                <a:gd name="connsiteY9-692" fmla="*/ 82550 h 479425"/>
                <a:gd name="connsiteX10-693" fmla="*/ 269875 w 923925"/>
                <a:gd name="connsiteY10-694" fmla="*/ 82550 h 479425"/>
                <a:gd name="connsiteX11-695" fmla="*/ 269875 w 923925"/>
                <a:gd name="connsiteY11-696" fmla="*/ 123825 h 479425"/>
                <a:gd name="connsiteX12-697" fmla="*/ 269875 w 923925"/>
                <a:gd name="connsiteY12-698" fmla="*/ 123825 h 479425"/>
                <a:gd name="connsiteX13-699" fmla="*/ 298450 w 923925"/>
                <a:gd name="connsiteY13-700" fmla="*/ 123825 h 479425"/>
                <a:gd name="connsiteX14-701" fmla="*/ 298450 w 923925"/>
                <a:gd name="connsiteY14-702" fmla="*/ 155575 h 479425"/>
                <a:gd name="connsiteX15-703" fmla="*/ 330200 w 923925"/>
                <a:gd name="connsiteY15-704" fmla="*/ 155575 h 479425"/>
                <a:gd name="connsiteX16-705" fmla="*/ 330200 w 923925"/>
                <a:gd name="connsiteY16-706" fmla="*/ 180975 h 479425"/>
                <a:gd name="connsiteX17-707" fmla="*/ 396875 w 923925"/>
                <a:gd name="connsiteY17-708" fmla="*/ 180975 h 479425"/>
                <a:gd name="connsiteX18-709" fmla="*/ 396875 w 923925"/>
                <a:gd name="connsiteY18-710" fmla="*/ 200025 h 479425"/>
                <a:gd name="connsiteX19-711" fmla="*/ 444500 w 923925"/>
                <a:gd name="connsiteY19-712" fmla="*/ 200025 h 479425"/>
                <a:gd name="connsiteX20-713" fmla="*/ 444500 w 923925"/>
                <a:gd name="connsiteY20-714" fmla="*/ 228600 h 479425"/>
                <a:gd name="connsiteX21-715" fmla="*/ 485775 w 923925"/>
                <a:gd name="connsiteY21-716" fmla="*/ 228600 h 479425"/>
                <a:gd name="connsiteX22-717" fmla="*/ 485775 w 923925"/>
                <a:gd name="connsiteY22-718" fmla="*/ 257175 h 479425"/>
                <a:gd name="connsiteX23-719" fmla="*/ 530225 w 923925"/>
                <a:gd name="connsiteY23-720" fmla="*/ 257175 h 479425"/>
                <a:gd name="connsiteX24-721" fmla="*/ 530225 w 923925"/>
                <a:gd name="connsiteY24-722" fmla="*/ 257175 h 479425"/>
                <a:gd name="connsiteX25-723" fmla="*/ 533400 w 923925"/>
                <a:gd name="connsiteY25-724" fmla="*/ 279400 h 479425"/>
                <a:gd name="connsiteX26-725" fmla="*/ 565150 w 923925"/>
                <a:gd name="connsiteY26-726" fmla="*/ 285750 h 479425"/>
                <a:gd name="connsiteX27-727" fmla="*/ 561975 w 923925"/>
                <a:gd name="connsiteY27-728" fmla="*/ 307975 h 479425"/>
                <a:gd name="connsiteX28-729" fmla="*/ 581025 w 923925"/>
                <a:gd name="connsiteY28-730" fmla="*/ 396875 h 479425"/>
                <a:gd name="connsiteX29-731" fmla="*/ 631825 w 923925"/>
                <a:gd name="connsiteY29-732" fmla="*/ 323850 h 479425"/>
                <a:gd name="connsiteX30-733" fmla="*/ 631825 w 923925"/>
                <a:gd name="connsiteY30-734" fmla="*/ 358775 h 479425"/>
                <a:gd name="connsiteX31-735" fmla="*/ 698500 w 923925"/>
                <a:gd name="connsiteY31-736" fmla="*/ 358775 h 479425"/>
                <a:gd name="connsiteX32-737" fmla="*/ 698500 w 923925"/>
                <a:gd name="connsiteY32-738" fmla="*/ 377825 h 479425"/>
                <a:gd name="connsiteX33-739" fmla="*/ 758825 w 923925"/>
                <a:gd name="connsiteY33-740" fmla="*/ 377825 h 479425"/>
                <a:gd name="connsiteX34-741" fmla="*/ 758825 w 923925"/>
                <a:gd name="connsiteY34-742" fmla="*/ 406400 h 479425"/>
                <a:gd name="connsiteX35-743" fmla="*/ 796925 w 923925"/>
                <a:gd name="connsiteY35-744" fmla="*/ 406400 h 479425"/>
                <a:gd name="connsiteX36-745" fmla="*/ 796925 w 923925"/>
                <a:gd name="connsiteY36-746" fmla="*/ 441325 h 479425"/>
                <a:gd name="connsiteX37-747" fmla="*/ 847725 w 923925"/>
                <a:gd name="connsiteY37-748" fmla="*/ 441325 h 479425"/>
                <a:gd name="connsiteX38-749" fmla="*/ 847725 w 923925"/>
                <a:gd name="connsiteY38-750" fmla="*/ 454025 h 479425"/>
                <a:gd name="connsiteX39-751" fmla="*/ 898525 w 923925"/>
                <a:gd name="connsiteY39-752" fmla="*/ 454025 h 479425"/>
                <a:gd name="connsiteX40-753" fmla="*/ 898525 w 923925"/>
                <a:gd name="connsiteY40-754" fmla="*/ 454025 h 479425"/>
                <a:gd name="connsiteX41-755" fmla="*/ 923925 w 923925"/>
                <a:gd name="connsiteY41-756" fmla="*/ 479425 h 479425"/>
                <a:gd name="connsiteX0-757" fmla="*/ 0 w 923925"/>
                <a:gd name="connsiteY0-758" fmla="*/ 0 h 479425"/>
                <a:gd name="connsiteX1-759" fmla="*/ 79375 w 923925"/>
                <a:gd name="connsiteY1-760" fmla="*/ 0 h 479425"/>
                <a:gd name="connsiteX2-761" fmla="*/ 79375 w 923925"/>
                <a:gd name="connsiteY2-762" fmla="*/ 22225 h 479425"/>
                <a:gd name="connsiteX3-763" fmla="*/ 133350 w 923925"/>
                <a:gd name="connsiteY3-764" fmla="*/ 22225 h 479425"/>
                <a:gd name="connsiteX4-765" fmla="*/ 133350 w 923925"/>
                <a:gd name="connsiteY4-766" fmla="*/ 22225 h 479425"/>
                <a:gd name="connsiteX5-767" fmla="*/ 133350 w 923925"/>
                <a:gd name="connsiteY5-768" fmla="*/ 44450 h 479425"/>
                <a:gd name="connsiteX6-769" fmla="*/ 177800 w 923925"/>
                <a:gd name="connsiteY6-770" fmla="*/ 44450 h 479425"/>
                <a:gd name="connsiteX7-771" fmla="*/ 177800 w 923925"/>
                <a:gd name="connsiteY7-772" fmla="*/ 63500 h 479425"/>
                <a:gd name="connsiteX8-773" fmla="*/ 212725 w 923925"/>
                <a:gd name="connsiteY8-774" fmla="*/ 63500 h 479425"/>
                <a:gd name="connsiteX9-775" fmla="*/ 212725 w 923925"/>
                <a:gd name="connsiteY9-776" fmla="*/ 82550 h 479425"/>
                <a:gd name="connsiteX10-777" fmla="*/ 269875 w 923925"/>
                <a:gd name="connsiteY10-778" fmla="*/ 82550 h 479425"/>
                <a:gd name="connsiteX11-779" fmla="*/ 269875 w 923925"/>
                <a:gd name="connsiteY11-780" fmla="*/ 123825 h 479425"/>
                <a:gd name="connsiteX12-781" fmla="*/ 269875 w 923925"/>
                <a:gd name="connsiteY12-782" fmla="*/ 123825 h 479425"/>
                <a:gd name="connsiteX13-783" fmla="*/ 298450 w 923925"/>
                <a:gd name="connsiteY13-784" fmla="*/ 123825 h 479425"/>
                <a:gd name="connsiteX14-785" fmla="*/ 298450 w 923925"/>
                <a:gd name="connsiteY14-786" fmla="*/ 155575 h 479425"/>
                <a:gd name="connsiteX15-787" fmla="*/ 330200 w 923925"/>
                <a:gd name="connsiteY15-788" fmla="*/ 155575 h 479425"/>
                <a:gd name="connsiteX16-789" fmla="*/ 330200 w 923925"/>
                <a:gd name="connsiteY16-790" fmla="*/ 180975 h 479425"/>
                <a:gd name="connsiteX17-791" fmla="*/ 396875 w 923925"/>
                <a:gd name="connsiteY17-792" fmla="*/ 180975 h 479425"/>
                <a:gd name="connsiteX18-793" fmla="*/ 396875 w 923925"/>
                <a:gd name="connsiteY18-794" fmla="*/ 200025 h 479425"/>
                <a:gd name="connsiteX19-795" fmla="*/ 444500 w 923925"/>
                <a:gd name="connsiteY19-796" fmla="*/ 200025 h 479425"/>
                <a:gd name="connsiteX20-797" fmla="*/ 444500 w 923925"/>
                <a:gd name="connsiteY20-798" fmla="*/ 228600 h 479425"/>
                <a:gd name="connsiteX21-799" fmla="*/ 485775 w 923925"/>
                <a:gd name="connsiteY21-800" fmla="*/ 228600 h 479425"/>
                <a:gd name="connsiteX22-801" fmla="*/ 485775 w 923925"/>
                <a:gd name="connsiteY22-802" fmla="*/ 257175 h 479425"/>
                <a:gd name="connsiteX23-803" fmla="*/ 530225 w 923925"/>
                <a:gd name="connsiteY23-804" fmla="*/ 257175 h 479425"/>
                <a:gd name="connsiteX24-805" fmla="*/ 530225 w 923925"/>
                <a:gd name="connsiteY24-806" fmla="*/ 257175 h 479425"/>
                <a:gd name="connsiteX25-807" fmla="*/ 533400 w 923925"/>
                <a:gd name="connsiteY25-808" fmla="*/ 279400 h 479425"/>
                <a:gd name="connsiteX26-809" fmla="*/ 565150 w 923925"/>
                <a:gd name="connsiteY26-810" fmla="*/ 285750 h 479425"/>
                <a:gd name="connsiteX27-811" fmla="*/ 561975 w 923925"/>
                <a:gd name="connsiteY27-812" fmla="*/ 307975 h 479425"/>
                <a:gd name="connsiteX28-813" fmla="*/ 593725 w 923925"/>
                <a:gd name="connsiteY28-814" fmla="*/ 307975 h 479425"/>
                <a:gd name="connsiteX29-815" fmla="*/ 631825 w 923925"/>
                <a:gd name="connsiteY29-816" fmla="*/ 323850 h 479425"/>
                <a:gd name="connsiteX30-817" fmla="*/ 631825 w 923925"/>
                <a:gd name="connsiteY30-818" fmla="*/ 358775 h 479425"/>
                <a:gd name="connsiteX31-819" fmla="*/ 698500 w 923925"/>
                <a:gd name="connsiteY31-820" fmla="*/ 358775 h 479425"/>
                <a:gd name="connsiteX32-821" fmla="*/ 698500 w 923925"/>
                <a:gd name="connsiteY32-822" fmla="*/ 377825 h 479425"/>
                <a:gd name="connsiteX33-823" fmla="*/ 758825 w 923925"/>
                <a:gd name="connsiteY33-824" fmla="*/ 377825 h 479425"/>
                <a:gd name="connsiteX34-825" fmla="*/ 758825 w 923925"/>
                <a:gd name="connsiteY34-826" fmla="*/ 406400 h 479425"/>
                <a:gd name="connsiteX35-827" fmla="*/ 796925 w 923925"/>
                <a:gd name="connsiteY35-828" fmla="*/ 406400 h 479425"/>
                <a:gd name="connsiteX36-829" fmla="*/ 796925 w 923925"/>
                <a:gd name="connsiteY36-830" fmla="*/ 441325 h 479425"/>
                <a:gd name="connsiteX37-831" fmla="*/ 847725 w 923925"/>
                <a:gd name="connsiteY37-832" fmla="*/ 441325 h 479425"/>
                <a:gd name="connsiteX38-833" fmla="*/ 847725 w 923925"/>
                <a:gd name="connsiteY38-834" fmla="*/ 454025 h 479425"/>
                <a:gd name="connsiteX39-835" fmla="*/ 898525 w 923925"/>
                <a:gd name="connsiteY39-836" fmla="*/ 454025 h 479425"/>
                <a:gd name="connsiteX40-837" fmla="*/ 898525 w 923925"/>
                <a:gd name="connsiteY40-838" fmla="*/ 454025 h 479425"/>
                <a:gd name="connsiteX41-839" fmla="*/ 923925 w 923925"/>
                <a:gd name="connsiteY41-840" fmla="*/ 479425 h 479425"/>
                <a:gd name="connsiteX0-841" fmla="*/ 0 w 923925"/>
                <a:gd name="connsiteY0-842" fmla="*/ 0 h 479425"/>
                <a:gd name="connsiteX1-843" fmla="*/ 79375 w 923925"/>
                <a:gd name="connsiteY1-844" fmla="*/ 0 h 479425"/>
                <a:gd name="connsiteX2-845" fmla="*/ 79375 w 923925"/>
                <a:gd name="connsiteY2-846" fmla="*/ 22225 h 479425"/>
                <a:gd name="connsiteX3-847" fmla="*/ 133350 w 923925"/>
                <a:gd name="connsiteY3-848" fmla="*/ 22225 h 479425"/>
                <a:gd name="connsiteX4-849" fmla="*/ 133350 w 923925"/>
                <a:gd name="connsiteY4-850" fmla="*/ 22225 h 479425"/>
                <a:gd name="connsiteX5-851" fmla="*/ 133350 w 923925"/>
                <a:gd name="connsiteY5-852" fmla="*/ 44450 h 479425"/>
                <a:gd name="connsiteX6-853" fmla="*/ 177800 w 923925"/>
                <a:gd name="connsiteY6-854" fmla="*/ 44450 h 479425"/>
                <a:gd name="connsiteX7-855" fmla="*/ 177800 w 923925"/>
                <a:gd name="connsiteY7-856" fmla="*/ 63500 h 479425"/>
                <a:gd name="connsiteX8-857" fmla="*/ 212725 w 923925"/>
                <a:gd name="connsiteY8-858" fmla="*/ 63500 h 479425"/>
                <a:gd name="connsiteX9-859" fmla="*/ 212725 w 923925"/>
                <a:gd name="connsiteY9-860" fmla="*/ 82550 h 479425"/>
                <a:gd name="connsiteX10-861" fmla="*/ 269875 w 923925"/>
                <a:gd name="connsiteY10-862" fmla="*/ 82550 h 479425"/>
                <a:gd name="connsiteX11-863" fmla="*/ 269875 w 923925"/>
                <a:gd name="connsiteY11-864" fmla="*/ 123825 h 479425"/>
                <a:gd name="connsiteX12-865" fmla="*/ 269875 w 923925"/>
                <a:gd name="connsiteY12-866" fmla="*/ 123825 h 479425"/>
                <a:gd name="connsiteX13-867" fmla="*/ 298450 w 923925"/>
                <a:gd name="connsiteY13-868" fmla="*/ 123825 h 479425"/>
                <a:gd name="connsiteX14-869" fmla="*/ 298450 w 923925"/>
                <a:gd name="connsiteY14-870" fmla="*/ 155575 h 479425"/>
                <a:gd name="connsiteX15-871" fmla="*/ 330200 w 923925"/>
                <a:gd name="connsiteY15-872" fmla="*/ 155575 h 479425"/>
                <a:gd name="connsiteX16-873" fmla="*/ 330200 w 923925"/>
                <a:gd name="connsiteY16-874" fmla="*/ 180975 h 479425"/>
                <a:gd name="connsiteX17-875" fmla="*/ 396875 w 923925"/>
                <a:gd name="connsiteY17-876" fmla="*/ 180975 h 479425"/>
                <a:gd name="connsiteX18-877" fmla="*/ 396875 w 923925"/>
                <a:gd name="connsiteY18-878" fmla="*/ 200025 h 479425"/>
                <a:gd name="connsiteX19-879" fmla="*/ 444500 w 923925"/>
                <a:gd name="connsiteY19-880" fmla="*/ 200025 h 479425"/>
                <a:gd name="connsiteX20-881" fmla="*/ 444500 w 923925"/>
                <a:gd name="connsiteY20-882" fmla="*/ 228600 h 479425"/>
                <a:gd name="connsiteX21-883" fmla="*/ 485775 w 923925"/>
                <a:gd name="connsiteY21-884" fmla="*/ 228600 h 479425"/>
                <a:gd name="connsiteX22-885" fmla="*/ 485775 w 923925"/>
                <a:gd name="connsiteY22-886" fmla="*/ 257175 h 479425"/>
                <a:gd name="connsiteX23-887" fmla="*/ 530225 w 923925"/>
                <a:gd name="connsiteY23-888" fmla="*/ 257175 h 479425"/>
                <a:gd name="connsiteX24-889" fmla="*/ 530225 w 923925"/>
                <a:gd name="connsiteY24-890" fmla="*/ 257175 h 479425"/>
                <a:gd name="connsiteX25-891" fmla="*/ 533400 w 923925"/>
                <a:gd name="connsiteY25-892" fmla="*/ 279400 h 479425"/>
                <a:gd name="connsiteX26-893" fmla="*/ 565150 w 923925"/>
                <a:gd name="connsiteY26-894" fmla="*/ 285750 h 479425"/>
                <a:gd name="connsiteX27-895" fmla="*/ 561975 w 923925"/>
                <a:gd name="connsiteY27-896" fmla="*/ 307975 h 479425"/>
                <a:gd name="connsiteX28-897" fmla="*/ 593725 w 923925"/>
                <a:gd name="connsiteY28-898" fmla="*/ 307975 h 479425"/>
                <a:gd name="connsiteX29-899" fmla="*/ 631825 w 923925"/>
                <a:gd name="connsiteY29-900" fmla="*/ 323850 h 479425"/>
                <a:gd name="connsiteX30-901" fmla="*/ 631825 w 923925"/>
                <a:gd name="connsiteY30-902" fmla="*/ 358775 h 479425"/>
                <a:gd name="connsiteX31-903" fmla="*/ 698500 w 923925"/>
                <a:gd name="connsiteY31-904" fmla="*/ 358775 h 479425"/>
                <a:gd name="connsiteX32-905" fmla="*/ 698500 w 923925"/>
                <a:gd name="connsiteY32-906" fmla="*/ 377825 h 479425"/>
                <a:gd name="connsiteX33-907" fmla="*/ 758825 w 923925"/>
                <a:gd name="connsiteY33-908" fmla="*/ 377825 h 479425"/>
                <a:gd name="connsiteX34-909" fmla="*/ 758825 w 923925"/>
                <a:gd name="connsiteY34-910" fmla="*/ 406400 h 479425"/>
                <a:gd name="connsiteX35-911" fmla="*/ 796925 w 923925"/>
                <a:gd name="connsiteY35-912" fmla="*/ 406400 h 479425"/>
                <a:gd name="connsiteX36-913" fmla="*/ 796925 w 923925"/>
                <a:gd name="connsiteY36-914" fmla="*/ 441325 h 479425"/>
                <a:gd name="connsiteX37-915" fmla="*/ 847725 w 923925"/>
                <a:gd name="connsiteY37-916" fmla="*/ 441325 h 479425"/>
                <a:gd name="connsiteX38-917" fmla="*/ 847725 w 923925"/>
                <a:gd name="connsiteY38-918" fmla="*/ 454025 h 479425"/>
                <a:gd name="connsiteX39-919" fmla="*/ 898525 w 923925"/>
                <a:gd name="connsiteY39-920" fmla="*/ 454025 h 479425"/>
                <a:gd name="connsiteX40-921" fmla="*/ 898525 w 923925"/>
                <a:gd name="connsiteY40-922" fmla="*/ 454025 h 479425"/>
                <a:gd name="connsiteX41-923" fmla="*/ 923925 w 923925"/>
                <a:gd name="connsiteY41-924" fmla="*/ 479425 h 479425"/>
                <a:gd name="connsiteX0-925" fmla="*/ 0 w 923925"/>
                <a:gd name="connsiteY0-926" fmla="*/ 0 h 479425"/>
                <a:gd name="connsiteX1-927" fmla="*/ 79375 w 923925"/>
                <a:gd name="connsiteY1-928" fmla="*/ 0 h 479425"/>
                <a:gd name="connsiteX2-929" fmla="*/ 79375 w 923925"/>
                <a:gd name="connsiteY2-930" fmla="*/ 22225 h 479425"/>
                <a:gd name="connsiteX3-931" fmla="*/ 133350 w 923925"/>
                <a:gd name="connsiteY3-932" fmla="*/ 22225 h 479425"/>
                <a:gd name="connsiteX4-933" fmla="*/ 133350 w 923925"/>
                <a:gd name="connsiteY4-934" fmla="*/ 22225 h 479425"/>
                <a:gd name="connsiteX5-935" fmla="*/ 133350 w 923925"/>
                <a:gd name="connsiteY5-936" fmla="*/ 44450 h 479425"/>
                <a:gd name="connsiteX6-937" fmla="*/ 177800 w 923925"/>
                <a:gd name="connsiteY6-938" fmla="*/ 44450 h 479425"/>
                <a:gd name="connsiteX7-939" fmla="*/ 177800 w 923925"/>
                <a:gd name="connsiteY7-940" fmla="*/ 63500 h 479425"/>
                <a:gd name="connsiteX8-941" fmla="*/ 212725 w 923925"/>
                <a:gd name="connsiteY8-942" fmla="*/ 63500 h 479425"/>
                <a:gd name="connsiteX9-943" fmla="*/ 212725 w 923925"/>
                <a:gd name="connsiteY9-944" fmla="*/ 82550 h 479425"/>
                <a:gd name="connsiteX10-945" fmla="*/ 269875 w 923925"/>
                <a:gd name="connsiteY10-946" fmla="*/ 82550 h 479425"/>
                <a:gd name="connsiteX11-947" fmla="*/ 269875 w 923925"/>
                <a:gd name="connsiteY11-948" fmla="*/ 123825 h 479425"/>
                <a:gd name="connsiteX12-949" fmla="*/ 269875 w 923925"/>
                <a:gd name="connsiteY12-950" fmla="*/ 123825 h 479425"/>
                <a:gd name="connsiteX13-951" fmla="*/ 298450 w 923925"/>
                <a:gd name="connsiteY13-952" fmla="*/ 123825 h 479425"/>
                <a:gd name="connsiteX14-953" fmla="*/ 298450 w 923925"/>
                <a:gd name="connsiteY14-954" fmla="*/ 155575 h 479425"/>
                <a:gd name="connsiteX15-955" fmla="*/ 330200 w 923925"/>
                <a:gd name="connsiteY15-956" fmla="*/ 155575 h 479425"/>
                <a:gd name="connsiteX16-957" fmla="*/ 330200 w 923925"/>
                <a:gd name="connsiteY16-958" fmla="*/ 180975 h 479425"/>
                <a:gd name="connsiteX17-959" fmla="*/ 396875 w 923925"/>
                <a:gd name="connsiteY17-960" fmla="*/ 180975 h 479425"/>
                <a:gd name="connsiteX18-961" fmla="*/ 396875 w 923925"/>
                <a:gd name="connsiteY18-962" fmla="*/ 200025 h 479425"/>
                <a:gd name="connsiteX19-963" fmla="*/ 444500 w 923925"/>
                <a:gd name="connsiteY19-964" fmla="*/ 200025 h 479425"/>
                <a:gd name="connsiteX20-965" fmla="*/ 444500 w 923925"/>
                <a:gd name="connsiteY20-966" fmla="*/ 228600 h 479425"/>
                <a:gd name="connsiteX21-967" fmla="*/ 485775 w 923925"/>
                <a:gd name="connsiteY21-968" fmla="*/ 228600 h 479425"/>
                <a:gd name="connsiteX22-969" fmla="*/ 485775 w 923925"/>
                <a:gd name="connsiteY22-970" fmla="*/ 257175 h 479425"/>
                <a:gd name="connsiteX23-971" fmla="*/ 530225 w 923925"/>
                <a:gd name="connsiteY23-972" fmla="*/ 257175 h 479425"/>
                <a:gd name="connsiteX24-973" fmla="*/ 530225 w 923925"/>
                <a:gd name="connsiteY24-974" fmla="*/ 257175 h 479425"/>
                <a:gd name="connsiteX25-975" fmla="*/ 533400 w 923925"/>
                <a:gd name="connsiteY25-976" fmla="*/ 279400 h 479425"/>
                <a:gd name="connsiteX26-977" fmla="*/ 565150 w 923925"/>
                <a:gd name="connsiteY26-978" fmla="*/ 285750 h 479425"/>
                <a:gd name="connsiteX27-979" fmla="*/ 561975 w 923925"/>
                <a:gd name="connsiteY27-980" fmla="*/ 307975 h 479425"/>
                <a:gd name="connsiteX28-981" fmla="*/ 584200 w 923925"/>
                <a:gd name="connsiteY28-982" fmla="*/ 330200 h 479425"/>
                <a:gd name="connsiteX29-983" fmla="*/ 631825 w 923925"/>
                <a:gd name="connsiteY29-984" fmla="*/ 323850 h 479425"/>
                <a:gd name="connsiteX30-985" fmla="*/ 631825 w 923925"/>
                <a:gd name="connsiteY30-986" fmla="*/ 358775 h 479425"/>
                <a:gd name="connsiteX31-987" fmla="*/ 698500 w 923925"/>
                <a:gd name="connsiteY31-988" fmla="*/ 358775 h 479425"/>
                <a:gd name="connsiteX32-989" fmla="*/ 698500 w 923925"/>
                <a:gd name="connsiteY32-990" fmla="*/ 377825 h 479425"/>
                <a:gd name="connsiteX33-991" fmla="*/ 758825 w 923925"/>
                <a:gd name="connsiteY33-992" fmla="*/ 377825 h 479425"/>
                <a:gd name="connsiteX34-993" fmla="*/ 758825 w 923925"/>
                <a:gd name="connsiteY34-994" fmla="*/ 406400 h 479425"/>
                <a:gd name="connsiteX35-995" fmla="*/ 796925 w 923925"/>
                <a:gd name="connsiteY35-996" fmla="*/ 406400 h 479425"/>
                <a:gd name="connsiteX36-997" fmla="*/ 796925 w 923925"/>
                <a:gd name="connsiteY36-998" fmla="*/ 441325 h 479425"/>
                <a:gd name="connsiteX37-999" fmla="*/ 847725 w 923925"/>
                <a:gd name="connsiteY37-1000" fmla="*/ 441325 h 479425"/>
                <a:gd name="connsiteX38-1001" fmla="*/ 847725 w 923925"/>
                <a:gd name="connsiteY38-1002" fmla="*/ 454025 h 479425"/>
                <a:gd name="connsiteX39-1003" fmla="*/ 898525 w 923925"/>
                <a:gd name="connsiteY39-1004" fmla="*/ 454025 h 479425"/>
                <a:gd name="connsiteX40-1005" fmla="*/ 898525 w 923925"/>
                <a:gd name="connsiteY40-1006" fmla="*/ 454025 h 479425"/>
                <a:gd name="connsiteX41-1007" fmla="*/ 923925 w 923925"/>
                <a:gd name="connsiteY41-1008" fmla="*/ 479425 h 479425"/>
                <a:gd name="connsiteX0-1009" fmla="*/ 0 w 923925"/>
                <a:gd name="connsiteY0-1010" fmla="*/ 0 h 479425"/>
                <a:gd name="connsiteX1-1011" fmla="*/ 79375 w 923925"/>
                <a:gd name="connsiteY1-1012" fmla="*/ 0 h 479425"/>
                <a:gd name="connsiteX2-1013" fmla="*/ 79375 w 923925"/>
                <a:gd name="connsiteY2-1014" fmla="*/ 22225 h 479425"/>
                <a:gd name="connsiteX3-1015" fmla="*/ 133350 w 923925"/>
                <a:gd name="connsiteY3-1016" fmla="*/ 22225 h 479425"/>
                <a:gd name="connsiteX4-1017" fmla="*/ 133350 w 923925"/>
                <a:gd name="connsiteY4-1018" fmla="*/ 22225 h 479425"/>
                <a:gd name="connsiteX5-1019" fmla="*/ 133350 w 923925"/>
                <a:gd name="connsiteY5-1020" fmla="*/ 44450 h 479425"/>
                <a:gd name="connsiteX6-1021" fmla="*/ 177800 w 923925"/>
                <a:gd name="connsiteY6-1022" fmla="*/ 44450 h 479425"/>
                <a:gd name="connsiteX7-1023" fmla="*/ 177800 w 923925"/>
                <a:gd name="connsiteY7-1024" fmla="*/ 63500 h 479425"/>
                <a:gd name="connsiteX8-1025" fmla="*/ 212725 w 923925"/>
                <a:gd name="connsiteY8-1026" fmla="*/ 63500 h 479425"/>
                <a:gd name="connsiteX9-1027" fmla="*/ 212725 w 923925"/>
                <a:gd name="connsiteY9-1028" fmla="*/ 82550 h 479425"/>
                <a:gd name="connsiteX10-1029" fmla="*/ 269875 w 923925"/>
                <a:gd name="connsiteY10-1030" fmla="*/ 82550 h 479425"/>
                <a:gd name="connsiteX11-1031" fmla="*/ 269875 w 923925"/>
                <a:gd name="connsiteY11-1032" fmla="*/ 123825 h 479425"/>
                <a:gd name="connsiteX12-1033" fmla="*/ 269875 w 923925"/>
                <a:gd name="connsiteY12-1034" fmla="*/ 123825 h 479425"/>
                <a:gd name="connsiteX13-1035" fmla="*/ 298450 w 923925"/>
                <a:gd name="connsiteY13-1036" fmla="*/ 123825 h 479425"/>
                <a:gd name="connsiteX14-1037" fmla="*/ 298450 w 923925"/>
                <a:gd name="connsiteY14-1038" fmla="*/ 155575 h 479425"/>
                <a:gd name="connsiteX15-1039" fmla="*/ 330200 w 923925"/>
                <a:gd name="connsiteY15-1040" fmla="*/ 155575 h 479425"/>
                <a:gd name="connsiteX16-1041" fmla="*/ 330200 w 923925"/>
                <a:gd name="connsiteY16-1042" fmla="*/ 180975 h 479425"/>
                <a:gd name="connsiteX17-1043" fmla="*/ 396875 w 923925"/>
                <a:gd name="connsiteY17-1044" fmla="*/ 180975 h 479425"/>
                <a:gd name="connsiteX18-1045" fmla="*/ 396875 w 923925"/>
                <a:gd name="connsiteY18-1046" fmla="*/ 200025 h 479425"/>
                <a:gd name="connsiteX19-1047" fmla="*/ 444500 w 923925"/>
                <a:gd name="connsiteY19-1048" fmla="*/ 200025 h 479425"/>
                <a:gd name="connsiteX20-1049" fmla="*/ 444500 w 923925"/>
                <a:gd name="connsiteY20-1050" fmla="*/ 228600 h 479425"/>
                <a:gd name="connsiteX21-1051" fmla="*/ 485775 w 923925"/>
                <a:gd name="connsiteY21-1052" fmla="*/ 228600 h 479425"/>
                <a:gd name="connsiteX22-1053" fmla="*/ 485775 w 923925"/>
                <a:gd name="connsiteY22-1054" fmla="*/ 257175 h 479425"/>
                <a:gd name="connsiteX23-1055" fmla="*/ 530225 w 923925"/>
                <a:gd name="connsiteY23-1056" fmla="*/ 257175 h 479425"/>
                <a:gd name="connsiteX24-1057" fmla="*/ 530225 w 923925"/>
                <a:gd name="connsiteY24-1058" fmla="*/ 257175 h 479425"/>
                <a:gd name="connsiteX25-1059" fmla="*/ 533400 w 923925"/>
                <a:gd name="connsiteY25-1060" fmla="*/ 279400 h 479425"/>
                <a:gd name="connsiteX26-1061" fmla="*/ 565150 w 923925"/>
                <a:gd name="connsiteY26-1062" fmla="*/ 285750 h 479425"/>
                <a:gd name="connsiteX27-1063" fmla="*/ 581025 w 923925"/>
                <a:gd name="connsiteY27-1064" fmla="*/ 304800 h 479425"/>
                <a:gd name="connsiteX28-1065" fmla="*/ 584200 w 923925"/>
                <a:gd name="connsiteY28-1066" fmla="*/ 330200 h 479425"/>
                <a:gd name="connsiteX29-1067" fmla="*/ 631825 w 923925"/>
                <a:gd name="connsiteY29-1068" fmla="*/ 323850 h 479425"/>
                <a:gd name="connsiteX30-1069" fmla="*/ 631825 w 923925"/>
                <a:gd name="connsiteY30-1070" fmla="*/ 358775 h 479425"/>
                <a:gd name="connsiteX31-1071" fmla="*/ 698500 w 923925"/>
                <a:gd name="connsiteY31-1072" fmla="*/ 358775 h 479425"/>
                <a:gd name="connsiteX32-1073" fmla="*/ 698500 w 923925"/>
                <a:gd name="connsiteY32-1074" fmla="*/ 377825 h 479425"/>
                <a:gd name="connsiteX33-1075" fmla="*/ 758825 w 923925"/>
                <a:gd name="connsiteY33-1076" fmla="*/ 377825 h 479425"/>
                <a:gd name="connsiteX34-1077" fmla="*/ 758825 w 923925"/>
                <a:gd name="connsiteY34-1078" fmla="*/ 406400 h 479425"/>
                <a:gd name="connsiteX35-1079" fmla="*/ 796925 w 923925"/>
                <a:gd name="connsiteY35-1080" fmla="*/ 406400 h 479425"/>
                <a:gd name="connsiteX36-1081" fmla="*/ 796925 w 923925"/>
                <a:gd name="connsiteY36-1082" fmla="*/ 441325 h 479425"/>
                <a:gd name="connsiteX37-1083" fmla="*/ 847725 w 923925"/>
                <a:gd name="connsiteY37-1084" fmla="*/ 441325 h 479425"/>
                <a:gd name="connsiteX38-1085" fmla="*/ 847725 w 923925"/>
                <a:gd name="connsiteY38-1086" fmla="*/ 454025 h 479425"/>
                <a:gd name="connsiteX39-1087" fmla="*/ 898525 w 923925"/>
                <a:gd name="connsiteY39-1088" fmla="*/ 454025 h 479425"/>
                <a:gd name="connsiteX40-1089" fmla="*/ 898525 w 923925"/>
                <a:gd name="connsiteY40-1090" fmla="*/ 454025 h 479425"/>
                <a:gd name="connsiteX41-1091" fmla="*/ 923925 w 923925"/>
                <a:gd name="connsiteY41-1092" fmla="*/ 479425 h 479425"/>
                <a:gd name="connsiteX0-1093" fmla="*/ 0 w 923925"/>
                <a:gd name="connsiteY0-1094" fmla="*/ 0 h 479425"/>
                <a:gd name="connsiteX1-1095" fmla="*/ 79375 w 923925"/>
                <a:gd name="connsiteY1-1096" fmla="*/ 0 h 479425"/>
                <a:gd name="connsiteX2-1097" fmla="*/ 79375 w 923925"/>
                <a:gd name="connsiteY2-1098" fmla="*/ 22225 h 479425"/>
                <a:gd name="connsiteX3-1099" fmla="*/ 133350 w 923925"/>
                <a:gd name="connsiteY3-1100" fmla="*/ 22225 h 479425"/>
                <a:gd name="connsiteX4-1101" fmla="*/ 133350 w 923925"/>
                <a:gd name="connsiteY4-1102" fmla="*/ 22225 h 479425"/>
                <a:gd name="connsiteX5-1103" fmla="*/ 133350 w 923925"/>
                <a:gd name="connsiteY5-1104" fmla="*/ 44450 h 479425"/>
                <a:gd name="connsiteX6-1105" fmla="*/ 177800 w 923925"/>
                <a:gd name="connsiteY6-1106" fmla="*/ 44450 h 479425"/>
                <a:gd name="connsiteX7-1107" fmla="*/ 177800 w 923925"/>
                <a:gd name="connsiteY7-1108" fmla="*/ 63500 h 479425"/>
                <a:gd name="connsiteX8-1109" fmla="*/ 212725 w 923925"/>
                <a:gd name="connsiteY8-1110" fmla="*/ 63500 h 479425"/>
                <a:gd name="connsiteX9-1111" fmla="*/ 212725 w 923925"/>
                <a:gd name="connsiteY9-1112" fmla="*/ 82550 h 479425"/>
                <a:gd name="connsiteX10-1113" fmla="*/ 269875 w 923925"/>
                <a:gd name="connsiteY10-1114" fmla="*/ 82550 h 479425"/>
                <a:gd name="connsiteX11-1115" fmla="*/ 269875 w 923925"/>
                <a:gd name="connsiteY11-1116" fmla="*/ 123825 h 479425"/>
                <a:gd name="connsiteX12-1117" fmla="*/ 269875 w 923925"/>
                <a:gd name="connsiteY12-1118" fmla="*/ 123825 h 479425"/>
                <a:gd name="connsiteX13-1119" fmla="*/ 298450 w 923925"/>
                <a:gd name="connsiteY13-1120" fmla="*/ 123825 h 479425"/>
                <a:gd name="connsiteX14-1121" fmla="*/ 298450 w 923925"/>
                <a:gd name="connsiteY14-1122" fmla="*/ 155575 h 479425"/>
                <a:gd name="connsiteX15-1123" fmla="*/ 330200 w 923925"/>
                <a:gd name="connsiteY15-1124" fmla="*/ 155575 h 479425"/>
                <a:gd name="connsiteX16-1125" fmla="*/ 330200 w 923925"/>
                <a:gd name="connsiteY16-1126" fmla="*/ 180975 h 479425"/>
                <a:gd name="connsiteX17-1127" fmla="*/ 396875 w 923925"/>
                <a:gd name="connsiteY17-1128" fmla="*/ 180975 h 479425"/>
                <a:gd name="connsiteX18-1129" fmla="*/ 396875 w 923925"/>
                <a:gd name="connsiteY18-1130" fmla="*/ 200025 h 479425"/>
                <a:gd name="connsiteX19-1131" fmla="*/ 444500 w 923925"/>
                <a:gd name="connsiteY19-1132" fmla="*/ 200025 h 479425"/>
                <a:gd name="connsiteX20-1133" fmla="*/ 444500 w 923925"/>
                <a:gd name="connsiteY20-1134" fmla="*/ 228600 h 479425"/>
                <a:gd name="connsiteX21-1135" fmla="*/ 485775 w 923925"/>
                <a:gd name="connsiteY21-1136" fmla="*/ 228600 h 479425"/>
                <a:gd name="connsiteX22-1137" fmla="*/ 485775 w 923925"/>
                <a:gd name="connsiteY22-1138" fmla="*/ 257175 h 479425"/>
                <a:gd name="connsiteX23-1139" fmla="*/ 530225 w 923925"/>
                <a:gd name="connsiteY23-1140" fmla="*/ 257175 h 479425"/>
                <a:gd name="connsiteX24-1141" fmla="*/ 530225 w 923925"/>
                <a:gd name="connsiteY24-1142" fmla="*/ 257175 h 479425"/>
                <a:gd name="connsiteX25-1143" fmla="*/ 533400 w 923925"/>
                <a:gd name="connsiteY25-1144" fmla="*/ 279400 h 479425"/>
                <a:gd name="connsiteX26-1145" fmla="*/ 565150 w 923925"/>
                <a:gd name="connsiteY26-1146" fmla="*/ 285750 h 479425"/>
                <a:gd name="connsiteX27-1147" fmla="*/ 581025 w 923925"/>
                <a:gd name="connsiteY27-1148" fmla="*/ 304800 h 479425"/>
                <a:gd name="connsiteX28-1149" fmla="*/ 577850 w 923925"/>
                <a:gd name="connsiteY28-1150" fmla="*/ 323850 h 479425"/>
                <a:gd name="connsiteX29-1151" fmla="*/ 631825 w 923925"/>
                <a:gd name="connsiteY29-1152" fmla="*/ 323850 h 479425"/>
                <a:gd name="connsiteX30-1153" fmla="*/ 631825 w 923925"/>
                <a:gd name="connsiteY30-1154" fmla="*/ 358775 h 479425"/>
                <a:gd name="connsiteX31-1155" fmla="*/ 698500 w 923925"/>
                <a:gd name="connsiteY31-1156" fmla="*/ 358775 h 479425"/>
                <a:gd name="connsiteX32-1157" fmla="*/ 698500 w 923925"/>
                <a:gd name="connsiteY32-1158" fmla="*/ 377825 h 479425"/>
                <a:gd name="connsiteX33-1159" fmla="*/ 758825 w 923925"/>
                <a:gd name="connsiteY33-1160" fmla="*/ 377825 h 479425"/>
                <a:gd name="connsiteX34-1161" fmla="*/ 758825 w 923925"/>
                <a:gd name="connsiteY34-1162" fmla="*/ 406400 h 479425"/>
                <a:gd name="connsiteX35-1163" fmla="*/ 796925 w 923925"/>
                <a:gd name="connsiteY35-1164" fmla="*/ 406400 h 479425"/>
                <a:gd name="connsiteX36-1165" fmla="*/ 796925 w 923925"/>
                <a:gd name="connsiteY36-1166" fmla="*/ 441325 h 479425"/>
                <a:gd name="connsiteX37-1167" fmla="*/ 847725 w 923925"/>
                <a:gd name="connsiteY37-1168" fmla="*/ 441325 h 479425"/>
                <a:gd name="connsiteX38-1169" fmla="*/ 847725 w 923925"/>
                <a:gd name="connsiteY38-1170" fmla="*/ 454025 h 479425"/>
                <a:gd name="connsiteX39-1171" fmla="*/ 898525 w 923925"/>
                <a:gd name="connsiteY39-1172" fmla="*/ 454025 h 479425"/>
                <a:gd name="connsiteX40-1173" fmla="*/ 898525 w 923925"/>
                <a:gd name="connsiteY40-1174" fmla="*/ 454025 h 479425"/>
                <a:gd name="connsiteX41-1175" fmla="*/ 923925 w 923925"/>
                <a:gd name="connsiteY41-1176" fmla="*/ 479425 h 479425"/>
                <a:gd name="connsiteX0-1177" fmla="*/ 0 w 923925"/>
                <a:gd name="connsiteY0-1178" fmla="*/ 0 h 479425"/>
                <a:gd name="connsiteX1-1179" fmla="*/ 79375 w 923925"/>
                <a:gd name="connsiteY1-1180" fmla="*/ 0 h 479425"/>
                <a:gd name="connsiteX2-1181" fmla="*/ 79375 w 923925"/>
                <a:gd name="connsiteY2-1182" fmla="*/ 22225 h 479425"/>
                <a:gd name="connsiteX3-1183" fmla="*/ 133350 w 923925"/>
                <a:gd name="connsiteY3-1184" fmla="*/ 22225 h 479425"/>
                <a:gd name="connsiteX4-1185" fmla="*/ 133350 w 923925"/>
                <a:gd name="connsiteY4-1186" fmla="*/ 22225 h 479425"/>
                <a:gd name="connsiteX5-1187" fmla="*/ 133350 w 923925"/>
                <a:gd name="connsiteY5-1188" fmla="*/ 44450 h 479425"/>
                <a:gd name="connsiteX6-1189" fmla="*/ 177800 w 923925"/>
                <a:gd name="connsiteY6-1190" fmla="*/ 44450 h 479425"/>
                <a:gd name="connsiteX7-1191" fmla="*/ 177800 w 923925"/>
                <a:gd name="connsiteY7-1192" fmla="*/ 63500 h 479425"/>
                <a:gd name="connsiteX8-1193" fmla="*/ 212725 w 923925"/>
                <a:gd name="connsiteY8-1194" fmla="*/ 63500 h 479425"/>
                <a:gd name="connsiteX9-1195" fmla="*/ 212725 w 923925"/>
                <a:gd name="connsiteY9-1196" fmla="*/ 82550 h 479425"/>
                <a:gd name="connsiteX10-1197" fmla="*/ 269875 w 923925"/>
                <a:gd name="connsiteY10-1198" fmla="*/ 82550 h 479425"/>
                <a:gd name="connsiteX11-1199" fmla="*/ 269875 w 923925"/>
                <a:gd name="connsiteY11-1200" fmla="*/ 123825 h 479425"/>
                <a:gd name="connsiteX12-1201" fmla="*/ 269875 w 923925"/>
                <a:gd name="connsiteY12-1202" fmla="*/ 123825 h 479425"/>
                <a:gd name="connsiteX13-1203" fmla="*/ 298450 w 923925"/>
                <a:gd name="connsiteY13-1204" fmla="*/ 123825 h 479425"/>
                <a:gd name="connsiteX14-1205" fmla="*/ 298450 w 923925"/>
                <a:gd name="connsiteY14-1206" fmla="*/ 155575 h 479425"/>
                <a:gd name="connsiteX15-1207" fmla="*/ 330200 w 923925"/>
                <a:gd name="connsiteY15-1208" fmla="*/ 155575 h 479425"/>
                <a:gd name="connsiteX16-1209" fmla="*/ 330200 w 923925"/>
                <a:gd name="connsiteY16-1210" fmla="*/ 180975 h 479425"/>
                <a:gd name="connsiteX17-1211" fmla="*/ 396875 w 923925"/>
                <a:gd name="connsiteY17-1212" fmla="*/ 180975 h 479425"/>
                <a:gd name="connsiteX18-1213" fmla="*/ 396875 w 923925"/>
                <a:gd name="connsiteY18-1214" fmla="*/ 200025 h 479425"/>
                <a:gd name="connsiteX19-1215" fmla="*/ 444500 w 923925"/>
                <a:gd name="connsiteY19-1216" fmla="*/ 200025 h 479425"/>
                <a:gd name="connsiteX20-1217" fmla="*/ 444500 w 923925"/>
                <a:gd name="connsiteY20-1218" fmla="*/ 228600 h 479425"/>
                <a:gd name="connsiteX21-1219" fmla="*/ 485775 w 923925"/>
                <a:gd name="connsiteY21-1220" fmla="*/ 228600 h 479425"/>
                <a:gd name="connsiteX22-1221" fmla="*/ 485775 w 923925"/>
                <a:gd name="connsiteY22-1222" fmla="*/ 257175 h 479425"/>
                <a:gd name="connsiteX23-1223" fmla="*/ 530225 w 923925"/>
                <a:gd name="connsiteY23-1224" fmla="*/ 257175 h 479425"/>
                <a:gd name="connsiteX24-1225" fmla="*/ 530225 w 923925"/>
                <a:gd name="connsiteY24-1226" fmla="*/ 257175 h 479425"/>
                <a:gd name="connsiteX25-1227" fmla="*/ 533400 w 923925"/>
                <a:gd name="connsiteY25-1228" fmla="*/ 279400 h 479425"/>
                <a:gd name="connsiteX26-1229" fmla="*/ 565150 w 923925"/>
                <a:gd name="connsiteY26-1230" fmla="*/ 285750 h 479425"/>
                <a:gd name="connsiteX27-1231" fmla="*/ 581025 w 923925"/>
                <a:gd name="connsiteY27-1232" fmla="*/ 304800 h 479425"/>
                <a:gd name="connsiteX28-1233" fmla="*/ 584200 w 923925"/>
                <a:gd name="connsiteY28-1234" fmla="*/ 323850 h 479425"/>
                <a:gd name="connsiteX29-1235" fmla="*/ 631825 w 923925"/>
                <a:gd name="connsiteY29-1236" fmla="*/ 323850 h 479425"/>
                <a:gd name="connsiteX30-1237" fmla="*/ 631825 w 923925"/>
                <a:gd name="connsiteY30-1238" fmla="*/ 358775 h 479425"/>
                <a:gd name="connsiteX31-1239" fmla="*/ 698500 w 923925"/>
                <a:gd name="connsiteY31-1240" fmla="*/ 358775 h 479425"/>
                <a:gd name="connsiteX32-1241" fmla="*/ 698500 w 923925"/>
                <a:gd name="connsiteY32-1242" fmla="*/ 377825 h 479425"/>
                <a:gd name="connsiteX33-1243" fmla="*/ 758825 w 923925"/>
                <a:gd name="connsiteY33-1244" fmla="*/ 377825 h 479425"/>
                <a:gd name="connsiteX34-1245" fmla="*/ 758825 w 923925"/>
                <a:gd name="connsiteY34-1246" fmla="*/ 406400 h 479425"/>
                <a:gd name="connsiteX35-1247" fmla="*/ 796925 w 923925"/>
                <a:gd name="connsiteY35-1248" fmla="*/ 406400 h 479425"/>
                <a:gd name="connsiteX36-1249" fmla="*/ 796925 w 923925"/>
                <a:gd name="connsiteY36-1250" fmla="*/ 441325 h 479425"/>
                <a:gd name="connsiteX37-1251" fmla="*/ 847725 w 923925"/>
                <a:gd name="connsiteY37-1252" fmla="*/ 441325 h 479425"/>
                <a:gd name="connsiteX38-1253" fmla="*/ 847725 w 923925"/>
                <a:gd name="connsiteY38-1254" fmla="*/ 454025 h 479425"/>
                <a:gd name="connsiteX39-1255" fmla="*/ 898525 w 923925"/>
                <a:gd name="connsiteY39-1256" fmla="*/ 454025 h 479425"/>
                <a:gd name="connsiteX40-1257" fmla="*/ 898525 w 923925"/>
                <a:gd name="connsiteY40-1258" fmla="*/ 454025 h 479425"/>
                <a:gd name="connsiteX41-1259" fmla="*/ 923925 w 923925"/>
                <a:gd name="connsiteY41-1260" fmla="*/ 479425 h 479425"/>
                <a:gd name="connsiteX0-1261" fmla="*/ 0 w 923925"/>
                <a:gd name="connsiteY0-1262" fmla="*/ 0 h 479425"/>
                <a:gd name="connsiteX1-1263" fmla="*/ 79375 w 923925"/>
                <a:gd name="connsiteY1-1264" fmla="*/ 0 h 479425"/>
                <a:gd name="connsiteX2-1265" fmla="*/ 79375 w 923925"/>
                <a:gd name="connsiteY2-1266" fmla="*/ 22225 h 479425"/>
                <a:gd name="connsiteX3-1267" fmla="*/ 133350 w 923925"/>
                <a:gd name="connsiteY3-1268" fmla="*/ 22225 h 479425"/>
                <a:gd name="connsiteX4-1269" fmla="*/ 133350 w 923925"/>
                <a:gd name="connsiteY4-1270" fmla="*/ 22225 h 479425"/>
                <a:gd name="connsiteX5-1271" fmla="*/ 133350 w 923925"/>
                <a:gd name="connsiteY5-1272" fmla="*/ 44450 h 479425"/>
                <a:gd name="connsiteX6-1273" fmla="*/ 177800 w 923925"/>
                <a:gd name="connsiteY6-1274" fmla="*/ 44450 h 479425"/>
                <a:gd name="connsiteX7-1275" fmla="*/ 177800 w 923925"/>
                <a:gd name="connsiteY7-1276" fmla="*/ 63500 h 479425"/>
                <a:gd name="connsiteX8-1277" fmla="*/ 212725 w 923925"/>
                <a:gd name="connsiteY8-1278" fmla="*/ 63500 h 479425"/>
                <a:gd name="connsiteX9-1279" fmla="*/ 212725 w 923925"/>
                <a:gd name="connsiteY9-1280" fmla="*/ 82550 h 479425"/>
                <a:gd name="connsiteX10-1281" fmla="*/ 269875 w 923925"/>
                <a:gd name="connsiteY10-1282" fmla="*/ 82550 h 479425"/>
                <a:gd name="connsiteX11-1283" fmla="*/ 269875 w 923925"/>
                <a:gd name="connsiteY11-1284" fmla="*/ 123825 h 479425"/>
                <a:gd name="connsiteX12-1285" fmla="*/ 269875 w 923925"/>
                <a:gd name="connsiteY12-1286" fmla="*/ 123825 h 479425"/>
                <a:gd name="connsiteX13-1287" fmla="*/ 298450 w 923925"/>
                <a:gd name="connsiteY13-1288" fmla="*/ 123825 h 479425"/>
                <a:gd name="connsiteX14-1289" fmla="*/ 298450 w 923925"/>
                <a:gd name="connsiteY14-1290" fmla="*/ 155575 h 479425"/>
                <a:gd name="connsiteX15-1291" fmla="*/ 330200 w 923925"/>
                <a:gd name="connsiteY15-1292" fmla="*/ 155575 h 479425"/>
                <a:gd name="connsiteX16-1293" fmla="*/ 330200 w 923925"/>
                <a:gd name="connsiteY16-1294" fmla="*/ 180975 h 479425"/>
                <a:gd name="connsiteX17-1295" fmla="*/ 396875 w 923925"/>
                <a:gd name="connsiteY17-1296" fmla="*/ 180975 h 479425"/>
                <a:gd name="connsiteX18-1297" fmla="*/ 396875 w 923925"/>
                <a:gd name="connsiteY18-1298" fmla="*/ 200025 h 479425"/>
                <a:gd name="connsiteX19-1299" fmla="*/ 444500 w 923925"/>
                <a:gd name="connsiteY19-1300" fmla="*/ 200025 h 479425"/>
                <a:gd name="connsiteX20-1301" fmla="*/ 444500 w 923925"/>
                <a:gd name="connsiteY20-1302" fmla="*/ 228600 h 479425"/>
                <a:gd name="connsiteX21-1303" fmla="*/ 485775 w 923925"/>
                <a:gd name="connsiteY21-1304" fmla="*/ 228600 h 479425"/>
                <a:gd name="connsiteX22-1305" fmla="*/ 485775 w 923925"/>
                <a:gd name="connsiteY22-1306" fmla="*/ 257175 h 479425"/>
                <a:gd name="connsiteX23-1307" fmla="*/ 530225 w 923925"/>
                <a:gd name="connsiteY23-1308" fmla="*/ 257175 h 479425"/>
                <a:gd name="connsiteX24-1309" fmla="*/ 530225 w 923925"/>
                <a:gd name="connsiteY24-1310" fmla="*/ 257175 h 479425"/>
                <a:gd name="connsiteX25-1311" fmla="*/ 533400 w 923925"/>
                <a:gd name="connsiteY25-1312" fmla="*/ 279400 h 479425"/>
                <a:gd name="connsiteX26-1313" fmla="*/ 565150 w 923925"/>
                <a:gd name="connsiteY26-1314" fmla="*/ 285750 h 479425"/>
                <a:gd name="connsiteX27-1315" fmla="*/ 581025 w 923925"/>
                <a:gd name="connsiteY27-1316" fmla="*/ 320675 h 479425"/>
                <a:gd name="connsiteX28-1317" fmla="*/ 584200 w 923925"/>
                <a:gd name="connsiteY28-1318" fmla="*/ 323850 h 479425"/>
                <a:gd name="connsiteX29-1319" fmla="*/ 631825 w 923925"/>
                <a:gd name="connsiteY29-1320" fmla="*/ 323850 h 479425"/>
                <a:gd name="connsiteX30-1321" fmla="*/ 631825 w 923925"/>
                <a:gd name="connsiteY30-1322" fmla="*/ 358775 h 479425"/>
                <a:gd name="connsiteX31-1323" fmla="*/ 698500 w 923925"/>
                <a:gd name="connsiteY31-1324" fmla="*/ 358775 h 479425"/>
                <a:gd name="connsiteX32-1325" fmla="*/ 698500 w 923925"/>
                <a:gd name="connsiteY32-1326" fmla="*/ 377825 h 479425"/>
                <a:gd name="connsiteX33-1327" fmla="*/ 758825 w 923925"/>
                <a:gd name="connsiteY33-1328" fmla="*/ 377825 h 479425"/>
                <a:gd name="connsiteX34-1329" fmla="*/ 758825 w 923925"/>
                <a:gd name="connsiteY34-1330" fmla="*/ 406400 h 479425"/>
                <a:gd name="connsiteX35-1331" fmla="*/ 796925 w 923925"/>
                <a:gd name="connsiteY35-1332" fmla="*/ 406400 h 479425"/>
                <a:gd name="connsiteX36-1333" fmla="*/ 796925 w 923925"/>
                <a:gd name="connsiteY36-1334" fmla="*/ 441325 h 479425"/>
                <a:gd name="connsiteX37-1335" fmla="*/ 847725 w 923925"/>
                <a:gd name="connsiteY37-1336" fmla="*/ 441325 h 479425"/>
                <a:gd name="connsiteX38-1337" fmla="*/ 847725 w 923925"/>
                <a:gd name="connsiteY38-1338" fmla="*/ 454025 h 479425"/>
                <a:gd name="connsiteX39-1339" fmla="*/ 898525 w 923925"/>
                <a:gd name="connsiteY39-1340" fmla="*/ 454025 h 479425"/>
                <a:gd name="connsiteX40-1341" fmla="*/ 898525 w 923925"/>
                <a:gd name="connsiteY40-1342" fmla="*/ 454025 h 479425"/>
                <a:gd name="connsiteX41-1343" fmla="*/ 923925 w 923925"/>
                <a:gd name="connsiteY41-1344" fmla="*/ 479425 h 479425"/>
                <a:gd name="connsiteX0-1345" fmla="*/ 0 w 923925"/>
                <a:gd name="connsiteY0-1346" fmla="*/ 0 h 479425"/>
                <a:gd name="connsiteX1-1347" fmla="*/ 79375 w 923925"/>
                <a:gd name="connsiteY1-1348" fmla="*/ 0 h 479425"/>
                <a:gd name="connsiteX2-1349" fmla="*/ 79375 w 923925"/>
                <a:gd name="connsiteY2-1350" fmla="*/ 22225 h 479425"/>
                <a:gd name="connsiteX3-1351" fmla="*/ 133350 w 923925"/>
                <a:gd name="connsiteY3-1352" fmla="*/ 22225 h 479425"/>
                <a:gd name="connsiteX4-1353" fmla="*/ 133350 w 923925"/>
                <a:gd name="connsiteY4-1354" fmla="*/ 22225 h 479425"/>
                <a:gd name="connsiteX5-1355" fmla="*/ 133350 w 923925"/>
                <a:gd name="connsiteY5-1356" fmla="*/ 44450 h 479425"/>
                <a:gd name="connsiteX6-1357" fmla="*/ 177800 w 923925"/>
                <a:gd name="connsiteY6-1358" fmla="*/ 44450 h 479425"/>
                <a:gd name="connsiteX7-1359" fmla="*/ 177800 w 923925"/>
                <a:gd name="connsiteY7-1360" fmla="*/ 63500 h 479425"/>
                <a:gd name="connsiteX8-1361" fmla="*/ 212725 w 923925"/>
                <a:gd name="connsiteY8-1362" fmla="*/ 63500 h 479425"/>
                <a:gd name="connsiteX9-1363" fmla="*/ 212725 w 923925"/>
                <a:gd name="connsiteY9-1364" fmla="*/ 82550 h 479425"/>
                <a:gd name="connsiteX10-1365" fmla="*/ 269875 w 923925"/>
                <a:gd name="connsiteY10-1366" fmla="*/ 82550 h 479425"/>
                <a:gd name="connsiteX11-1367" fmla="*/ 269875 w 923925"/>
                <a:gd name="connsiteY11-1368" fmla="*/ 123825 h 479425"/>
                <a:gd name="connsiteX12-1369" fmla="*/ 269875 w 923925"/>
                <a:gd name="connsiteY12-1370" fmla="*/ 123825 h 479425"/>
                <a:gd name="connsiteX13-1371" fmla="*/ 298450 w 923925"/>
                <a:gd name="connsiteY13-1372" fmla="*/ 123825 h 479425"/>
                <a:gd name="connsiteX14-1373" fmla="*/ 298450 w 923925"/>
                <a:gd name="connsiteY14-1374" fmla="*/ 155575 h 479425"/>
                <a:gd name="connsiteX15-1375" fmla="*/ 330200 w 923925"/>
                <a:gd name="connsiteY15-1376" fmla="*/ 155575 h 479425"/>
                <a:gd name="connsiteX16-1377" fmla="*/ 330200 w 923925"/>
                <a:gd name="connsiteY16-1378" fmla="*/ 180975 h 479425"/>
                <a:gd name="connsiteX17-1379" fmla="*/ 396875 w 923925"/>
                <a:gd name="connsiteY17-1380" fmla="*/ 180975 h 479425"/>
                <a:gd name="connsiteX18-1381" fmla="*/ 396875 w 923925"/>
                <a:gd name="connsiteY18-1382" fmla="*/ 200025 h 479425"/>
                <a:gd name="connsiteX19-1383" fmla="*/ 444500 w 923925"/>
                <a:gd name="connsiteY19-1384" fmla="*/ 200025 h 479425"/>
                <a:gd name="connsiteX20-1385" fmla="*/ 444500 w 923925"/>
                <a:gd name="connsiteY20-1386" fmla="*/ 228600 h 479425"/>
                <a:gd name="connsiteX21-1387" fmla="*/ 485775 w 923925"/>
                <a:gd name="connsiteY21-1388" fmla="*/ 228600 h 479425"/>
                <a:gd name="connsiteX22-1389" fmla="*/ 485775 w 923925"/>
                <a:gd name="connsiteY22-1390" fmla="*/ 257175 h 479425"/>
                <a:gd name="connsiteX23-1391" fmla="*/ 530225 w 923925"/>
                <a:gd name="connsiteY23-1392" fmla="*/ 257175 h 479425"/>
                <a:gd name="connsiteX24-1393" fmla="*/ 530225 w 923925"/>
                <a:gd name="connsiteY24-1394" fmla="*/ 257175 h 479425"/>
                <a:gd name="connsiteX25-1395" fmla="*/ 533400 w 923925"/>
                <a:gd name="connsiteY25-1396" fmla="*/ 279400 h 479425"/>
                <a:gd name="connsiteX26-1397" fmla="*/ 584200 w 923925"/>
                <a:gd name="connsiteY26-1398" fmla="*/ 282575 h 479425"/>
                <a:gd name="connsiteX27-1399" fmla="*/ 581025 w 923925"/>
                <a:gd name="connsiteY27-1400" fmla="*/ 320675 h 479425"/>
                <a:gd name="connsiteX28-1401" fmla="*/ 584200 w 923925"/>
                <a:gd name="connsiteY28-1402" fmla="*/ 323850 h 479425"/>
                <a:gd name="connsiteX29-1403" fmla="*/ 631825 w 923925"/>
                <a:gd name="connsiteY29-1404" fmla="*/ 323850 h 479425"/>
                <a:gd name="connsiteX30-1405" fmla="*/ 631825 w 923925"/>
                <a:gd name="connsiteY30-1406" fmla="*/ 358775 h 479425"/>
                <a:gd name="connsiteX31-1407" fmla="*/ 698500 w 923925"/>
                <a:gd name="connsiteY31-1408" fmla="*/ 358775 h 479425"/>
                <a:gd name="connsiteX32-1409" fmla="*/ 698500 w 923925"/>
                <a:gd name="connsiteY32-1410" fmla="*/ 377825 h 479425"/>
                <a:gd name="connsiteX33-1411" fmla="*/ 758825 w 923925"/>
                <a:gd name="connsiteY33-1412" fmla="*/ 377825 h 479425"/>
                <a:gd name="connsiteX34-1413" fmla="*/ 758825 w 923925"/>
                <a:gd name="connsiteY34-1414" fmla="*/ 406400 h 479425"/>
                <a:gd name="connsiteX35-1415" fmla="*/ 796925 w 923925"/>
                <a:gd name="connsiteY35-1416" fmla="*/ 406400 h 479425"/>
                <a:gd name="connsiteX36-1417" fmla="*/ 796925 w 923925"/>
                <a:gd name="connsiteY36-1418" fmla="*/ 441325 h 479425"/>
                <a:gd name="connsiteX37-1419" fmla="*/ 847725 w 923925"/>
                <a:gd name="connsiteY37-1420" fmla="*/ 441325 h 479425"/>
                <a:gd name="connsiteX38-1421" fmla="*/ 847725 w 923925"/>
                <a:gd name="connsiteY38-1422" fmla="*/ 454025 h 479425"/>
                <a:gd name="connsiteX39-1423" fmla="*/ 898525 w 923925"/>
                <a:gd name="connsiteY39-1424" fmla="*/ 454025 h 479425"/>
                <a:gd name="connsiteX40-1425" fmla="*/ 898525 w 923925"/>
                <a:gd name="connsiteY40-1426" fmla="*/ 454025 h 479425"/>
                <a:gd name="connsiteX41-1427" fmla="*/ 923925 w 923925"/>
                <a:gd name="connsiteY41-1428" fmla="*/ 479425 h 479425"/>
                <a:gd name="connsiteX0-1429" fmla="*/ 0 w 923925"/>
                <a:gd name="connsiteY0-1430" fmla="*/ 0 h 479425"/>
                <a:gd name="connsiteX1-1431" fmla="*/ 79375 w 923925"/>
                <a:gd name="connsiteY1-1432" fmla="*/ 0 h 479425"/>
                <a:gd name="connsiteX2-1433" fmla="*/ 79375 w 923925"/>
                <a:gd name="connsiteY2-1434" fmla="*/ 22225 h 479425"/>
                <a:gd name="connsiteX3-1435" fmla="*/ 133350 w 923925"/>
                <a:gd name="connsiteY3-1436" fmla="*/ 22225 h 479425"/>
                <a:gd name="connsiteX4-1437" fmla="*/ 133350 w 923925"/>
                <a:gd name="connsiteY4-1438" fmla="*/ 22225 h 479425"/>
                <a:gd name="connsiteX5-1439" fmla="*/ 133350 w 923925"/>
                <a:gd name="connsiteY5-1440" fmla="*/ 44450 h 479425"/>
                <a:gd name="connsiteX6-1441" fmla="*/ 177800 w 923925"/>
                <a:gd name="connsiteY6-1442" fmla="*/ 44450 h 479425"/>
                <a:gd name="connsiteX7-1443" fmla="*/ 177800 w 923925"/>
                <a:gd name="connsiteY7-1444" fmla="*/ 63500 h 479425"/>
                <a:gd name="connsiteX8-1445" fmla="*/ 212725 w 923925"/>
                <a:gd name="connsiteY8-1446" fmla="*/ 63500 h 479425"/>
                <a:gd name="connsiteX9-1447" fmla="*/ 212725 w 923925"/>
                <a:gd name="connsiteY9-1448" fmla="*/ 82550 h 479425"/>
                <a:gd name="connsiteX10-1449" fmla="*/ 269875 w 923925"/>
                <a:gd name="connsiteY10-1450" fmla="*/ 82550 h 479425"/>
                <a:gd name="connsiteX11-1451" fmla="*/ 269875 w 923925"/>
                <a:gd name="connsiteY11-1452" fmla="*/ 123825 h 479425"/>
                <a:gd name="connsiteX12-1453" fmla="*/ 269875 w 923925"/>
                <a:gd name="connsiteY12-1454" fmla="*/ 123825 h 479425"/>
                <a:gd name="connsiteX13-1455" fmla="*/ 298450 w 923925"/>
                <a:gd name="connsiteY13-1456" fmla="*/ 123825 h 479425"/>
                <a:gd name="connsiteX14-1457" fmla="*/ 298450 w 923925"/>
                <a:gd name="connsiteY14-1458" fmla="*/ 155575 h 479425"/>
                <a:gd name="connsiteX15-1459" fmla="*/ 330200 w 923925"/>
                <a:gd name="connsiteY15-1460" fmla="*/ 155575 h 479425"/>
                <a:gd name="connsiteX16-1461" fmla="*/ 330200 w 923925"/>
                <a:gd name="connsiteY16-1462" fmla="*/ 180975 h 479425"/>
                <a:gd name="connsiteX17-1463" fmla="*/ 396875 w 923925"/>
                <a:gd name="connsiteY17-1464" fmla="*/ 180975 h 479425"/>
                <a:gd name="connsiteX18-1465" fmla="*/ 396875 w 923925"/>
                <a:gd name="connsiteY18-1466" fmla="*/ 200025 h 479425"/>
                <a:gd name="connsiteX19-1467" fmla="*/ 444500 w 923925"/>
                <a:gd name="connsiteY19-1468" fmla="*/ 200025 h 479425"/>
                <a:gd name="connsiteX20-1469" fmla="*/ 444500 w 923925"/>
                <a:gd name="connsiteY20-1470" fmla="*/ 228600 h 479425"/>
                <a:gd name="connsiteX21-1471" fmla="*/ 485775 w 923925"/>
                <a:gd name="connsiteY21-1472" fmla="*/ 228600 h 479425"/>
                <a:gd name="connsiteX22-1473" fmla="*/ 485775 w 923925"/>
                <a:gd name="connsiteY22-1474" fmla="*/ 257175 h 479425"/>
                <a:gd name="connsiteX23-1475" fmla="*/ 530225 w 923925"/>
                <a:gd name="connsiteY23-1476" fmla="*/ 257175 h 479425"/>
                <a:gd name="connsiteX24-1477" fmla="*/ 530225 w 923925"/>
                <a:gd name="connsiteY24-1478" fmla="*/ 257175 h 479425"/>
                <a:gd name="connsiteX25-1479" fmla="*/ 530225 w 923925"/>
                <a:gd name="connsiteY25-1480" fmla="*/ 285750 h 479425"/>
                <a:gd name="connsiteX26-1481" fmla="*/ 584200 w 923925"/>
                <a:gd name="connsiteY26-1482" fmla="*/ 282575 h 479425"/>
                <a:gd name="connsiteX27-1483" fmla="*/ 581025 w 923925"/>
                <a:gd name="connsiteY27-1484" fmla="*/ 320675 h 479425"/>
                <a:gd name="connsiteX28-1485" fmla="*/ 584200 w 923925"/>
                <a:gd name="connsiteY28-1486" fmla="*/ 323850 h 479425"/>
                <a:gd name="connsiteX29-1487" fmla="*/ 631825 w 923925"/>
                <a:gd name="connsiteY29-1488" fmla="*/ 323850 h 479425"/>
                <a:gd name="connsiteX30-1489" fmla="*/ 631825 w 923925"/>
                <a:gd name="connsiteY30-1490" fmla="*/ 358775 h 479425"/>
                <a:gd name="connsiteX31-1491" fmla="*/ 698500 w 923925"/>
                <a:gd name="connsiteY31-1492" fmla="*/ 358775 h 479425"/>
                <a:gd name="connsiteX32-1493" fmla="*/ 698500 w 923925"/>
                <a:gd name="connsiteY32-1494" fmla="*/ 377825 h 479425"/>
                <a:gd name="connsiteX33-1495" fmla="*/ 758825 w 923925"/>
                <a:gd name="connsiteY33-1496" fmla="*/ 377825 h 479425"/>
                <a:gd name="connsiteX34-1497" fmla="*/ 758825 w 923925"/>
                <a:gd name="connsiteY34-1498" fmla="*/ 406400 h 479425"/>
                <a:gd name="connsiteX35-1499" fmla="*/ 796925 w 923925"/>
                <a:gd name="connsiteY35-1500" fmla="*/ 406400 h 479425"/>
                <a:gd name="connsiteX36-1501" fmla="*/ 796925 w 923925"/>
                <a:gd name="connsiteY36-1502" fmla="*/ 441325 h 479425"/>
                <a:gd name="connsiteX37-1503" fmla="*/ 847725 w 923925"/>
                <a:gd name="connsiteY37-1504" fmla="*/ 441325 h 479425"/>
                <a:gd name="connsiteX38-1505" fmla="*/ 847725 w 923925"/>
                <a:gd name="connsiteY38-1506" fmla="*/ 454025 h 479425"/>
                <a:gd name="connsiteX39-1507" fmla="*/ 898525 w 923925"/>
                <a:gd name="connsiteY39-1508" fmla="*/ 454025 h 479425"/>
                <a:gd name="connsiteX40-1509" fmla="*/ 898525 w 923925"/>
                <a:gd name="connsiteY40-1510" fmla="*/ 454025 h 479425"/>
                <a:gd name="connsiteX41-1511" fmla="*/ 923925 w 923925"/>
                <a:gd name="connsiteY41-1512" fmla="*/ 479425 h 4794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</a:cxnLst>
              <a:rect l="l" t="t" r="r" b="b"/>
              <a:pathLst>
                <a:path w="923925" h="479425">
                  <a:moveTo>
                    <a:pt x="0" y="0"/>
                  </a:moveTo>
                  <a:lnTo>
                    <a:pt x="79375" y="0"/>
                  </a:lnTo>
                  <a:lnTo>
                    <a:pt x="79375" y="22225"/>
                  </a:lnTo>
                  <a:lnTo>
                    <a:pt x="133350" y="22225"/>
                  </a:lnTo>
                  <a:lnTo>
                    <a:pt x="133350" y="22225"/>
                  </a:lnTo>
                  <a:lnTo>
                    <a:pt x="133350" y="44450"/>
                  </a:lnTo>
                  <a:lnTo>
                    <a:pt x="177800" y="44450"/>
                  </a:lnTo>
                  <a:lnTo>
                    <a:pt x="177800" y="63500"/>
                  </a:lnTo>
                  <a:lnTo>
                    <a:pt x="212725" y="63500"/>
                  </a:lnTo>
                  <a:lnTo>
                    <a:pt x="212725" y="82550"/>
                  </a:lnTo>
                  <a:lnTo>
                    <a:pt x="269875" y="82550"/>
                  </a:lnTo>
                  <a:lnTo>
                    <a:pt x="269875" y="123825"/>
                  </a:lnTo>
                  <a:lnTo>
                    <a:pt x="269875" y="123825"/>
                  </a:lnTo>
                  <a:lnTo>
                    <a:pt x="298450" y="123825"/>
                  </a:lnTo>
                  <a:lnTo>
                    <a:pt x="298450" y="155575"/>
                  </a:lnTo>
                  <a:lnTo>
                    <a:pt x="330200" y="155575"/>
                  </a:lnTo>
                  <a:lnTo>
                    <a:pt x="330200" y="180975"/>
                  </a:lnTo>
                  <a:lnTo>
                    <a:pt x="396875" y="180975"/>
                  </a:lnTo>
                  <a:lnTo>
                    <a:pt x="396875" y="200025"/>
                  </a:lnTo>
                  <a:lnTo>
                    <a:pt x="444500" y="200025"/>
                  </a:lnTo>
                  <a:lnTo>
                    <a:pt x="444500" y="228600"/>
                  </a:lnTo>
                  <a:lnTo>
                    <a:pt x="485775" y="228600"/>
                  </a:lnTo>
                  <a:lnTo>
                    <a:pt x="485775" y="257175"/>
                  </a:lnTo>
                  <a:lnTo>
                    <a:pt x="530225" y="257175"/>
                  </a:lnTo>
                  <a:lnTo>
                    <a:pt x="530225" y="257175"/>
                  </a:lnTo>
                  <a:lnTo>
                    <a:pt x="530225" y="285750"/>
                  </a:lnTo>
                  <a:lnTo>
                    <a:pt x="584200" y="282575"/>
                  </a:lnTo>
                  <a:lnTo>
                    <a:pt x="581025" y="320675"/>
                  </a:lnTo>
                  <a:lnTo>
                    <a:pt x="584200" y="323850"/>
                  </a:lnTo>
                  <a:lnTo>
                    <a:pt x="631825" y="323850"/>
                  </a:lnTo>
                  <a:lnTo>
                    <a:pt x="631825" y="358775"/>
                  </a:lnTo>
                  <a:lnTo>
                    <a:pt x="698500" y="358775"/>
                  </a:lnTo>
                  <a:lnTo>
                    <a:pt x="698500" y="377825"/>
                  </a:lnTo>
                  <a:lnTo>
                    <a:pt x="758825" y="377825"/>
                  </a:lnTo>
                  <a:lnTo>
                    <a:pt x="758825" y="406400"/>
                  </a:lnTo>
                  <a:lnTo>
                    <a:pt x="796925" y="406400"/>
                  </a:lnTo>
                  <a:lnTo>
                    <a:pt x="796925" y="441325"/>
                  </a:lnTo>
                  <a:lnTo>
                    <a:pt x="847725" y="441325"/>
                  </a:lnTo>
                  <a:lnTo>
                    <a:pt x="847725" y="454025"/>
                  </a:lnTo>
                  <a:lnTo>
                    <a:pt x="898525" y="454025"/>
                  </a:lnTo>
                  <a:lnTo>
                    <a:pt x="898525" y="454025"/>
                  </a:lnTo>
                  <a:lnTo>
                    <a:pt x="923925" y="479425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8" name="Freeform 277"/>
          <p:cNvSpPr/>
          <p:nvPr/>
        </p:nvSpPr>
        <p:spPr bwMode="auto">
          <a:xfrm>
            <a:off x="4354394" y="4711700"/>
            <a:ext cx="819150" cy="1136650"/>
          </a:xfrm>
          <a:custGeom>
            <a:avLst/>
            <a:gdLst>
              <a:gd name="connsiteX0" fmla="*/ 819150 w 819150"/>
              <a:gd name="connsiteY0" fmla="*/ 1136650 h 1136650"/>
              <a:gd name="connsiteX1" fmla="*/ 539750 w 819150"/>
              <a:gd name="connsiteY1" fmla="*/ 1136650 h 1136650"/>
              <a:gd name="connsiteX2" fmla="*/ 539750 w 819150"/>
              <a:gd name="connsiteY2" fmla="*/ 1076325 h 1136650"/>
              <a:gd name="connsiteX3" fmla="*/ 355600 w 819150"/>
              <a:gd name="connsiteY3" fmla="*/ 1076325 h 1136650"/>
              <a:gd name="connsiteX4" fmla="*/ 355600 w 819150"/>
              <a:gd name="connsiteY4" fmla="*/ 1016000 h 1136650"/>
              <a:gd name="connsiteX5" fmla="*/ 244475 w 819150"/>
              <a:gd name="connsiteY5" fmla="*/ 1016000 h 1136650"/>
              <a:gd name="connsiteX6" fmla="*/ 244475 w 819150"/>
              <a:gd name="connsiteY6" fmla="*/ 946150 h 1136650"/>
              <a:gd name="connsiteX7" fmla="*/ 244475 w 819150"/>
              <a:gd name="connsiteY7" fmla="*/ 946150 h 1136650"/>
              <a:gd name="connsiteX8" fmla="*/ 225425 w 819150"/>
              <a:gd name="connsiteY8" fmla="*/ 946150 h 1136650"/>
              <a:gd name="connsiteX9" fmla="*/ 225425 w 819150"/>
              <a:gd name="connsiteY9" fmla="*/ 898525 h 1136650"/>
              <a:gd name="connsiteX10" fmla="*/ 206375 w 819150"/>
              <a:gd name="connsiteY10" fmla="*/ 898525 h 1136650"/>
              <a:gd name="connsiteX11" fmla="*/ 206375 w 819150"/>
              <a:gd name="connsiteY11" fmla="*/ 771525 h 1136650"/>
              <a:gd name="connsiteX12" fmla="*/ 123825 w 819150"/>
              <a:gd name="connsiteY12" fmla="*/ 771525 h 1136650"/>
              <a:gd name="connsiteX13" fmla="*/ 123825 w 819150"/>
              <a:gd name="connsiteY13" fmla="*/ 714375 h 1136650"/>
              <a:gd name="connsiteX14" fmla="*/ 123825 w 819150"/>
              <a:gd name="connsiteY14" fmla="*/ 714375 h 1136650"/>
              <a:gd name="connsiteX15" fmla="*/ 98425 w 819150"/>
              <a:gd name="connsiteY15" fmla="*/ 714375 h 1136650"/>
              <a:gd name="connsiteX16" fmla="*/ 98425 w 819150"/>
              <a:gd name="connsiteY16" fmla="*/ 596900 h 1136650"/>
              <a:gd name="connsiteX17" fmla="*/ 85725 w 819150"/>
              <a:gd name="connsiteY17" fmla="*/ 596900 h 1136650"/>
              <a:gd name="connsiteX18" fmla="*/ 85725 w 819150"/>
              <a:gd name="connsiteY18" fmla="*/ 482600 h 1136650"/>
              <a:gd name="connsiteX19" fmla="*/ 85725 w 819150"/>
              <a:gd name="connsiteY19" fmla="*/ 482600 h 1136650"/>
              <a:gd name="connsiteX20" fmla="*/ 69850 w 819150"/>
              <a:gd name="connsiteY20" fmla="*/ 482600 h 1136650"/>
              <a:gd name="connsiteX21" fmla="*/ 69850 w 819150"/>
              <a:gd name="connsiteY21" fmla="*/ 400050 h 1136650"/>
              <a:gd name="connsiteX22" fmla="*/ 66675 w 819150"/>
              <a:gd name="connsiteY22" fmla="*/ 400050 h 1136650"/>
              <a:gd name="connsiteX23" fmla="*/ 66675 w 819150"/>
              <a:gd name="connsiteY23" fmla="*/ 244475 h 1136650"/>
              <a:gd name="connsiteX24" fmla="*/ 44450 w 819150"/>
              <a:gd name="connsiteY24" fmla="*/ 244475 h 1136650"/>
              <a:gd name="connsiteX25" fmla="*/ 44450 w 819150"/>
              <a:gd name="connsiteY25" fmla="*/ 177800 h 1136650"/>
              <a:gd name="connsiteX26" fmla="*/ 15875 w 819150"/>
              <a:gd name="connsiteY26" fmla="*/ 177800 h 1136650"/>
              <a:gd name="connsiteX27" fmla="*/ 15875 w 819150"/>
              <a:gd name="connsiteY27" fmla="*/ 123825 h 1136650"/>
              <a:gd name="connsiteX28" fmla="*/ 15875 w 819150"/>
              <a:gd name="connsiteY28" fmla="*/ 123825 h 1136650"/>
              <a:gd name="connsiteX29" fmla="*/ 15875 w 819150"/>
              <a:gd name="connsiteY29" fmla="*/ 123825 h 1136650"/>
              <a:gd name="connsiteX30" fmla="*/ 15875 w 819150"/>
              <a:gd name="connsiteY30" fmla="*/ 107950 h 1136650"/>
              <a:gd name="connsiteX31" fmla="*/ 15875 w 819150"/>
              <a:gd name="connsiteY31" fmla="*/ 57150 h 1136650"/>
              <a:gd name="connsiteX32" fmla="*/ 0 w 819150"/>
              <a:gd name="connsiteY32" fmla="*/ 57150 h 1136650"/>
              <a:gd name="connsiteX33" fmla="*/ 0 w 819150"/>
              <a:gd name="connsiteY33" fmla="*/ 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9150" h="1136650">
                <a:moveTo>
                  <a:pt x="819150" y="1136650"/>
                </a:moveTo>
                <a:lnTo>
                  <a:pt x="539750" y="1136650"/>
                </a:lnTo>
                <a:lnTo>
                  <a:pt x="539750" y="1076325"/>
                </a:lnTo>
                <a:lnTo>
                  <a:pt x="355600" y="1076325"/>
                </a:lnTo>
                <a:lnTo>
                  <a:pt x="355600" y="1016000"/>
                </a:lnTo>
                <a:lnTo>
                  <a:pt x="244475" y="1016000"/>
                </a:lnTo>
                <a:lnTo>
                  <a:pt x="244475" y="946150"/>
                </a:lnTo>
                <a:lnTo>
                  <a:pt x="244475" y="946150"/>
                </a:lnTo>
                <a:lnTo>
                  <a:pt x="225425" y="946150"/>
                </a:lnTo>
                <a:lnTo>
                  <a:pt x="225425" y="898525"/>
                </a:lnTo>
                <a:lnTo>
                  <a:pt x="206375" y="898525"/>
                </a:lnTo>
                <a:lnTo>
                  <a:pt x="206375" y="771525"/>
                </a:lnTo>
                <a:lnTo>
                  <a:pt x="123825" y="771525"/>
                </a:lnTo>
                <a:lnTo>
                  <a:pt x="123825" y="714375"/>
                </a:lnTo>
                <a:lnTo>
                  <a:pt x="123825" y="714375"/>
                </a:lnTo>
                <a:lnTo>
                  <a:pt x="98425" y="714375"/>
                </a:lnTo>
                <a:lnTo>
                  <a:pt x="98425" y="596900"/>
                </a:lnTo>
                <a:lnTo>
                  <a:pt x="85725" y="596900"/>
                </a:lnTo>
                <a:lnTo>
                  <a:pt x="85725" y="482600"/>
                </a:lnTo>
                <a:lnTo>
                  <a:pt x="85725" y="482600"/>
                </a:lnTo>
                <a:lnTo>
                  <a:pt x="69850" y="482600"/>
                </a:lnTo>
                <a:lnTo>
                  <a:pt x="69850" y="400050"/>
                </a:lnTo>
                <a:lnTo>
                  <a:pt x="66675" y="400050"/>
                </a:lnTo>
                <a:lnTo>
                  <a:pt x="66675" y="244475"/>
                </a:lnTo>
                <a:lnTo>
                  <a:pt x="44450" y="244475"/>
                </a:lnTo>
                <a:lnTo>
                  <a:pt x="44450" y="177800"/>
                </a:lnTo>
                <a:lnTo>
                  <a:pt x="15875" y="177800"/>
                </a:lnTo>
                <a:lnTo>
                  <a:pt x="15875" y="123825"/>
                </a:lnTo>
                <a:lnTo>
                  <a:pt x="15875" y="123825"/>
                </a:lnTo>
                <a:lnTo>
                  <a:pt x="15875" y="123825"/>
                </a:lnTo>
                <a:lnTo>
                  <a:pt x="15875" y="107950"/>
                </a:lnTo>
                <a:lnTo>
                  <a:pt x="15875" y="57150"/>
                </a:lnTo>
                <a:lnTo>
                  <a:pt x="0" y="5715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 bwMode="auto">
          <a:xfrm>
            <a:off x="8356703" y="4301206"/>
            <a:ext cx="20187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PFS</a:t>
            </a:r>
          </a:p>
        </p:txBody>
      </p:sp>
      <p:cxnSp>
        <p:nvCxnSpPr>
          <p:cNvPr id="221" name="Straight Connector 220"/>
          <p:cNvCxnSpPr/>
          <p:nvPr/>
        </p:nvCxnSpPr>
        <p:spPr bwMode="auto">
          <a:xfrm>
            <a:off x="8466583" y="4715989"/>
            <a:ext cx="0" cy="117931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2" name="Straight Connector 221"/>
          <p:cNvCxnSpPr/>
          <p:nvPr/>
        </p:nvCxnSpPr>
        <p:spPr bwMode="auto">
          <a:xfrm>
            <a:off x="8453704" y="5903889"/>
            <a:ext cx="1959661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3" name="Straight Connector 222"/>
          <p:cNvCxnSpPr/>
          <p:nvPr/>
        </p:nvCxnSpPr>
        <p:spPr bwMode="auto">
          <a:xfrm flipH="1">
            <a:off x="8402633" y="4724575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4" name="Straight Connector 223"/>
          <p:cNvCxnSpPr/>
          <p:nvPr/>
        </p:nvCxnSpPr>
        <p:spPr bwMode="auto">
          <a:xfrm flipH="1">
            <a:off x="8402633" y="4960438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5" name="Straight Connector 224"/>
          <p:cNvCxnSpPr/>
          <p:nvPr/>
        </p:nvCxnSpPr>
        <p:spPr bwMode="auto">
          <a:xfrm flipH="1">
            <a:off x="8402633" y="5196301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6" name="Straight Connector 225"/>
          <p:cNvCxnSpPr/>
          <p:nvPr/>
        </p:nvCxnSpPr>
        <p:spPr bwMode="auto">
          <a:xfrm flipH="1">
            <a:off x="8402633" y="5432164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 flipH="1">
            <a:off x="8402633" y="5668027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Connector 227"/>
          <p:cNvCxnSpPr/>
          <p:nvPr/>
        </p:nvCxnSpPr>
        <p:spPr bwMode="auto">
          <a:xfrm flipH="1">
            <a:off x="8402633" y="5903889"/>
            <a:ext cx="63950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>
            <a:off x="8466583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>
            <a:off x="8709931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1" name="Straight Connector 230"/>
          <p:cNvCxnSpPr/>
          <p:nvPr/>
        </p:nvCxnSpPr>
        <p:spPr bwMode="auto">
          <a:xfrm>
            <a:off x="8953279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2" name="Straight Connector 231"/>
          <p:cNvCxnSpPr/>
          <p:nvPr/>
        </p:nvCxnSpPr>
        <p:spPr bwMode="auto">
          <a:xfrm>
            <a:off x="9196627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3" name="Straight Connector 232"/>
          <p:cNvCxnSpPr/>
          <p:nvPr/>
        </p:nvCxnSpPr>
        <p:spPr bwMode="auto">
          <a:xfrm>
            <a:off x="9439975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4" name="Straight Connector 233"/>
          <p:cNvCxnSpPr/>
          <p:nvPr/>
        </p:nvCxnSpPr>
        <p:spPr bwMode="auto">
          <a:xfrm>
            <a:off x="9683323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5" name="Straight Connector 234"/>
          <p:cNvCxnSpPr/>
          <p:nvPr/>
        </p:nvCxnSpPr>
        <p:spPr bwMode="auto">
          <a:xfrm>
            <a:off x="9926671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/>
          <p:nvPr/>
        </p:nvCxnSpPr>
        <p:spPr bwMode="auto">
          <a:xfrm>
            <a:off x="10413365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36"/>
          <p:cNvCxnSpPr/>
          <p:nvPr/>
        </p:nvCxnSpPr>
        <p:spPr bwMode="auto">
          <a:xfrm>
            <a:off x="10170019" y="5899596"/>
            <a:ext cx="0" cy="6010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8" name="TextBox 237"/>
          <p:cNvSpPr txBox="1"/>
          <p:nvPr/>
        </p:nvSpPr>
        <p:spPr bwMode="auto">
          <a:xfrm>
            <a:off x="7958628" y="4553651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39" name="TextBox 238"/>
          <p:cNvSpPr txBox="1"/>
          <p:nvPr/>
        </p:nvSpPr>
        <p:spPr bwMode="auto">
          <a:xfrm>
            <a:off x="7958628" y="4791104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240" name="TextBox 239"/>
          <p:cNvSpPr txBox="1"/>
          <p:nvPr/>
        </p:nvSpPr>
        <p:spPr bwMode="auto">
          <a:xfrm>
            <a:off x="7958628" y="5028557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41" name="TextBox 240"/>
          <p:cNvSpPr txBox="1"/>
          <p:nvPr/>
        </p:nvSpPr>
        <p:spPr bwMode="auto">
          <a:xfrm>
            <a:off x="7958628" y="5266010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242" name="TextBox 241"/>
          <p:cNvSpPr txBox="1"/>
          <p:nvPr/>
        </p:nvSpPr>
        <p:spPr bwMode="auto">
          <a:xfrm>
            <a:off x="7958628" y="5503463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43" name="TextBox 242"/>
          <p:cNvSpPr txBox="1"/>
          <p:nvPr/>
        </p:nvSpPr>
        <p:spPr bwMode="auto">
          <a:xfrm>
            <a:off x="7958628" y="5740914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4" name="TextBox 243"/>
          <p:cNvSpPr txBox="1"/>
          <p:nvPr/>
        </p:nvSpPr>
        <p:spPr bwMode="auto">
          <a:xfrm rot="16200000">
            <a:off x="7430397" y="5172859"/>
            <a:ext cx="1235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245" name="TextBox 244"/>
          <p:cNvSpPr txBox="1"/>
          <p:nvPr/>
        </p:nvSpPr>
        <p:spPr bwMode="auto">
          <a:xfrm>
            <a:off x="8453704" y="6112024"/>
            <a:ext cx="1959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247" name="TextBox 246"/>
          <p:cNvSpPr txBox="1"/>
          <p:nvPr/>
        </p:nvSpPr>
        <p:spPr bwMode="auto">
          <a:xfrm>
            <a:off x="9347199" y="5611434"/>
            <a:ext cx="854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.31</a:t>
            </a:r>
          </a:p>
        </p:txBody>
      </p:sp>
      <p:sp>
        <p:nvSpPr>
          <p:cNvPr id="248" name="TextBox 247"/>
          <p:cNvSpPr txBox="1"/>
          <p:nvPr/>
        </p:nvSpPr>
        <p:spPr bwMode="auto">
          <a:xfrm>
            <a:off x="10161230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49" name="TextBox 248"/>
          <p:cNvSpPr txBox="1"/>
          <p:nvPr/>
        </p:nvSpPr>
        <p:spPr bwMode="auto">
          <a:xfrm>
            <a:off x="8216250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0" name="TextBox 249"/>
          <p:cNvSpPr txBox="1"/>
          <p:nvPr/>
        </p:nvSpPr>
        <p:spPr bwMode="auto">
          <a:xfrm>
            <a:off x="8459373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1" name="TextBox 250"/>
          <p:cNvSpPr txBox="1"/>
          <p:nvPr/>
        </p:nvSpPr>
        <p:spPr bwMode="auto">
          <a:xfrm>
            <a:off x="8702496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2" name="TextBox 251"/>
          <p:cNvSpPr txBox="1"/>
          <p:nvPr/>
        </p:nvSpPr>
        <p:spPr bwMode="auto">
          <a:xfrm>
            <a:off x="8945619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3" name="TextBox 252"/>
          <p:cNvSpPr txBox="1"/>
          <p:nvPr/>
        </p:nvSpPr>
        <p:spPr bwMode="auto">
          <a:xfrm>
            <a:off x="9188742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4" name="TextBox 253"/>
          <p:cNvSpPr txBox="1"/>
          <p:nvPr/>
        </p:nvSpPr>
        <p:spPr bwMode="auto">
          <a:xfrm>
            <a:off x="9431865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55" name="TextBox 254"/>
          <p:cNvSpPr txBox="1"/>
          <p:nvPr/>
        </p:nvSpPr>
        <p:spPr bwMode="auto">
          <a:xfrm>
            <a:off x="9674988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56" name="TextBox 255"/>
          <p:cNvSpPr txBox="1"/>
          <p:nvPr/>
        </p:nvSpPr>
        <p:spPr bwMode="auto">
          <a:xfrm>
            <a:off x="9918111" y="5900949"/>
            <a:ext cx="517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2192081" y="1300347"/>
            <a:ext cx="3073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Survival by </a:t>
            </a:r>
            <a:r>
              <a:rPr kumimoji="0" lang="en-US" sz="1800" b="1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TP53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Status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7708442" y="1260827"/>
            <a:ext cx="307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Survival by MIPI-c Index in </a:t>
            </a:r>
            <a:r>
              <a:rPr kumimoji="0" lang="en-US" sz="1800" b="1" i="1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TP53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-Unmutated Cases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12751" y="6388915"/>
            <a:ext cx="705856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Eskelund. Blood. 2017;130:1903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330" name="Group 329"/>
          <p:cNvGrpSpPr/>
          <p:nvPr/>
        </p:nvGrpSpPr>
        <p:grpSpPr>
          <a:xfrm>
            <a:off x="8381851" y="2559377"/>
            <a:ext cx="1765300" cy="838343"/>
            <a:chOff x="8520979" y="2559377"/>
            <a:chExt cx="1765300" cy="838343"/>
          </a:xfrm>
        </p:grpSpPr>
        <p:sp>
          <p:nvSpPr>
            <p:cNvPr id="283" name="Freeform 282"/>
            <p:cNvSpPr/>
            <p:nvPr/>
          </p:nvSpPr>
          <p:spPr bwMode="auto">
            <a:xfrm>
              <a:off x="8520979" y="2559377"/>
              <a:ext cx="1765300" cy="835025"/>
            </a:xfrm>
            <a:custGeom>
              <a:avLst/>
              <a:gdLst>
                <a:gd name="connsiteX0" fmla="*/ 0 w 1765300"/>
                <a:gd name="connsiteY0" fmla="*/ 0 h 835025"/>
                <a:gd name="connsiteX1" fmla="*/ 85725 w 1765300"/>
                <a:gd name="connsiteY1" fmla="*/ 0 h 835025"/>
                <a:gd name="connsiteX2" fmla="*/ 85725 w 1765300"/>
                <a:gd name="connsiteY2" fmla="*/ 0 h 835025"/>
                <a:gd name="connsiteX3" fmla="*/ 85725 w 1765300"/>
                <a:gd name="connsiteY3" fmla="*/ 31750 h 835025"/>
                <a:gd name="connsiteX4" fmla="*/ 358775 w 1765300"/>
                <a:gd name="connsiteY4" fmla="*/ 31750 h 835025"/>
                <a:gd name="connsiteX5" fmla="*/ 349250 w 1765300"/>
                <a:gd name="connsiteY5" fmla="*/ 41275 h 835025"/>
                <a:gd name="connsiteX6" fmla="*/ 412750 w 1765300"/>
                <a:gd name="connsiteY6" fmla="*/ 41275 h 835025"/>
                <a:gd name="connsiteX7" fmla="*/ 412750 w 1765300"/>
                <a:gd name="connsiteY7" fmla="*/ 69850 h 835025"/>
                <a:gd name="connsiteX8" fmla="*/ 492125 w 1765300"/>
                <a:gd name="connsiteY8" fmla="*/ 69850 h 835025"/>
                <a:gd name="connsiteX9" fmla="*/ 492125 w 1765300"/>
                <a:gd name="connsiteY9" fmla="*/ 114300 h 835025"/>
                <a:gd name="connsiteX10" fmla="*/ 520700 w 1765300"/>
                <a:gd name="connsiteY10" fmla="*/ 114300 h 835025"/>
                <a:gd name="connsiteX11" fmla="*/ 520700 w 1765300"/>
                <a:gd name="connsiteY11" fmla="*/ 136525 h 835025"/>
                <a:gd name="connsiteX12" fmla="*/ 542925 w 1765300"/>
                <a:gd name="connsiteY12" fmla="*/ 136525 h 835025"/>
                <a:gd name="connsiteX13" fmla="*/ 542925 w 1765300"/>
                <a:gd name="connsiteY13" fmla="*/ 165100 h 835025"/>
                <a:gd name="connsiteX14" fmla="*/ 615950 w 1765300"/>
                <a:gd name="connsiteY14" fmla="*/ 165100 h 835025"/>
                <a:gd name="connsiteX15" fmla="*/ 615950 w 1765300"/>
                <a:gd name="connsiteY15" fmla="*/ 180975 h 835025"/>
                <a:gd name="connsiteX16" fmla="*/ 701675 w 1765300"/>
                <a:gd name="connsiteY16" fmla="*/ 180975 h 835025"/>
                <a:gd name="connsiteX17" fmla="*/ 701675 w 1765300"/>
                <a:gd name="connsiteY17" fmla="*/ 196850 h 835025"/>
                <a:gd name="connsiteX18" fmla="*/ 984250 w 1765300"/>
                <a:gd name="connsiteY18" fmla="*/ 196850 h 835025"/>
                <a:gd name="connsiteX19" fmla="*/ 984250 w 1765300"/>
                <a:gd name="connsiteY19" fmla="*/ 238125 h 835025"/>
                <a:gd name="connsiteX20" fmla="*/ 1206500 w 1765300"/>
                <a:gd name="connsiteY20" fmla="*/ 238125 h 835025"/>
                <a:gd name="connsiteX21" fmla="*/ 1206500 w 1765300"/>
                <a:gd name="connsiteY21" fmla="*/ 317500 h 835025"/>
                <a:gd name="connsiteX22" fmla="*/ 1403350 w 1765300"/>
                <a:gd name="connsiteY22" fmla="*/ 317500 h 835025"/>
                <a:gd name="connsiteX23" fmla="*/ 1403350 w 1765300"/>
                <a:gd name="connsiteY23" fmla="*/ 412750 h 835025"/>
                <a:gd name="connsiteX24" fmla="*/ 1482725 w 1765300"/>
                <a:gd name="connsiteY24" fmla="*/ 412750 h 835025"/>
                <a:gd name="connsiteX25" fmla="*/ 1482725 w 1765300"/>
                <a:gd name="connsiteY25" fmla="*/ 511175 h 835025"/>
                <a:gd name="connsiteX26" fmla="*/ 1514475 w 1765300"/>
                <a:gd name="connsiteY26" fmla="*/ 511175 h 835025"/>
                <a:gd name="connsiteX27" fmla="*/ 1514475 w 1765300"/>
                <a:gd name="connsiteY27" fmla="*/ 650875 h 835025"/>
                <a:gd name="connsiteX28" fmla="*/ 1546225 w 1765300"/>
                <a:gd name="connsiteY28" fmla="*/ 650875 h 835025"/>
                <a:gd name="connsiteX29" fmla="*/ 1546225 w 1765300"/>
                <a:gd name="connsiteY29" fmla="*/ 835025 h 835025"/>
                <a:gd name="connsiteX30" fmla="*/ 1765300 w 1765300"/>
                <a:gd name="connsiteY30" fmla="*/ 835025 h 835025"/>
                <a:gd name="connsiteX0-1" fmla="*/ 0 w 1765300"/>
                <a:gd name="connsiteY0-2" fmla="*/ 0 h 835025"/>
                <a:gd name="connsiteX1-3" fmla="*/ 85725 w 1765300"/>
                <a:gd name="connsiteY1-4" fmla="*/ 0 h 835025"/>
                <a:gd name="connsiteX2-5" fmla="*/ 85725 w 1765300"/>
                <a:gd name="connsiteY2-6" fmla="*/ 0 h 835025"/>
                <a:gd name="connsiteX3-7" fmla="*/ 85725 w 1765300"/>
                <a:gd name="connsiteY3-8" fmla="*/ 31750 h 835025"/>
                <a:gd name="connsiteX4-9" fmla="*/ 358775 w 1765300"/>
                <a:gd name="connsiteY4-10" fmla="*/ 31750 h 835025"/>
                <a:gd name="connsiteX5-11" fmla="*/ 365125 w 1765300"/>
                <a:gd name="connsiteY5-12" fmla="*/ 44450 h 835025"/>
                <a:gd name="connsiteX6-13" fmla="*/ 412750 w 1765300"/>
                <a:gd name="connsiteY6-14" fmla="*/ 41275 h 835025"/>
                <a:gd name="connsiteX7-15" fmla="*/ 412750 w 1765300"/>
                <a:gd name="connsiteY7-16" fmla="*/ 69850 h 835025"/>
                <a:gd name="connsiteX8-17" fmla="*/ 492125 w 1765300"/>
                <a:gd name="connsiteY8-18" fmla="*/ 69850 h 835025"/>
                <a:gd name="connsiteX9-19" fmla="*/ 492125 w 1765300"/>
                <a:gd name="connsiteY9-20" fmla="*/ 114300 h 835025"/>
                <a:gd name="connsiteX10-21" fmla="*/ 520700 w 1765300"/>
                <a:gd name="connsiteY10-22" fmla="*/ 114300 h 835025"/>
                <a:gd name="connsiteX11-23" fmla="*/ 520700 w 1765300"/>
                <a:gd name="connsiteY11-24" fmla="*/ 136525 h 835025"/>
                <a:gd name="connsiteX12-25" fmla="*/ 542925 w 1765300"/>
                <a:gd name="connsiteY12-26" fmla="*/ 136525 h 835025"/>
                <a:gd name="connsiteX13-27" fmla="*/ 542925 w 1765300"/>
                <a:gd name="connsiteY13-28" fmla="*/ 165100 h 835025"/>
                <a:gd name="connsiteX14-29" fmla="*/ 615950 w 1765300"/>
                <a:gd name="connsiteY14-30" fmla="*/ 165100 h 835025"/>
                <a:gd name="connsiteX15-31" fmla="*/ 615950 w 1765300"/>
                <a:gd name="connsiteY15-32" fmla="*/ 180975 h 835025"/>
                <a:gd name="connsiteX16-33" fmla="*/ 701675 w 1765300"/>
                <a:gd name="connsiteY16-34" fmla="*/ 180975 h 835025"/>
                <a:gd name="connsiteX17-35" fmla="*/ 701675 w 1765300"/>
                <a:gd name="connsiteY17-36" fmla="*/ 196850 h 835025"/>
                <a:gd name="connsiteX18-37" fmla="*/ 984250 w 1765300"/>
                <a:gd name="connsiteY18-38" fmla="*/ 196850 h 835025"/>
                <a:gd name="connsiteX19-39" fmla="*/ 984250 w 1765300"/>
                <a:gd name="connsiteY19-40" fmla="*/ 238125 h 835025"/>
                <a:gd name="connsiteX20-41" fmla="*/ 1206500 w 1765300"/>
                <a:gd name="connsiteY20-42" fmla="*/ 238125 h 835025"/>
                <a:gd name="connsiteX21-43" fmla="*/ 1206500 w 1765300"/>
                <a:gd name="connsiteY21-44" fmla="*/ 317500 h 835025"/>
                <a:gd name="connsiteX22-45" fmla="*/ 1403350 w 1765300"/>
                <a:gd name="connsiteY22-46" fmla="*/ 317500 h 835025"/>
                <a:gd name="connsiteX23-47" fmla="*/ 1403350 w 1765300"/>
                <a:gd name="connsiteY23-48" fmla="*/ 412750 h 835025"/>
                <a:gd name="connsiteX24-49" fmla="*/ 1482725 w 1765300"/>
                <a:gd name="connsiteY24-50" fmla="*/ 412750 h 835025"/>
                <a:gd name="connsiteX25-51" fmla="*/ 1482725 w 1765300"/>
                <a:gd name="connsiteY25-52" fmla="*/ 511175 h 835025"/>
                <a:gd name="connsiteX26-53" fmla="*/ 1514475 w 1765300"/>
                <a:gd name="connsiteY26-54" fmla="*/ 511175 h 835025"/>
                <a:gd name="connsiteX27-55" fmla="*/ 1514475 w 1765300"/>
                <a:gd name="connsiteY27-56" fmla="*/ 650875 h 835025"/>
                <a:gd name="connsiteX28-57" fmla="*/ 1546225 w 1765300"/>
                <a:gd name="connsiteY28-58" fmla="*/ 650875 h 835025"/>
                <a:gd name="connsiteX29-59" fmla="*/ 1546225 w 1765300"/>
                <a:gd name="connsiteY29-60" fmla="*/ 835025 h 835025"/>
                <a:gd name="connsiteX30-61" fmla="*/ 1765300 w 1765300"/>
                <a:gd name="connsiteY30-62" fmla="*/ 835025 h 8350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</a:cxnLst>
              <a:rect l="l" t="t" r="r" b="b"/>
              <a:pathLst>
                <a:path w="1765300" h="835025">
                  <a:moveTo>
                    <a:pt x="0" y="0"/>
                  </a:moveTo>
                  <a:lnTo>
                    <a:pt x="85725" y="0"/>
                  </a:lnTo>
                  <a:lnTo>
                    <a:pt x="85725" y="0"/>
                  </a:lnTo>
                  <a:lnTo>
                    <a:pt x="85725" y="31750"/>
                  </a:lnTo>
                  <a:lnTo>
                    <a:pt x="358775" y="31750"/>
                  </a:lnTo>
                  <a:lnTo>
                    <a:pt x="365125" y="44450"/>
                  </a:lnTo>
                  <a:lnTo>
                    <a:pt x="412750" y="41275"/>
                  </a:lnTo>
                  <a:lnTo>
                    <a:pt x="412750" y="69850"/>
                  </a:lnTo>
                  <a:lnTo>
                    <a:pt x="492125" y="69850"/>
                  </a:lnTo>
                  <a:lnTo>
                    <a:pt x="492125" y="114300"/>
                  </a:lnTo>
                  <a:lnTo>
                    <a:pt x="520700" y="114300"/>
                  </a:lnTo>
                  <a:lnTo>
                    <a:pt x="520700" y="136525"/>
                  </a:lnTo>
                  <a:lnTo>
                    <a:pt x="542925" y="136525"/>
                  </a:lnTo>
                  <a:lnTo>
                    <a:pt x="542925" y="165100"/>
                  </a:lnTo>
                  <a:lnTo>
                    <a:pt x="615950" y="165100"/>
                  </a:lnTo>
                  <a:lnTo>
                    <a:pt x="615950" y="180975"/>
                  </a:lnTo>
                  <a:lnTo>
                    <a:pt x="701675" y="180975"/>
                  </a:lnTo>
                  <a:lnTo>
                    <a:pt x="701675" y="196850"/>
                  </a:lnTo>
                  <a:lnTo>
                    <a:pt x="984250" y="196850"/>
                  </a:lnTo>
                  <a:lnTo>
                    <a:pt x="984250" y="238125"/>
                  </a:lnTo>
                  <a:lnTo>
                    <a:pt x="1206500" y="238125"/>
                  </a:lnTo>
                  <a:lnTo>
                    <a:pt x="1206500" y="317500"/>
                  </a:lnTo>
                  <a:lnTo>
                    <a:pt x="1403350" y="317500"/>
                  </a:lnTo>
                  <a:lnTo>
                    <a:pt x="1403350" y="412750"/>
                  </a:lnTo>
                  <a:lnTo>
                    <a:pt x="1482725" y="412750"/>
                  </a:lnTo>
                  <a:lnTo>
                    <a:pt x="1482725" y="511175"/>
                  </a:lnTo>
                  <a:lnTo>
                    <a:pt x="1514475" y="511175"/>
                  </a:lnTo>
                  <a:lnTo>
                    <a:pt x="1514475" y="650875"/>
                  </a:lnTo>
                  <a:lnTo>
                    <a:pt x="1546225" y="650875"/>
                  </a:lnTo>
                  <a:lnTo>
                    <a:pt x="1546225" y="835025"/>
                  </a:lnTo>
                  <a:lnTo>
                    <a:pt x="1765300" y="835025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09" name="Straight Connector 308"/>
            <p:cNvCxnSpPr/>
            <p:nvPr/>
          </p:nvCxnSpPr>
          <p:spPr bwMode="auto">
            <a:xfrm>
              <a:off x="10279674" y="333538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0" name="Straight Connector 309"/>
            <p:cNvCxnSpPr/>
            <p:nvPr/>
          </p:nvCxnSpPr>
          <p:spPr bwMode="auto">
            <a:xfrm>
              <a:off x="10164226" y="333820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" name="Straight Connector 310"/>
            <p:cNvCxnSpPr/>
            <p:nvPr/>
          </p:nvCxnSpPr>
          <p:spPr bwMode="auto">
            <a:xfrm>
              <a:off x="10065799" y="315504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2" name="Straight Connector 311"/>
            <p:cNvCxnSpPr/>
            <p:nvPr/>
          </p:nvCxnSpPr>
          <p:spPr bwMode="auto">
            <a:xfrm>
              <a:off x="9851909" y="281512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" name="Straight Connector 313"/>
            <p:cNvCxnSpPr/>
            <p:nvPr/>
          </p:nvCxnSpPr>
          <p:spPr bwMode="auto">
            <a:xfrm>
              <a:off x="9803880" y="281512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" name="Straight Connector 314"/>
            <p:cNvCxnSpPr/>
            <p:nvPr/>
          </p:nvCxnSpPr>
          <p:spPr bwMode="auto">
            <a:xfrm>
              <a:off x="9762460" y="281512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 bwMode="auto">
            <a:xfrm>
              <a:off x="9729255" y="275251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" name="Straight Connector 317"/>
            <p:cNvCxnSpPr/>
            <p:nvPr/>
          </p:nvCxnSpPr>
          <p:spPr bwMode="auto">
            <a:xfrm>
              <a:off x="9692595" y="275251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" name="Straight Connector 318"/>
            <p:cNvCxnSpPr/>
            <p:nvPr/>
          </p:nvCxnSpPr>
          <p:spPr bwMode="auto">
            <a:xfrm>
              <a:off x="9635463" y="275377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>
              <a:off x="9586477" y="275251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/>
          </p:nvCxnSpPr>
          <p:spPr bwMode="auto">
            <a:xfrm>
              <a:off x="9501809" y="271068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>
              <a:off x="9450785" y="270352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Straight Connector 324"/>
            <p:cNvCxnSpPr/>
            <p:nvPr/>
          </p:nvCxnSpPr>
          <p:spPr bwMode="auto">
            <a:xfrm>
              <a:off x="9417634" y="270364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/>
            <p:nvPr/>
          </p:nvCxnSpPr>
          <p:spPr bwMode="auto">
            <a:xfrm>
              <a:off x="9384270" y="270352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7" name="Straight Connector 326"/>
            <p:cNvCxnSpPr/>
            <p:nvPr/>
          </p:nvCxnSpPr>
          <p:spPr bwMode="auto">
            <a:xfrm>
              <a:off x="9225883" y="269328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" name="Straight Connector 327"/>
            <p:cNvCxnSpPr/>
            <p:nvPr/>
          </p:nvCxnSpPr>
          <p:spPr bwMode="auto">
            <a:xfrm>
              <a:off x="9196090" y="269245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6" name="Group 355"/>
          <p:cNvGrpSpPr/>
          <p:nvPr/>
        </p:nvGrpSpPr>
        <p:grpSpPr>
          <a:xfrm>
            <a:off x="9455089" y="5452989"/>
            <a:ext cx="585716" cy="66336"/>
            <a:chOff x="9354537" y="3002389"/>
            <a:chExt cx="585716" cy="66336"/>
          </a:xfrm>
        </p:grpSpPr>
        <p:cxnSp>
          <p:nvCxnSpPr>
            <p:cNvPr id="357" name="Straight Connector 356"/>
            <p:cNvCxnSpPr/>
            <p:nvPr/>
          </p:nvCxnSpPr>
          <p:spPr bwMode="auto">
            <a:xfrm>
              <a:off x="9354537" y="300238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9" name="Straight Connector 358"/>
            <p:cNvCxnSpPr/>
            <p:nvPr/>
          </p:nvCxnSpPr>
          <p:spPr bwMode="auto">
            <a:xfrm>
              <a:off x="9657250" y="300580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1" name="Straight Connector 360"/>
            <p:cNvCxnSpPr/>
            <p:nvPr/>
          </p:nvCxnSpPr>
          <p:spPr bwMode="auto">
            <a:xfrm>
              <a:off x="9940253" y="300921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27" name="Group 1026"/>
          <p:cNvGrpSpPr/>
          <p:nvPr/>
        </p:nvGrpSpPr>
        <p:grpSpPr>
          <a:xfrm>
            <a:off x="9005577" y="4947775"/>
            <a:ext cx="1100466" cy="859247"/>
            <a:chOff x="9144705" y="4947775"/>
            <a:chExt cx="1100466" cy="859247"/>
          </a:xfrm>
        </p:grpSpPr>
        <p:cxnSp>
          <p:nvCxnSpPr>
            <p:cNvPr id="368" name="Straight Connector 367"/>
            <p:cNvCxnSpPr/>
            <p:nvPr/>
          </p:nvCxnSpPr>
          <p:spPr bwMode="auto">
            <a:xfrm>
              <a:off x="10245171" y="574751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" name="Straight Connector 368"/>
            <p:cNvCxnSpPr/>
            <p:nvPr/>
          </p:nvCxnSpPr>
          <p:spPr bwMode="auto">
            <a:xfrm>
              <a:off x="10137586" y="542295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" name="Straight Connector 369"/>
            <p:cNvCxnSpPr/>
            <p:nvPr/>
          </p:nvCxnSpPr>
          <p:spPr bwMode="auto">
            <a:xfrm>
              <a:off x="9144705" y="494777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 bwMode="auto">
            <a:xfrm>
              <a:off x="9889674" y="533971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 bwMode="auto">
            <a:xfrm>
              <a:off x="9816062" y="528300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" name="Straight Connector 372"/>
            <p:cNvCxnSpPr/>
            <p:nvPr/>
          </p:nvCxnSpPr>
          <p:spPr bwMode="auto">
            <a:xfrm>
              <a:off x="9734629" y="528020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" name="Straight Connector 373"/>
            <p:cNvCxnSpPr/>
            <p:nvPr/>
          </p:nvCxnSpPr>
          <p:spPr bwMode="auto">
            <a:xfrm>
              <a:off x="9675050" y="522892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" name="Straight Connector 374"/>
            <p:cNvCxnSpPr/>
            <p:nvPr/>
          </p:nvCxnSpPr>
          <p:spPr bwMode="auto">
            <a:xfrm>
              <a:off x="9581777" y="5133767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6" name="Straight Connector 375"/>
            <p:cNvCxnSpPr/>
            <p:nvPr/>
          </p:nvCxnSpPr>
          <p:spPr bwMode="auto">
            <a:xfrm>
              <a:off x="9539679" y="513284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" name="Straight Connector 376"/>
            <p:cNvCxnSpPr/>
            <p:nvPr/>
          </p:nvCxnSpPr>
          <p:spPr bwMode="auto">
            <a:xfrm>
              <a:off x="9506108" y="513284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8" name="Straight Connector 377"/>
            <p:cNvCxnSpPr/>
            <p:nvPr/>
          </p:nvCxnSpPr>
          <p:spPr bwMode="auto">
            <a:xfrm>
              <a:off x="9429128" y="510401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" name="Straight Connector 378"/>
            <p:cNvCxnSpPr/>
            <p:nvPr/>
          </p:nvCxnSpPr>
          <p:spPr bwMode="auto">
            <a:xfrm>
              <a:off x="9393640" y="510401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0" name="Straight Connector 379"/>
            <p:cNvCxnSpPr/>
            <p:nvPr/>
          </p:nvCxnSpPr>
          <p:spPr bwMode="auto">
            <a:xfrm>
              <a:off x="9361073" y="510401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93" name="Group 1092"/>
          <p:cNvGrpSpPr/>
          <p:nvPr/>
        </p:nvGrpSpPr>
        <p:grpSpPr>
          <a:xfrm>
            <a:off x="1966465" y="2949586"/>
            <a:ext cx="972246" cy="438445"/>
            <a:chOff x="1966465" y="2949586"/>
            <a:chExt cx="972246" cy="438445"/>
          </a:xfrm>
        </p:grpSpPr>
        <p:cxnSp>
          <p:nvCxnSpPr>
            <p:cNvPr id="1041" name="Straight Connector 1040"/>
            <p:cNvCxnSpPr/>
            <p:nvPr/>
          </p:nvCxnSpPr>
          <p:spPr bwMode="auto">
            <a:xfrm>
              <a:off x="2609262" y="305517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2" name="Straight Connector 1041"/>
            <p:cNvCxnSpPr/>
            <p:nvPr/>
          </p:nvCxnSpPr>
          <p:spPr bwMode="auto">
            <a:xfrm>
              <a:off x="2535607" y="305594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3" name="Straight Connector 1042"/>
            <p:cNvCxnSpPr/>
            <p:nvPr/>
          </p:nvCxnSpPr>
          <p:spPr bwMode="auto">
            <a:xfrm>
              <a:off x="2495468" y="305625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4" name="Straight Connector 1043"/>
            <p:cNvCxnSpPr/>
            <p:nvPr/>
          </p:nvCxnSpPr>
          <p:spPr bwMode="auto">
            <a:xfrm>
              <a:off x="2938711" y="332851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0" name="Straight Connector 1049"/>
            <p:cNvCxnSpPr/>
            <p:nvPr/>
          </p:nvCxnSpPr>
          <p:spPr bwMode="auto">
            <a:xfrm>
              <a:off x="2456689" y="305451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1" name="Straight Connector 1050"/>
            <p:cNvCxnSpPr/>
            <p:nvPr/>
          </p:nvCxnSpPr>
          <p:spPr bwMode="auto">
            <a:xfrm>
              <a:off x="2404201" y="305400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2" name="Straight Connector 1051"/>
            <p:cNvCxnSpPr/>
            <p:nvPr/>
          </p:nvCxnSpPr>
          <p:spPr bwMode="auto">
            <a:xfrm>
              <a:off x="2368268" y="305400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3" name="Straight Connector 1052"/>
            <p:cNvCxnSpPr/>
            <p:nvPr/>
          </p:nvCxnSpPr>
          <p:spPr bwMode="auto">
            <a:xfrm>
              <a:off x="2328534" y="305259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4" name="Straight Connector 1053"/>
            <p:cNvCxnSpPr/>
            <p:nvPr/>
          </p:nvCxnSpPr>
          <p:spPr bwMode="auto">
            <a:xfrm>
              <a:off x="2248111" y="299208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5" name="Straight Connector 1054"/>
            <p:cNvCxnSpPr/>
            <p:nvPr/>
          </p:nvCxnSpPr>
          <p:spPr bwMode="auto">
            <a:xfrm>
              <a:off x="2106349" y="2992081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6" name="Straight Connector 1055"/>
            <p:cNvCxnSpPr/>
            <p:nvPr/>
          </p:nvCxnSpPr>
          <p:spPr bwMode="auto">
            <a:xfrm>
              <a:off x="1966465" y="294958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92" name="Group 1091"/>
          <p:cNvGrpSpPr/>
          <p:nvPr/>
        </p:nvGrpSpPr>
        <p:grpSpPr>
          <a:xfrm>
            <a:off x="1812047" y="2588823"/>
            <a:ext cx="1251457" cy="532590"/>
            <a:chOff x="1812047" y="2588823"/>
            <a:chExt cx="1251457" cy="532590"/>
          </a:xfrm>
        </p:grpSpPr>
        <p:cxnSp>
          <p:nvCxnSpPr>
            <p:cNvPr id="1031" name="Straight Connector 1030"/>
            <p:cNvCxnSpPr/>
            <p:nvPr/>
          </p:nvCxnSpPr>
          <p:spPr bwMode="auto">
            <a:xfrm>
              <a:off x="1812047" y="258882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2" name="Straight Connector 1031"/>
            <p:cNvCxnSpPr/>
            <p:nvPr/>
          </p:nvCxnSpPr>
          <p:spPr bwMode="auto">
            <a:xfrm>
              <a:off x="1907717" y="262218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3" name="Straight Connector 1032"/>
            <p:cNvCxnSpPr/>
            <p:nvPr/>
          </p:nvCxnSpPr>
          <p:spPr bwMode="auto">
            <a:xfrm>
              <a:off x="1966465" y="264400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4" name="Straight Connector 1033"/>
            <p:cNvCxnSpPr/>
            <p:nvPr/>
          </p:nvCxnSpPr>
          <p:spPr bwMode="auto">
            <a:xfrm>
              <a:off x="2106349" y="2669605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5" name="Straight Connector 1034"/>
            <p:cNvCxnSpPr/>
            <p:nvPr/>
          </p:nvCxnSpPr>
          <p:spPr bwMode="auto">
            <a:xfrm>
              <a:off x="2148733" y="267134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6" name="Straight Connector 1035"/>
            <p:cNvCxnSpPr/>
            <p:nvPr/>
          </p:nvCxnSpPr>
          <p:spPr bwMode="auto">
            <a:xfrm>
              <a:off x="2242610" y="267863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7" name="Straight Connector 1036"/>
            <p:cNvCxnSpPr/>
            <p:nvPr/>
          </p:nvCxnSpPr>
          <p:spPr bwMode="auto">
            <a:xfrm>
              <a:off x="2547963" y="282653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8" name="Straight Connector 1037"/>
            <p:cNvCxnSpPr/>
            <p:nvPr/>
          </p:nvCxnSpPr>
          <p:spPr bwMode="auto">
            <a:xfrm>
              <a:off x="2368268" y="274785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0" name="Straight Connector 1079"/>
            <p:cNvCxnSpPr/>
            <p:nvPr/>
          </p:nvCxnSpPr>
          <p:spPr bwMode="auto">
            <a:xfrm>
              <a:off x="2205629" y="2678773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1" name="Straight Connector 1080"/>
            <p:cNvCxnSpPr/>
            <p:nvPr/>
          </p:nvCxnSpPr>
          <p:spPr bwMode="auto">
            <a:xfrm>
              <a:off x="2285110" y="2707057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2" name="Straight Connector 1081"/>
            <p:cNvCxnSpPr/>
            <p:nvPr/>
          </p:nvCxnSpPr>
          <p:spPr bwMode="auto">
            <a:xfrm>
              <a:off x="2328534" y="2736813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3" name="Straight Connector 1082"/>
            <p:cNvCxnSpPr/>
            <p:nvPr/>
          </p:nvCxnSpPr>
          <p:spPr bwMode="auto">
            <a:xfrm>
              <a:off x="2440277" y="2788721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4" name="Straight Connector 1083"/>
            <p:cNvCxnSpPr/>
            <p:nvPr/>
          </p:nvCxnSpPr>
          <p:spPr bwMode="auto">
            <a:xfrm>
              <a:off x="2502705" y="2790229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5" name="Straight Connector 1084"/>
            <p:cNvCxnSpPr/>
            <p:nvPr/>
          </p:nvCxnSpPr>
          <p:spPr bwMode="auto">
            <a:xfrm>
              <a:off x="2609262" y="2825236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6" name="Straight Connector 1085"/>
            <p:cNvCxnSpPr/>
            <p:nvPr/>
          </p:nvCxnSpPr>
          <p:spPr bwMode="auto">
            <a:xfrm>
              <a:off x="2662363" y="2825236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7" name="Straight Connector 1086"/>
            <p:cNvCxnSpPr/>
            <p:nvPr/>
          </p:nvCxnSpPr>
          <p:spPr bwMode="auto">
            <a:xfrm>
              <a:off x="2720539" y="2825236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8" name="Straight Connector 1087"/>
            <p:cNvCxnSpPr/>
            <p:nvPr/>
          </p:nvCxnSpPr>
          <p:spPr bwMode="auto">
            <a:xfrm>
              <a:off x="2810927" y="282523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9" name="Straight Connector 1088"/>
            <p:cNvCxnSpPr/>
            <p:nvPr/>
          </p:nvCxnSpPr>
          <p:spPr bwMode="auto">
            <a:xfrm>
              <a:off x="2864494" y="2954227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0" name="Straight Connector 1089"/>
            <p:cNvCxnSpPr/>
            <p:nvPr/>
          </p:nvCxnSpPr>
          <p:spPr bwMode="auto">
            <a:xfrm>
              <a:off x="3063504" y="306190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1" name="Straight Connector 1090"/>
            <p:cNvCxnSpPr/>
            <p:nvPr/>
          </p:nvCxnSpPr>
          <p:spPr bwMode="auto">
            <a:xfrm>
              <a:off x="2954219" y="3055017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27" name="Group 1126"/>
          <p:cNvGrpSpPr/>
          <p:nvPr/>
        </p:nvGrpSpPr>
        <p:grpSpPr>
          <a:xfrm>
            <a:off x="2120810" y="5665604"/>
            <a:ext cx="44421" cy="59512"/>
            <a:chOff x="2120810" y="5665604"/>
            <a:chExt cx="44421" cy="59512"/>
          </a:xfrm>
        </p:grpSpPr>
        <p:cxnSp>
          <p:nvCxnSpPr>
            <p:cNvPr id="1103" name="Straight Connector 1102"/>
            <p:cNvCxnSpPr/>
            <p:nvPr/>
          </p:nvCxnSpPr>
          <p:spPr bwMode="auto">
            <a:xfrm>
              <a:off x="2165231" y="566560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5" name="Straight Connector 1104"/>
            <p:cNvCxnSpPr/>
            <p:nvPr/>
          </p:nvCxnSpPr>
          <p:spPr bwMode="auto">
            <a:xfrm>
              <a:off x="2120810" y="566560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30" name="Group 1129"/>
          <p:cNvGrpSpPr/>
          <p:nvPr/>
        </p:nvGrpSpPr>
        <p:grpSpPr>
          <a:xfrm>
            <a:off x="1922277" y="4813493"/>
            <a:ext cx="1169374" cy="494093"/>
            <a:chOff x="1922277" y="4813493"/>
            <a:chExt cx="1169374" cy="494093"/>
          </a:xfrm>
        </p:grpSpPr>
        <p:cxnSp>
          <p:nvCxnSpPr>
            <p:cNvPr id="1107" name="Straight Connector 1106"/>
            <p:cNvCxnSpPr/>
            <p:nvPr/>
          </p:nvCxnSpPr>
          <p:spPr bwMode="auto">
            <a:xfrm>
              <a:off x="1922277" y="481349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8" name="Straight Connector 1107"/>
            <p:cNvCxnSpPr/>
            <p:nvPr/>
          </p:nvCxnSpPr>
          <p:spPr bwMode="auto">
            <a:xfrm>
              <a:off x="1972378" y="483298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9" name="Straight Connector 1108"/>
            <p:cNvCxnSpPr/>
            <p:nvPr/>
          </p:nvCxnSpPr>
          <p:spPr bwMode="auto">
            <a:xfrm>
              <a:off x="2165231" y="488235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0" name="Straight Connector 1109"/>
            <p:cNvCxnSpPr/>
            <p:nvPr/>
          </p:nvCxnSpPr>
          <p:spPr bwMode="auto">
            <a:xfrm>
              <a:off x="2120810" y="4882439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1" name="Straight Connector 1110"/>
            <p:cNvCxnSpPr/>
            <p:nvPr/>
          </p:nvCxnSpPr>
          <p:spPr bwMode="auto">
            <a:xfrm>
              <a:off x="2183078" y="489825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2" name="Straight Connector 1111"/>
            <p:cNvCxnSpPr/>
            <p:nvPr/>
          </p:nvCxnSpPr>
          <p:spPr bwMode="auto">
            <a:xfrm>
              <a:off x="2296849" y="492509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3" name="Straight Connector 1112"/>
            <p:cNvCxnSpPr/>
            <p:nvPr/>
          </p:nvCxnSpPr>
          <p:spPr bwMode="auto">
            <a:xfrm>
              <a:off x="2873230" y="518223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4" name="Straight Connector 1113"/>
            <p:cNvCxnSpPr/>
            <p:nvPr/>
          </p:nvCxnSpPr>
          <p:spPr bwMode="auto">
            <a:xfrm>
              <a:off x="2828807" y="508108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5" name="Straight Connector 1114"/>
            <p:cNvCxnSpPr/>
            <p:nvPr/>
          </p:nvCxnSpPr>
          <p:spPr bwMode="auto">
            <a:xfrm>
              <a:off x="2242610" y="4897647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6" name="Straight Connector 1115"/>
            <p:cNvCxnSpPr/>
            <p:nvPr/>
          </p:nvCxnSpPr>
          <p:spPr bwMode="auto">
            <a:xfrm>
              <a:off x="2367176" y="4954850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7" name="Straight Connector 1116"/>
            <p:cNvCxnSpPr/>
            <p:nvPr/>
          </p:nvCxnSpPr>
          <p:spPr bwMode="auto">
            <a:xfrm>
              <a:off x="2559611" y="5038100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8" name="Straight Connector 1117"/>
            <p:cNvCxnSpPr/>
            <p:nvPr/>
          </p:nvCxnSpPr>
          <p:spPr bwMode="auto">
            <a:xfrm>
              <a:off x="2440277" y="4996378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9" name="Straight Connector 1118"/>
            <p:cNvCxnSpPr/>
            <p:nvPr/>
          </p:nvCxnSpPr>
          <p:spPr bwMode="auto">
            <a:xfrm>
              <a:off x="2675019" y="5042010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0" name="Straight Connector 1119"/>
            <p:cNvCxnSpPr/>
            <p:nvPr/>
          </p:nvCxnSpPr>
          <p:spPr bwMode="auto">
            <a:xfrm>
              <a:off x="2620728" y="5041012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1" name="Straight Connector 1120"/>
            <p:cNvCxnSpPr/>
            <p:nvPr/>
          </p:nvCxnSpPr>
          <p:spPr bwMode="auto">
            <a:xfrm>
              <a:off x="2723952" y="5044499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2" name="Straight Connector 1121"/>
            <p:cNvCxnSpPr/>
            <p:nvPr/>
          </p:nvCxnSpPr>
          <p:spPr bwMode="auto">
            <a:xfrm>
              <a:off x="2979914" y="5243711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3" name="Straight Connector 1122"/>
            <p:cNvCxnSpPr/>
            <p:nvPr/>
          </p:nvCxnSpPr>
          <p:spPr bwMode="auto">
            <a:xfrm>
              <a:off x="3037338" y="524762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4" name="Straight Connector 1123"/>
            <p:cNvCxnSpPr/>
            <p:nvPr/>
          </p:nvCxnSpPr>
          <p:spPr bwMode="auto">
            <a:xfrm>
              <a:off x="3091651" y="524807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8" name="Straight Connector 1127"/>
            <p:cNvCxnSpPr/>
            <p:nvPr/>
          </p:nvCxnSpPr>
          <p:spPr bwMode="auto">
            <a:xfrm>
              <a:off x="2505617" y="4998551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4" name="Group 1163"/>
          <p:cNvGrpSpPr/>
          <p:nvPr/>
        </p:nvGrpSpPr>
        <p:grpSpPr>
          <a:xfrm>
            <a:off x="4984409" y="3187281"/>
            <a:ext cx="992566" cy="126597"/>
            <a:chOff x="4984409" y="3187281"/>
            <a:chExt cx="992566" cy="126597"/>
          </a:xfrm>
        </p:grpSpPr>
        <p:cxnSp>
          <p:nvCxnSpPr>
            <p:cNvPr id="1132" name="Straight Connector 1131"/>
            <p:cNvCxnSpPr/>
            <p:nvPr/>
          </p:nvCxnSpPr>
          <p:spPr bwMode="auto">
            <a:xfrm>
              <a:off x="5634826" y="324679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3" name="Straight Connector 1132"/>
            <p:cNvCxnSpPr/>
            <p:nvPr/>
          </p:nvCxnSpPr>
          <p:spPr bwMode="auto">
            <a:xfrm>
              <a:off x="5561190" y="3244812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4" name="Straight Connector 1133"/>
            <p:cNvCxnSpPr/>
            <p:nvPr/>
          </p:nvCxnSpPr>
          <p:spPr bwMode="auto">
            <a:xfrm>
              <a:off x="5482693" y="324761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5" name="Straight Connector 1134"/>
            <p:cNvCxnSpPr/>
            <p:nvPr/>
          </p:nvCxnSpPr>
          <p:spPr bwMode="auto">
            <a:xfrm>
              <a:off x="5976975" y="325436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7" name="Straight Connector 1136"/>
            <p:cNvCxnSpPr/>
            <p:nvPr/>
          </p:nvCxnSpPr>
          <p:spPr bwMode="auto">
            <a:xfrm>
              <a:off x="5437385" y="325182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8" name="Straight Connector 1137"/>
            <p:cNvCxnSpPr/>
            <p:nvPr/>
          </p:nvCxnSpPr>
          <p:spPr bwMode="auto">
            <a:xfrm>
              <a:off x="5403992" y="324795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0" name="Straight Connector 1139"/>
            <p:cNvCxnSpPr/>
            <p:nvPr/>
          </p:nvCxnSpPr>
          <p:spPr bwMode="auto">
            <a:xfrm>
              <a:off x="5124293" y="319485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2" name="Straight Connector 1141"/>
            <p:cNvCxnSpPr/>
            <p:nvPr/>
          </p:nvCxnSpPr>
          <p:spPr bwMode="auto">
            <a:xfrm>
              <a:off x="4984409" y="318728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5" name="Group 1164"/>
          <p:cNvGrpSpPr/>
          <p:nvPr/>
        </p:nvGrpSpPr>
        <p:grpSpPr>
          <a:xfrm>
            <a:off x="4847771" y="2719484"/>
            <a:ext cx="1134284" cy="693641"/>
            <a:chOff x="4847771" y="2719484"/>
            <a:chExt cx="1134284" cy="693641"/>
          </a:xfrm>
        </p:grpSpPr>
        <p:cxnSp>
          <p:nvCxnSpPr>
            <p:cNvPr id="1144" name="Straight Connector 1143"/>
            <p:cNvCxnSpPr/>
            <p:nvPr/>
          </p:nvCxnSpPr>
          <p:spPr bwMode="auto">
            <a:xfrm>
              <a:off x="4847771" y="272612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5" name="Straight Connector 1144"/>
            <p:cNvCxnSpPr/>
            <p:nvPr/>
          </p:nvCxnSpPr>
          <p:spPr bwMode="auto">
            <a:xfrm>
              <a:off x="4863588" y="2719484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6" name="Straight Connector 1145"/>
            <p:cNvCxnSpPr/>
            <p:nvPr/>
          </p:nvCxnSpPr>
          <p:spPr bwMode="auto">
            <a:xfrm>
              <a:off x="4964089" y="2801179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8" name="Straight Connector 1147"/>
            <p:cNvCxnSpPr/>
            <p:nvPr/>
          </p:nvCxnSpPr>
          <p:spPr bwMode="auto">
            <a:xfrm>
              <a:off x="5093999" y="2847767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9" name="Straight Connector 1148"/>
            <p:cNvCxnSpPr/>
            <p:nvPr/>
          </p:nvCxnSpPr>
          <p:spPr bwMode="auto">
            <a:xfrm>
              <a:off x="5194713" y="293015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0" name="Straight Connector 1149"/>
            <p:cNvCxnSpPr/>
            <p:nvPr/>
          </p:nvCxnSpPr>
          <p:spPr bwMode="auto">
            <a:xfrm>
              <a:off x="5409072" y="297566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1" name="Straight Connector 1150"/>
            <p:cNvCxnSpPr/>
            <p:nvPr/>
          </p:nvCxnSpPr>
          <p:spPr bwMode="auto">
            <a:xfrm>
              <a:off x="5223652" y="293109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3" name="Straight Connector 1152"/>
            <p:cNvCxnSpPr/>
            <p:nvPr/>
          </p:nvCxnSpPr>
          <p:spPr bwMode="auto">
            <a:xfrm>
              <a:off x="5313725" y="2941896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4" name="Straight Connector 1153"/>
            <p:cNvCxnSpPr/>
            <p:nvPr/>
          </p:nvCxnSpPr>
          <p:spPr bwMode="auto">
            <a:xfrm>
              <a:off x="5261809" y="2941896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5" name="Straight Connector 1154"/>
            <p:cNvCxnSpPr/>
            <p:nvPr/>
          </p:nvCxnSpPr>
          <p:spPr bwMode="auto">
            <a:xfrm>
              <a:off x="5474834" y="2990647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6" name="Straight Connector 1155"/>
            <p:cNvCxnSpPr/>
            <p:nvPr/>
          </p:nvCxnSpPr>
          <p:spPr bwMode="auto">
            <a:xfrm>
              <a:off x="5363679" y="2959906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7" name="Straight Connector 1156"/>
            <p:cNvCxnSpPr/>
            <p:nvPr/>
          </p:nvCxnSpPr>
          <p:spPr bwMode="auto">
            <a:xfrm>
              <a:off x="5631293" y="3059357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9" name="Straight Connector 1158"/>
            <p:cNvCxnSpPr/>
            <p:nvPr/>
          </p:nvCxnSpPr>
          <p:spPr bwMode="auto">
            <a:xfrm>
              <a:off x="5742295" y="3061897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0" name="Straight Connector 1159"/>
            <p:cNvCxnSpPr/>
            <p:nvPr/>
          </p:nvCxnSpPr>
          <p:spPr bwMode="auto">
            <a:xfrm>
              <a:off x="5536504" y="299237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1" name="Straight Connector 1160"/>
            <p:cNvCxnSpPr/>
            <p:nvPr/>
          </p:nvCxnSpPr>
          <p:spPr bwMode="auto">
            <a:xfrm>
              <a:off x="5694478" y="306101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2" name="Straight Connector 1161"/>
            <p:cNvCxnSpPr/>
            <p:nvPr/>
          </p:nvCxnSpPr>
          <p:spPr bwMode="auto">
            <a:xfrm>
              <a:off x="5847768" y="310867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3" name="Straight Connector 1162"/>
            <p:cNvCxnSpPr/>
            <p:nvPr/>
          </p:nvCxnSpPr>
          <p:spPr bwMode="auto">
            <a:xfrm>
              <a:off x="5982055" y="3353613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74" name="Straight Connector 1173"/>
          <p:cNvCxnSpPr/>
          <p:nvPr/>
        </p:nvCxnSpPr>
        <p:spPr bwMode="auto">
          <a:xfrm>
            <a:off x="5161236" y="5788838"/>
            <a:ext cx="0" cy="59512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93" name="Group 1192"/>
          <p:cNvGrpSpPr/>
          <p:nvPr/>
        </p:nvGrpSpPr>
        <p:grpSpPr>
          <a:xfrm>
            <a:off x="4868067" y="4916956"/>
            <a:ext cx="1178708" cy="624651"/>
            <a:chOff x="4868067" y="4916956"/>
            <a:chExt cx="1178708" cy="624651"/>
          </a:xfrm>
        </p:grpSpPr>
        <p:cxnSp>
          <p:nvCxnSpPr>
            <p:cNvPr id="1176" name="Straight Connector 1175"/>
            <p:cNvCxnSpPr/>
            <p:nvPr/>
          </p:nvCxnSpPr>
          <p:spPr bwMode="auto">
            <a:xfrm>
              <a:off x="4970608" y="498708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7" name="Straight Connector 1176"/>
            <p:cNvCxnSpPr/>
            <p:nvPr/>
          </p:nvCxnSpPr>
          <p:spPr bwMode="auto">
            <a:xfrm>
              <a:off x="4868067" y="4916956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8" name="Straight Connector 1177"/>
            <p:cNvCxnSpPr/>
            <p:nvPr/>
          </p:nvCxnSpPr>
          <p:spPr bwMode="auto">
            <a:xfrm>
              <a:off x="5096539" y="5032773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9" name="Straight Connector 1178"/>
            <p:cNvCxnSpPr/>
            <p:nvPr/>
          </p:nvCxnSpPr>
          <p:spPr bwMode="auto">
            <a:xfrm>
              <a:off x="5188784" y="5108760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0" name="Straight Connector 1179"/>
            <p:cNvCxnSpPr/>
            <p:nvPr/>
          </p:nvCxnSpPr>
          <p:spPr bwMode="auto">
            <a:xfrm>
              <a:off x="5231673" y="511674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1" name="Straight Connector 1180"/>
            <p:cNvCxnSpPr/>
            <p:nvPr/>
          </p:nvCxnSpPr>
          <p:spPr bwMode="auto">
            <a:xfrm>
              <a:off x="5691938" y="5250831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2" name="Straight Connector 1181"/>
            <p:cNvCxnSpPr/>
            <p:nvPr/>
          </p:nvCxnSpPr>
          <p:spPr bwMode="auto">
            <a:xfrm>
              <a:off x="5535364" y="5215928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3" name="Straight Connector 1182"/>
            <p:cNvCxnSpPr/>
            <p:nvPr/>
          </p:nvCxnSpPr>
          <p:spPr bwMode="auto">
            <a:xfrm>
              <a:off x="5316731" y="5148264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4" name="Straight Connector 1183"/>
            <p:cNvCxnSpPr/>
            <p:nvPr/>
          </p:nvCxnSpPr>
          <p:spPr bwMode="auto">
            <a:xfrm>
              <a:off x="5261809" y="5143534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5" name="Straight Connector 1184"/>
            <p:cNvCxnSpPr/>
            <p:nvPr/>
          </p:nvCxnSpPr>
          <p:spPr bwMode="auto">
            <a:xfrm>
              <a:off x="5475956" y="5215928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6" name="Straight Connector 1185"/>
            <p:cNvCxnSpPr/>
            <p:nvPr/>
          </p:nvCxnSpPr>
          <p:spPr bwMode="auto">
            <a:xfrm>
              <a:off x="5365913" y="5149943"/>
              <a:ext cx="0" cy="59512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7" name="Straight Connector 1186"/>
            <p:cNvCxnSpPr/>
            <p:nvPr/>
          </p:nvCxnSpPr>
          <p:spPr bwMode="auto">
            <a:xfrm>
              <a:off x="5411713" y="5173290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8" name="Straight Connector 1187"/>
            <p:cNvCxnSpPr/>
            <p:nvPr/>
          </p:nvCxnSpPr>
          <p:spPr bwMode="auto">
            <a:xfrm>
              <a:off x="5631293" y="5250444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9" name="Straight Connector 1188"/>
            <p:cNvCxnSpPr/>
            <p:nvPr/>
          </p:nvCxnSpPr>
          <p:spPr bwMode="auto">
            <a:xfrm>
              <a:off x="5844520" y="5288440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0" name="Straight Connector 1189"/>
            <p:cNvCxnSpPr/>
            <p:nvPr/>
          </p:nvCxnSpPr>
          <p:spPr bwMode="auto">
            <a:xfrm>
              <a:off x="6046775" y="5480595"/>
              <a:ext cx="0" cy="59512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1" name="Straight Connector 1190"/>
            <p:cNvCxnSpPr/>
            <p:nvPr/>
          </p:nvCxnSpPr>
          <p:spPr bwMode="auto">
            <a:xfrm>
              <a:off x="5986979" y="5482095"/>
              <a:ext cx="0" cy="59512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2" name="Straight Connector 1191"/>
            <p:cNvCxnSpPr/>
            <p:nvPr/>
          </p:nvCxnSpPr>
          <p:spPr bwMode="auto">
            <a:xfrm>
              <a:off x="5745178" y="5251119"/>
              <a:ext cx="0" cy="59512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Freeform: Shape 9226"/>
          <p:cNvSpPr/>
          <p:nvPr/>
        </p:nvSpPr>
        <p:spPr bwMode="auto">
          <a:xfrm>
            <a:off x="6213714" y="2007592"/>
            <a:ext cx="5249732" cy="2156908"/>
          </a:xfrm>
          <a:custGeom>
            <a:avLst/>
            <a:gdLst>
              <a:gd name="connsiteX0" fmla="*/ 0 w 5249732"/>
              <a:gd name="connsiteY0" fmla="*/ 0 h 2156908"/>
              <a:gd name="connsiteX1" fmla="*/ 32273 w 5249732"/>
              <a:gd name="connsiteY1" fmla="*/ 32273 h 2156908"/>
              <a:gd name="connsiteX2" fmla="*/ 107577 w 5249732"/>
              <a:gd name="connsiteY2" fmla="*/ 32273 h 2156908"/>
              <a:gd name="connsiteX3" fmla="*/ 107577 w 5249732"/>
              <a:gd name="connsiteY3" fmla="*/ 75304 h 2156908"/>
              <a:gd name="connsiteX4" fmla="*/ 155986 w 5249732"/>
              <a:gd name="connsiteY4" fmla="*/ 75304 h 2156908"/>
              <a:gd name="connsiteX5" fmla="*/ 155986 w 5249732"/>
              <a:gd name="connsiteY5" fmla="*/ 107577 h 2156908"/>
              <a:gd name="connsiteX6" fmla="*/ 182880 w 5249732"/>
              <a:gd name="connsiteY6" fmla="*/ 107577 h 2156908"/>
              <a:gd name="connsiteX7" fmla="*/ 182880 w 5249732"/>
              <a:gd name="connsiteY7" fmla="*/ 145228 h 2156908"/>
              <a:gd name="connsiteX8" fmla="*/ 236668 w 5249732"/>
              <a:gd name="connsiteY8" fmla="*/ 145228 h 2156908"/>
              <a:gd name="connsiteX9" fmla="*/ 236668 w 5249732"/>
              <a:gd name="connsiteY9" fmla="*/ 182880 h 2156908"/>
              <a:gd name="connsiteX10" fmla="*/ 263562 w 5249732"/>
              <a:gd name="connsiteY10" fmla="*/ 182880 h 2156908"/>
              <a:gd name="connsiteX11" fmla="*/ 263562 w 5249732"/>
              <a:gd name="connsiteY11" fmla="*/ 204395 h 2156908"/>
              <a:gd name="connsiteX12" fmla="*/ 290457 w 5249732"/>
              <a:gd name="connsiteY12" fmla="*/ 204395 h 2156908"/>
              <a:gd name="connsiteX13" fmla="*/ 290457 w 5249732"/>
              <a:gd name="connsiteY13" fmla="*/ 242047 h 2156908"/>
              <a:gd name="connsiteX14" fmla="*/ 322729 w 5249732"/>
              <a:gd name="connsiteY14" fmla="*/ 242047 h 2156908"/>
              <a:gd name="connsiteX15" fmla="*/ 322729 w 5249732"/>
              <a:gd name="connsiteY15" fmla="*/ 263563 h 2156908"/>
              <a:gd name="connsiteX16" fmla="*/ 349624 w 5249732"/>
              <a:gd name="connsiteY16" fmla="*/ 263563 h 2156908"/>
              <a:gd name="connsiteX17" fmla="*/ 349624 w 5249732"/>
              <a:gd name="connsiteY17" fmla="*/ 301214 h 2156908"/>
              <a:gd name="connsiteX18" fmla="*/ 381897 w 5249732"/>
              <a:gd name="connsiteY18" fmla="*/ 301214 h 2156908"/>
              <a:gd name="connsiteX19" fmla="*/ 381897 w 5249732"/>
              <a:gd name="connsiteY19" fmla="*/ 317351 h 2156908"/>
              <a:gd name="connsiteX20" fmla="*/ 424927 w 5249732"/>
              <a:gd name="connsiteY20" fmla="*/ 317351 h 2156908"/>
              <a:gd name="connsiteX21" fmla="*/ 424927 w 5249732"/>
              <a:gd name="connsiteY21" fmla="*/ 365760 h 2156908"/>
              <a:gd name="connsiteX22" fmla="*/ 457200 w 5249732"/>
              <a:gd name="connsiteY22" fmla="*/ 365760 h 2156908"/>
              <a:gd name="connsiteX23" fmla="*/ 457200 w 5249732"/>
              <a:gd name="connsiteY23" fmla="*/ 381897 h 2156908"/>
              <a:gd name="connsiteX24" fmla="*/ 548640 w 5249732"/>
              <a:gd name="connsiteY24" fmla="*/ 381897 h 2156908"/>
              <a:gd name="connsiteX25" fmla="*/ 548640 w 5249732"/>
              <a:gd name="connsiteY25" fmla="*/ 408791 h 2156908"/>
              <a:gd name="connsiteX26" fmla="*/ 640080 w 5249732"/>
              <a:gd name="connsiteY26" fmla="*/ 408791 h 2156908"/>
              <a:gd name="connsiteX27" fmla="*/ 640080 w 5249732"/>
              <a:gd name="connsiteY27" fmla="*/ 446443 h 2156908"/>
              <a:gd name="connsiteX28" fmla="*/ 677732 w 5249732"/>
              <a:gd name="connsiteY28" fmla="*/ 446443 h 2156908"/>
              <a:gd name="connsiteX29" fmla="*/ 677732 w 5249732"/>
              <a:gd name="connsiteY29" fmla="*/ 505610 h 2156908"/>
              <a:gd name="connsiteX30" fmla="*/ 731520 w 5249732"/>
              <a:gd name="connsiteY30" fmla="*/ 505610 h 2156908"/>
              <a:gd name="connsiteX31" fmla="*/ 731520 w 5249732"/>
              <a:gd name="connsiteY31" fmla="*/ 570155 h 2156908"/>
              <a:gd name="connsiteX32" fmla="*/ 812202 w 5249732"/>
              <a:gd name="connsiteY32" fmla="*/ 570155 h 2156908"/>
              <a:gd name="connsiteX33" fmla="*/ 796066 w 5249732"/>
              <a:gd name="connsiteY33" fmla="*/ 586291 h 2156908"/>
              <a:gd name="connsiteX34" fmla="*/ 839097 w 5249732"/>
              <a:gd name="connsiteY34" fmla="*/ 586291 h 2156908"/>
              <a:gd name="connsiteX35" fmla="*/ 839097 w 5249732"/>
              <a:gd name="connsiteY35" fmla="*/ 661595 h 2156908"/>
              <a:gd name="connsiteX36" fmla="*/ 882127 w 5249732"/>
              <a:gd name="connsiteY36" fmla="*/ 661595 h 2156908"/>
              <a:gd name="connsiteX37" fmla="*/ 882127 w 5249732"/>
              <a:gd name="connsiteY37" fmla="*/ 704626 h 2156908"/>
              <a:gd name="connsiteX38" fmla="*/ 925158 w 5249732"/>
              <a:gd name="connsiteY38" fmla="*/ 704626 h 2156908"/>
              <a:gd name="connsiteX39" fmla="*/ 925158 w 5249732"/>
              <a:gd name="connsiteY39" fmla="*/ 753035 h 2156908"/>
              <a:gd name="connsiteX40" fmla="*/ 989704 w 5249732"/>
              <a:gd name="connsiteY40" fmla="*/ 753035 h 2156908"/>
              <a:gd name="connsiteX41" fmla="*/ 989704 w 5249732"/>
              <a:gd name="connsiteY41" fmla="*/ 806824 h 2156908"/>
              <a:gd name="connsiteX42" fmla="*/ 1059628 w 5249732"/>
              <a:gd name="connsiteY42" fmla="*/ 806824 h 2156908"/>
              <a:gd name="connsiteX43" fmla="*/ 1059628 w 5249732"/>
              <a:gd name="connsiteY43" fmla="*/ 903643 h 2156908"/>
              <a:gd name="connsiteX44" fmla="*/ 1151068 w 5249732"/>
              <a:gd name="connsiteY44" fmla="*/ 903643 h 2156908"/>
              <a:gd name="connsiteX45" fmla="*/ 1151068 w 5249732"/>
              <a:gd name="connsiteY45" fmla="*/ 952052 h 2156908"/>
              <a:gd name="connsiteX46" fmla="*/ 1226372 w 5249732"/>
              <a:gd name="connsiteY46" fmla="*/ 952052 h 2156908"/>
              <a:gd name="connsiteX47" fmla="*/ 1226372 w 5249732"/>
              <a:gd name="connsiteY47" fmla="*/ 1000461 h 2156908"/>
              <a:gd name="connsiteX48" fmla="*/ 1285539 w 5249732"/>
              <a:gd name="connsiteY48" fmla="*/ 1000461 h 2156908"/>
              <a:gd name="connsiteX49" fmla="*/ 1285539 w 5249732"/>
              <a:gd name="connsiteY49" fmla="*/ 1043492 h 2156908"/>
              <a:gd name="connsiteX50" fmla="*/ 1360842 w 5249732"/>
              <a:gd name="connsiteY50" fmla="*/ 1043492 h 2156908"/>
              <a:gd name="connsiteX51" fmla="*/ 1360842 w 5249732"/>
              <a:gd name="connsiteY51" fmla="*/ 1081144 h 2156908"/>
              <a:gd name="connsiteX52" fmla="*/ 1559859 w 5249732"/>
              <a:gd name="connsiteY52" fmla="*/ 1081144 h 2156908"/>
              <a:gd name="connsiteX53" fmla="*/ 1559859 w 5249732"/>
              <a:gd name="connsiteY53" fmla="*/ 1124174 h 2156908"/>
              <a:gd name="connsiteX54" fmla="*/ 1629784 w 5249732"/>
              <a:gd name="connsiteY54" fmla="*/ 1124174 h 2156908"/>
              <a:gd name="connsiteX55" fmla="*/ 1629784 w 5249732"/>
              <a:gd name="connsiteY55" fmla="*/ 1145690 h 2156908"/>
              <a:gd name="connsiteX56" fmla="*/ 2173045 w 5249732"/>
              <a:gd name="connsiteY56" fmla="*/ 1145690 h 2156908"/>
              <a:gd name="connsiteX57" fmla="*/ 2173045 w 5249732"/>
              <a:gd name="connsiteY57" fmla="*/ 1204857 h 2156908"/>
              <a:gd name="connsiteX58" fmla="*/ 2216075 w 5249732"/>
              <a:gd name="connsiteY58" fmla="*/ 1204857 h 2156908"/>
              <a:gd name="connsiteX59" fmla="*/ 2216075 w 5249732"/>
              <a:gd name="connsiteY59" fmla="*/ 1312433 h 2156908"/>
              <a:gd name="connsiteX60" fmla="*/ 2382819 w 5249732"/>
              <a:gd name="connsiteY60" fmla="*/ 1312433 h 2156908"/>
              <a:gd name="connsiteX61" fmla="*/ 2382819 w 5249732"/>
              <a:gd name="connsiteY61" fmla="*/ 1387737 h 2156908"/>
              <a:gd name="connsiteX62" fmla="*/ 2716306 w 5249732"/>
              <a:gd name="connsiteY62" fmla="*/ 1387737 h 2156908"/>
              <a:gd name="connsiteX63" fmla="*/ 2716306 w 5249732"/>
              <a:gd name="connsiteY63" fmla="*/ 1495313 h 2156908"/>
              <a:gd name="connsiteX64" fmla="*/ 3200400 w 5249732"/>
              <a:gd name="connsiteY64" fmla="*/ 1495313 h 2156908"/>
              <a:gd name="connsiteX65" fmla="*/ 3200400 w 5249732"/>
              <a:gd name="connsiteY65" fmla="*/ 1688951 h 2156908"/>
              <a:gd name="connsiteX66" fmla="*/ 3490857 w 5249732"/>
              <a:gd name="connsiteY66" fmla="*/ 1688951 h 2156908"/>
              <a:gd name="connsiteX67" fmla="*/ 3490857 w 5249732"/>
              <a:gd name="connsiteY67" fmla="*/ 1930998 h 2156908"/>
              <a:gd name="connsiteX68" fmla="*/ 3652221 w 5249732"/>
              <a:gd name="connsiteY68" fmla="*/ 1930998 h 2156908"/>
              <a:gd name="connsiteX69" fmla="*/ 3652221 w 5249732"/>
              <a:gd name="connsiteY69" fmla="*/ 2156908 h 2156908"/>
              <a:gd name="connsiteX70" fmla="*/ 5249732 w 5249732"/>
              <a:gd name="connsiteY70" fmla="*/ 2156908 h 2156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249732" h="2156908">
                <a:moveTo>
                  <a:pt x="0" y="0"/>
                </a:moveTo>
                <a:lnTo>
                  <a:pt x="32273" y="32273"/>
                </a:lnTo>
                <a:lnTo>
                  <a:pt x="107577" y="32273"/>
                </a:lnTo>
                <a:lnTo>
                  <a:pt x="107577" y="75304"/>
                </a:lnTo>
                <a:lnTo>
                  <a:pt x="155986" y="75304"/>
                </a:lnTo>
                <a:lnTo>
                  <a:pt x="155986" y="107577"/>
                </a:lnTo>
                <a:lnTo>
                  <a:pt x="182880" y="107577"/>
                </a:lnTo>
                <a:lnTo>
                  <a:pt x="182880" y="145228"/>
                </a:lnTo>
                <a:lnTo>
                  <a:pt x="236668" y="145228"/>
                </a:lnTo>
                <a:lnTo>
                  <a:pt x="236668" y="182880"/>
                </a:lnTo>
                <a:lnTo>
                  <a:pt x="263562" y="182880"/>
                </a:lnTo>
                <a:lnTo>
                  <a:pt x="263562" y="204395"/>
                </a:lnTo>
                <a:lnTo>
                  <a:pt x="290457" y="204395"/>
                </a:lnTo>
                <a:lnTo>
                  <a:pt x="290457" y="242047"/>
                </a:lnTo>
                <a:lnTo>
                  <a:pt x="322729" y="242047"/>
                </a:lnTo>
                <a:lnTo>
                  <a:pt x="322729" y="263563"/>
                </a:lnTo>
                <a:lnTo>
                  <a:pt x="349624" y="263563"/>
                </a:lnTo>
                <a:lnTo>
                  <a:pt x="349624" y="301214"/>
                </a:lnTo>
                <a:lnTo>
                  <a:pt x="381897" y="301214"/>
                </a:lnTo>
                <a:lnTo>
                  <a:pt x="381897" y="317351"/>
                </a:lnTo>
                <a:lnTo>
                  <a:pt x="424927" y="317351"/>
                </a:lnTo>
                <a:lnTo>
                  <a:pt x="424927" y="365760"/>
                </a:lnTo>
                <a:lnTo>
                  <a:pt x="457200" y="365760"/>
                </a:lnTo>
                <a:lnTo>
                  <a:pt x="457200" y="381897"/>
                </a:lnTo>
                <a:lnTo>
                  <a:pt x="548640" y="381897"/>
                </a:lnTo>
                <a:lnTo>
                  <a:pt x="548640" y="408791"/>
                </a:lnTo>
                <a:lnTo>
                  <a:pt x="640080" y="408791"/>
                </a:lnTo>
                <a:lnTo>
                  <a:pt x="640080" y="446443"/>
                </a:lnTo>
                <a:lnTo>
                  <a:pt x="677732" y="446443"/>
                </a:lnTo>
                <a:lnTo>
                  <a:pt x="677732" y="505610"/>
                </a:lnTo>
                <a:lnTo>
                  <a:pt x="731520" y="505610"/>
                </a:lnTo>
                <a:lnTo>
                  <a:pt x="731520" y="570155"/>
                </a:lnTo>
                <a:lnTo>
                  <a:pt x="812202" y="570155"/>
                </a:lnTo>
                <a:lnTo>
                  <a:pt x="796066" y="586291"/>
                </a:lnTo>
                <a:lnTo>
                  <a:pt x="839097" y="586291"/>
                </a:lnTo>
                <a:lnTo>
                  <a:pt x="839097" y="661595"/>
                </a:lnTo>
                <a:lnTo>
                  <a:pt x="882127" y="661595"/>
                </a:lnTo>
                <a:lnTo>
                  <a:pt x="882127" y="704626"/>
                </a:lnTo>
                <a:lnTo>
                  <a:pt x="925158" y="704626"/>
                </a:lnTo>
                <a:lnTo>
                  <a:pt x="925158" y="753035"/>
                </a:lnTo>
                <a:lnTo>
                  <a:pt x="989704" y="753035"/>
                </a:lnTo>
                <a:lnTo>
                  <a:pt x="989704" y="806824"/>
                </a:lnTo>
                <a:lnTo>
                  <a:pt x="1059628" y="806824"/>
                </a:lnTo>
                <a:lnTo>
                  <a:pt x="1059628" y="903643"/>
                </a:lnTo>
                <a:lnTo>
                  <a:pt x="1151068" y="903643"/>
                </a:lnTo>
                <a:lnTo>
                  <a:pt x="1151068" y="952052"/>
                </a:lnTo>
                <a:lnTo>
                  <a:pt x="1226372" y="952052"/>
                </a:lnTo>
                <a:lnTo>
                  <a:pt x="1226372" y="1000461"/>
                </a:lnTo>
                <a:lnTo>
                  <a:pt x="1285539" y="1000461"/>
                </a:lnTo>
                <a:lnTo>
                  <a:pt x="1285539" y="1043492"/>
                </a:lnTo>
                <a:lnTo>
                  <a:pt x="1360842" y="1043492"/>
                </a:lnTo>
                <a:lnTo>
                  <a:pt x="1360842" y="1081144"/>
                </a:lnTo>
                <a:lnTo>
                  <a:pt x="1559859" y="1081144"/>
                </a:lnTo>
                <a:lnTo>
                  <a:pt x="1559859" y="1124174"/>
                </a:lnTo>
                <a:lnTo>
                  <a:pt x="1629784" y="1124174"/>
                </a:lnTo>
                <a:lnTo>
                  <a:pt x="1629784" y="1145690"/>
                </a:lnTo>
                <a:lnTo>
                  <a:pt x="2173045" y="1145690"/>
                </a:lnTo>
                <a:lnTo>
                  <a:pt x="2173045" y="1204857"/>
                </a:lnTo>
                <a:lnTo>
                  <a:pt x="2216075" y="1204857"/>
                </a:lnTo>
                <a:lnTo>
                  <a:pt x="2216075" y="1312433"/>
                </a:lnTo>
                <a:lnTo>
                  <a:pt x="2382819" y="1312433"/>
                </a:lnTo>
                <a:lnTo>
                  <a:pt x="2382819" y="1387737"/>
                </a:lnTo>
                <a:lnTo>
                  <a:pt x="2716306" y="1387737"/>
                </a:lnTo>
                <a:lnTo>
                  <a:pt x="2716306" y="1495313"/>
                </a:lnTo>
                <a:lnTo>
                  <a:pt x="3200400" y="1495313"/>
                </a:lnTo>
                <a:lnTo>
                  <a:pt x="3200400" y="1688951"/>
                </a:lnTo>
                <a:lnTo>
                  <a:pt x="3490857" y="1688951"/>
                </a:lnTo>
                <a:lnTo>
                  <a:pt x="3490857" y="1930998"/>
                </a:lnTo>
                <a:lnTo>
                  <a:pt x="3652221" y="1930998"/>
                </a:lnTo>
                <a:lnTo>
                  <a:pt x="3652221" y="2156908"/>
                </a:lnTo>
                <a:lnTo>
                  <a:pt x="5249732" y="2156908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dirty="0">
                <a:solidFill>
                  <a:srgbClr val="002060"/>
                </a:solidFill>
              </a:rPr>
              <a:t>MCL: Who Can Undergo Watch and Wait?</a:t>
            </a:r>
          </a:p>
        </p:txBody>
      </p:sp>
      <p:sp>
        <p:nvSpPr>
          <p:cNvPr id="3" name="Content Placeholder 12"/>
          <p:cNvSpPr>
            <a:spLocks noGrp="1"/>
          </p:cNvSpPr>
          <p:nvPr>
            <p:ph sz="half" idx="1"/>
          </p:nvPr>
        </p:nvSpPr>
        <p:spPr>
          <a:solidFill>
            <a:schemeClr val="tx2"/>
          </a:solidFill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Calibri" panose="020F0502020204030204" pitchFamily="34" charset="0"/>
              </a:rPr>
              <a:t>Not blastoid morphology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cs typeface="Calibri" panose="020F0502020204030204" pitchFamily="34" charset="0"/>
              </a:rPr>
              <a:t>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cs typeface="Calibri" panose="020F0502020204030204" pitchFamily="34" charset="0"/>
              </a:rPr>
              <a:t>Normal LDH</a:t>
            </a:r>
            <a:r>
              <a:rPr lang="en-US" altLang="en-US" sz="2400" baseline="30000" dirty="0">
                <a:cs typeface="Calibri" panose="020F0502020204030204" pitchFamily="34" charset="0"/>
              </a:rPr>
              <a:t>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cs typeface="Calibri" panose="020F0502020204030204" pitchFamily="34" charset="0"/>
              </a:rPr>
              <a:t>Ki-67 &lt;30%</a:t>
            </a:r>
            <a:r>
              <a:rPr lang="en-US" altLang="en-US" sz="2400" baseline="30000" dirty="0">
                <a:cs typeface="Calibri" panose="020F0502020204030204" pitchFamily="34" charset="0"/>
              </a:rPr>
              <a:t>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cs typeface="Calibri" panose="020F0502020204030204" pitchFamily="34" charset="0"/>
              </a:rPr>
              <a:t>Less frequent or no B symptoms</a:t>
            </a:r>
            <a:r>
              <a:rPr lang="en-US" altLang="en-US" sz="2400" baseline="30000" dirty="0">
                <a:cs typeface="Calibri" panose="020F0502020204030204" pitchFamily="34" charset="0"/>
              </a:rPr>
              <a:t>3</a:t>
            </a:r>
            <a:endParaRPr lang="en-US" altLang="en-US" sz="2400" dirty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cs typeface="Calibri" panose="020F0502020204030204" pitchFamily="34" charset="0"/>
              </a:rPr>
              <a:t>Mutated </a:t>
            </a:r>
            <a:r>
              <a:rPr lang="en-US" altLang="en-US" sz="2400" i="1" dirty="0">
                <a:cs typeface="Calibri" panose="020F0502020204030204" pitchFamily="34" charset="0"/>
              </a:rPr>
              <a:t>IGHV</a:t>
            </a:r>
            <a:r>
              <a:rPr lang="en-US" altLang="en-US" sz="2400" baseline="30000" dirty="0">
                <a:cs typeface="Calibri" panose="020F0502020204030204" pitchFamily="34" charset="0"/>
              </a:rPr>
              <a:t>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cs typeface="Calibri" panose="020F0502020204030204" pitchFamily="34" charset="0"/>
              </a:rPr>
              <a:t>Non-nodal</a:t>
            </a:r>
            <a:r>
              <a:rPr lang="en-US" altLang="en-US" sz="2400" baseline="30000" dirty="0">
                <a:cs typeface="Calibri" panose="020F0502020204030204" pitchFamily="34" charset="0"/>
              </a:rPr>
              <a:t>5</a:t>
            </a:r>
            <a:endParaRPr lang="en-US" altLang="en-US" sz="2400" dirty="0">
              <a:cs typeface="Calibri" panose="020F050202020403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 dirty="0">
                <a:cs typeface="Calibri" panose="020F0502020204030204" pitchFamily="34" charset="0"/>
              </a:rPr>
              <a:t>MIPI score is NOT defining characteristic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408818" y="6200127"/>
            <a:ext cx="8368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1. Martin. JCO. 2022;[Epub]. 2. Abrahamsson. Blood. 2014;124:1288. 3. Abrisqueta. Ann Oncol. 2017;28:2489.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4. Orchard. Blood. 2003;101:4975. 5. Ondrejka. Haematologica. 2011;96:1121. 6. Calzada. Leuk Lymphoma. 2018;59:2862.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6753987" y="1525611"/>
            <a:ext cx="4368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OS in MCL With Early vs Deferred Therapy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076578" y="5708179"/>
            <a:ext cx="1236133" cy="3077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Yr</a:t>
            </a:r>
          </a:p>
        </p:txBody>
      </p:sp>
      <p:sp>
        <p:nvSpPr>
          <p:cNvPr id="2" name="Freeform: Shape 1"/>
          <p:cNvSpPr/>
          <p:nvPr/>
        </p:nvSpPr>
        <p:spPr bwMode="auto">
          <a:xfrm>
            <a:off x="6219093" y="1996835"/>
            <a:ext cx="4975566" cy="3340249"/>
          </a:xfrm>
          <a:custGeom>
            <a:avLst/>
            <a:gdLst>
              <a:gd name="connsiteX0" fmla="*/ 0 w 5255110"/>
              <a:gd name="connsiteY0" fmla="*/ 0 h 3340249"/>
              <a:gd name="connsiteX1" fmla="*/ 0 w 5255110"/>
              <a:gd name="connsiteY1" fmla="*/ 3340249 h 3340249"/>
              <a:gd name="connsiteX2" fmla="*/ 5255110 w 5255110"/>
              <a:gd name="connsiteY2" fmla="*/ 3340249 h 334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5110" h="3340249">
                <a:moveTo>
                  <a:pt x="0" y="0"/>
                </a:moveTo>
                <a:lnTo>
                  <a:pt x="0" y="3340249"/>
                </a:lnTo>
                <a:lnTo>
                  <a:pt x="5255110" y="3340249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151987" y="1994186"/>
            <a:ext cx="52620" cy="3340249"/>
            <a:chOff x="6306800" y="2132327"/>
            <a:chExt cx="69078" cy="3017937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6306800" y="2132327"/>
              <a:ext cx="6907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6306800" y="2733620"/>
              <a:ext cx="6907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306800" y="3336552"/>
              <a:ext cx="6907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306800" y="3937846"/>
              <a:ext cx="6907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306800" y="4539140"/>
              <a:ext cx="6907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6306800" y="5150264"/>
              <a:ext cx="6907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/>
          <p:cNvGrpSpPr/>
          <p:nvPr/>
        </p:nvGrpSpPr>
        <p:grpSpPr>
          <a:xfrm>
            <a:off x="5796539" y="1835215"/>
            <a:ext cx="435831" cy="3654878"/>
            <a:chOff x="5924457" y="1994703"/>
            <a:chExt cx="435831" cy="3279343"/>
          </a:xfrm>
        </p:grpSpPr>
        <p:sp>
          <p:nvSpPr>
            <p:cNvPr id="16" name="TextBox 15"/>
            <p:cNvSpPr txBox="1"/>
            <p:nvPr/>
          </p:nvSpPr>
          <p:spPr>
            <a:xfrm>
              <a:off x="5924457" y="1994703"/>
              <a:ext cx="412292" cy="276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46310" y="2592719"/>
              <a:ext cx="412292" cy="276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0.8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7996" y="3195651"/>
              <a:ext cx="412292" cy="276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42941" y="3803498"/>
              <a:ext cx="412292" cy="276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42941" y="4406430"/>
              <a:ext cx="412292" cy="276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50770" y="4997893"/>
              <a:ext cx="276037" cy="276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 rot="16200000">
            <a:off x="4895481" y="3546964"/>
            <a:ext cx="163378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Survival Probability</a:t>
            </a:r>
          </a:p>
        </p:txBody>
      </p:sp>
      <p:grpSp>
        <p:nvGrpSpPr>
          <p:cNvPr id="9216" name="Group 9215"/>
          <p:cNvGrpSpPr/>
          <p:nvPr/>
        </p:nvGrpSpPr>
        <p:grpSpPr>
          <a:xfrm>
            <a:off x="6052719" y="5380311"/>
            <a:ext cx="5346065" cy="325799"/>
            <a:chOff x="6201063" y="5196140"/>
            <a:chExt cx="6635550" cy="325799"/>
          </a:xfrm>
        </p:grpSpPr>
        <p:sp>
          <p:nvSpPr>
            <p:cNvPr id="22" name="TextBox 21"/>
            <p:cNvSpPr txBox="1"/>
            <p:nvPr/>
          </p:nvSpPr>
          <p:spPr>
            <a:xfrm>
              <a:off x="6201063" y="5196140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76373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21761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20961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957396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97730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648173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993563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49473" y="5204332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270518" y="5204332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338950" y="5209248"/>
              <a:ext cx="342619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625901" y="5209248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962863" y="5209248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308253" y="5209248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651957" y="5207609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010824" y="5207609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380585" y="5210885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696547" y="5214162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055413" y="5214162"/>
              <a:ext cx="456028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17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221065" y="5329056"/>
            <a:ext cx="4973595" cy="81920"/>
            <a:chOff x="6375878" y="5146987"/>
            <a:chExt cx="6203516" cy="85197"/>
          </a:xfrm>
        </p:grpSpPr>
        <p:cxnSp>
          <p:nvCxnSpPr>
            <p:cNvPr id="15" name="Straight Connector 14"/>
            <p:cNvCxnSpPr/>
            <p:nvPr/>
          </p:nvCxnSpPr>
          <p:spPr bwMode="auto">
            <a:xfrm rot="5400000">
              <a:off x="6343110" y="5179755"/>
              <a:ext cx="6553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6691049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7039807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7735638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8059124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8402828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8753271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9105399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11521434" y="5188766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5400000">
              <a:off x="7389384" y="5187947"/>
              <a:ext cx="6553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rot="5400000">
              <a:off x="9448237" y="5192862"/>
              <a:ext cx="6553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9791941" y="5192862"/>
              <a:ext cx="6553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 rot="5400000">
              <a:off x="10128905" y="5192862"/>
              <a:ext cx="6553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10479348" y="5192862"/>
              <a:ext cx="6553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rot="5400000">
              <a:off x="10817179" y="5192043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5400000">
              <a:off x="11181100" y="5192043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rot="5400000">
              <a:off x="12545806" y="5195320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rot="5400000">
              <a:off x="11861768" y="5198597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 rot="5400000">
              <a:off x="12225690" y="5198597"/>
              <a:ext cx="6717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1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222" name="TextBox 9221"/>
          <p:cNvSpPr txBox="1"/>
          <p:nvPr/>
        </p:nvSpPr>
        <p:spPr>
          <a:xfrm>
            <a:off x="6509756" y="4593616"/>
            <a:ext cx="15147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Log rank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560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.3524</a:t>
            </a:r>
          </a:p>
        </p:txBody>
      </p:sp>
      <p:grpSp>
        <p:nvGrpSpPr>
          <p:cNvPr id="9263" name="Group 9262"/>
          <p:cNvGrpSpPr/>
          <p:nvPr/>
        </p:nvGrpSpPr>
        <p:grpSpPr>
          <a:xfrm>
            <a:off x="9681095" y="2286269"/>
            <a:ext cx="1826243" cy="738664"/>
            <a:chOff x="9835908" y="2102098"/>
            <a:chExt cx="1826243" cy="738664"/>
          </a:xfrm>
        </p:grpSpPr>
        <p:sp>
          <p:nvSpPr>
            <p:cNvPr id="9221" name="TextBox 9220"/>
            <p:cNvSpPr txBox="1"/>
            <p:nvPr/>
          </p:nvSpPr>
          <p:spPr>
            <a:xfrm>
              <a:off x="10007724" y="2102098"/>
              <a:ext cx="1654427" cy="738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Deferred Treatment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No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Yes</a:t>
              </a:r>
            </a:p>
          </p:txBody>
        </p:sp>
        <p:cxnSp>
          <p:nvCxnSpPr>
            <p:cNvPr id="9224" name="Straight Connector 9223"/>
            <p:cNvCxnSpPr/>
            <p:nvPr/>
          </p:nvCxnSpPr>
          <p:spPr bwMode="auto">
            <a:xfrm>
              <a:off x="9835908" y="2474078"/>
              <a:ext cx="224476" cy="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25" name="Straight Connector 9224"/>
            <p:cNvCxnSpPr/>
            <p:nvPr/>
          </p:nvCxnSpPr>
          <p:spPr bwMode="auto">
            <a:xfrm>
              <a:off x="9835908" y="2675342"/>
              <a:ext cx="224476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24" name="Group 9323"/>
          <p:cNvGrpSpPr/>
          <p:nvPr/>
        </p:nvGrpSpPr>
        <p:grpSpPr>
          <a:xfrm>
            <a:off x="6238351" y="1939310"/>
            <a:ext cx="5206696" cy="2304031"/>
            <a:chOff x="6393164" y="1755139"/>
            <a:chExt cx="5206696" cy="2304031"/>
          </a:xfrm>
        </p:grpSpPr>
        <p:cxnSp>
          <p:nvCxnSpPr>
            <p:cNvPr id="9265" name="Straight Connector 9264"/>
            <p:cNvCxnSpPr/>
            <p:nvPr/>
          </p:nvCxnSpPr>
          <p:spPr bwMode="auto">
            <a:xfrm>
              <a:off x="7883999" y="282462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6" name="Straight Connector 9265"/>
            <p:cNvCxnSpPr/>
            <p:nvPr/>
          </p:nvCxnSpPr>
          <p:spPr bwMode="auto">
            <a:xfrm>
              <a:off x="6393164" y="1755139"/>
              <a:ext cx="0" cy="136564"/>
            </a:xfrm>
            <a:prstGeom prst="lin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7" name="Straight Connector 9266"/>
            <p:cNvCxnSpPr/>
            <p:nvPr/>
          </p:nvCxnSpPr>
          <p:spPr bwMode="auto">
            <a:xfrm>
              <a:off x="7823184" y="2823030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8" name="Straight Connector 9267"/>
            <p:cNvCxnSpPr/>
            <p:nvPr/>
          </p:nvCxnSpPr>
          <p:spPr bwMode="auto">
            <a:xfrm>
              <a:off x="8153126" y="2896691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9" name="Straight Connector 9268"/>
            <p:cNvCxnSpPr/>
            <p:nvPr/>
          </p:nvCxnSpPr>
          <p:spPr bwMode="auto">
            <a:xfrm>
              <a:off x="8112261" y="2896691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0" name="Straight Connector 9269"/>
            <p:cNvCxnSpPr/>
            <p:nvPr/>
          </p:nvCxnSpPr>
          <p:spPr bwMode="auto">
            <a:xfrm>
              <a:off x="8281957" y="2902070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1" name="Straight Connector 9270"/>
            <p:cNvCxnSpPr/>
            <p:nvPr/>
          </p:nvCxnSpPr>
          <p:spPr bwMode="auto">
            <a:xfrm>
              <a:off x="8469870" y="2902070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2" name="Straight Connector 9271"/>
            <p:cNvCxnSpPr/>
            <p:nvPr/>
          </p:nvCxnSpPr>
          <p:spPr bwMode="auto">
            <a:xfrm>
              <a:off x="8397815" y="290744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3" name="Straight Connector 9272"/>
            <p:cNvCxnSpPr/>
            <p:nvPr/>
          </p:nvCxnSpPr>
          <p:spPr bwMode="auto">
            <a:xfrm>
              <a:off x="8327873" y="2902070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4" name="Straight Connector 9273"/>
            <p:cNvCxnSpPr/>
            <p:nvPr/>
          </p:nvCxnSpPr>
          <p:spPr bwMode="auto">
            <a:xfrm>
              <a:off x="8508650" y="2902288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5" name="Straight Connector 9274"/>
            <p:cNvCxnSpPr/>
            <p:nvPr/>
          </p:nvCxnSpPr>
          <p:spPr bwMode="auto">
            <a:xfrm>
              <a:off x="7720054" y="2823030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6" name="Straight Connector 9275"/>
            <p:cNvCxnSpPr/>
            <p:nvPr/>
          </p:nvCxnSpPr>
          <p:spPr bwMode="auto">
            <a:xfrm>
              <a:off x="7764961" y="2825176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7" name="Straight Connector 9276"/>
            <p:cNvCxnSpPr/>
            <p:nvPr/>
          </p:nvCxnSpPr>
          <p:spPr bwMode="auto">
            <a:xfrm>
              <a:off x="8622188" y="3073294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8" name="Straight Connector 9277"/>
            <p:cNvCxnSpPr/>
            <p:nvPr/>
          </p:nvCxnSpPr>
          <p:spPr bwMode="auto">
            <a:xfrm>
              <a:off x="7936923" y="2871975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79" name="Straight Connector 9278"/>
            <p:cNvCxnSpPr/>
            <p:nvPr/>
          </p:nvCxnSpPr>
          <p:spPr bwMode="auto">
            <a:xfrm>
              <a:off x="8665220" y="3073294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0" name="Straight Connector 9279"/>
            <p:cNvCxnSpPr/>
            <p:nvPr/>
          </p:nvCxnSpPr>
          <p:spPr bwMode="auto">
            <a:xfrm>
              <a:off x="8041938" y="2899721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1" name="Straight Connector 9280"/>
            <p:cNvCxnSpPr/>
            <p:nvPr/>
          </p:nvCxnSpPr>
          <p:spPr bwMode="auto">
            <a:xfrm>
              <a:off x="8761338" y="3150908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2" name="Straight Connector 9281"/>
            <p:cNvCxnSpPr/>
            <p:nvPr/>
          </p:nvCxnSpPr>
          <p:spPr bwMode="auto">
            <a:xfrm>
              <a:off x="8226012" y="2900568"/>
              <a:ext cx="0" cy="136564"/>
            </a:xfrm>
            <a:prstGeom prst="lin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3" name="Straight Connector 9282"/>
            <p:cNvCxnSpPr/>
            <p:nvPr/>
          </p:nvCxnSpPr>
          <p:spPr bwMode="auto">
            <a:xfrm>
              <a:off x="8820177" y="3148396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4" name="Straight Connector 9283"/>
            <p:cNvCxnSpPr/>
            <p:nvPr/>
          </p:nvCxnSpPr>
          <p:spPr bwMode="auto">
            <a:xfrm>
              <a:off x="8794289" y="314552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5" name="Straight Connector 9284"/>
            <p:cNvCxnSpPr/>
            <p:nvPr/>
          </p:nvCxnSpPr>
          <p:spPr bwMode="auto">
            <a:xfrm>
              <a:off x="8862895" y="314552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6" name="Straight Connector 9285"/>
            <p:cNvCxnSpPr/>
            <p:nvPr/>
          </p:nvCxnSpPr>
          <p:spPr bwMode="auto">
            <a:xfrm>
              <a:off x="8899607" y="314459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7" name="Straight Connector 9286"/>
            <p:cNvCxnSpPr/>
            <p:nvPr/>
          </p:nvCxnSpPr>
          <p:spPr bwMode="auto">
            <a:xfrm>
              <a:off x="9422006" y="3262013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8" name="Straight Connector 9287"/>
            <p:cNvCxnSpPr/>
            <p:nvPr/>
          </p:nvCxnSpPr>
          <p:spPr bwMode="auto">
            <a:xfrm>
              <a:off x="9093611" y="325125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89" name="Straight Connector 9288"/>
            <p:cNvCxnSpPr/>
            <p:nvPr/>
          </p:nvCxnSpPr>
          <p:spPr bwMode="auto">
            <a:xfrm>
              <a:off x="9005351" y="3146647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0" name="Straight Connector 9289"/>
            <p:cNvCxnSpPr/>
            <p:nvPr/>
          </p:nvCxnSpPr>
          <p:spPr bwMode="auto">
            <a:xfrm>
              <a:off x="9046639" y="314822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1" name="Straight Connector 9290"/>
            <p:cNvCxnSpPr/>
            <p:nvPr/>
          </p:nvCxnSpPr>
          <p:spPr bwMode="auto">
            <a:xfrm>
              <a:off x="9249060" y="3252348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2" name="Straight Connector 9291"/>
            <p:cNvCxnSpPr/>
            <p:nvPr/>
          </p:nvCxnSpPr>
          <p:spPr bwMode="auto">
            <a:xfrm>
              <a:off x="9318093" y="325648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3" name="Straight Connector 9292"/>
            <p:cNvCxnSpPr/>
            <p:nvPr/>
          </p:nvCxnSpPr>
          <p:spPr bwMode="auto">
            <a:xfrm>
              <a:off x="9363990" y="3257727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4" name="Straight Connector 9293"/>
            <p:cNvCxnSpPr/>
            <p:nvPr/>
          </p:nvCxnSpPr>
          <p:spPr bwMode="auto">
            <a:xfrm>
              <a:off x="9472903" y="3256634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5" name="Straight Connector 9294"/>
            <p:cNvCxnSpPr/>
            <p:nvPr/>
          </p:nvCxnSpPr>
          <p:spPr bwMode="auto">
            <a:xfrm>
              <a:off x="9828434" y="344839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6" name="Straight Connector 9295"/>
            <p:cNvCxnSpPr/>
            <p:nvPr/>
          </p:nvCxnSpPr>
          <p:spPr bwMode="auto">
            <a:xfrm>
              <a:off x="11599860" y="3911848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7" name="Straight Connector 9296"/>
            <p:cNvCxnSpPr/>
            <p:nvPr/>
          </p:nvCxnSpPr>
          <p:spPr bwMode="auto">
            <a:xfrm>
              <a:off x="11326392" y="3922606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8" name="Straight Connector 9297"/>
            <p:cNvCxnSpPr/>
            <p:nvPr/>
          </p:nvCxnSpPr>
          <p:spPr bwMode="auto">
            <a:xfrm>
              <a:off x="11235892" y="3919023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99" name="Straight Connector 9298"/>
            <p:cNvCxnSpPr/>
            <p:nvPr/>
          </p:nvCxnSpPr>
          <p:spPr bwMode="auto">
            <a:xfrm>
              <a:off x="10021598" y="3916357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0" name="Straight Connector 9299"/>
            <p:cNvCxnSpPr/>
            <p:nvPr/>
          </p:nvCxnSpPr>
          <p:spPr bwMode="auto">
            <a:xfrm>
              <a:off x="10834921" y="3916357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2" name="Straight Connector 9301"/>
            <p:cNvCxnSpPr/>
            <p:nvPr/>
          </p:nvCxnSpPr>
          <p:spPr bwMode="auto">
            <a:xfrm>
              <a:off x="7652686" y="2789350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3" name="Straight Connector 9302"/>
            <p:cNvCxnSpPr/>
            <p:nvPr/>
          </p:nvCxnSpPr>
          <p:spPr bwMode="auto">
            <a:xfrm>
              <a:off x="7606835" y="2746136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4" name="Straight Connector 9303"/>
            <p:cNvCxnSpPr/>
            <p:nvPr/>
          </p:nvCxnSpPr>
          <p:spPr bwMode="auto">
            <a:xfrm>
              <a:off x="7511037" y="2683233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5" name="Straight Connector 9304"/>
            <p:cNvCxnSpPr/>
            <p:nvPr/>
          </p:nvCxnSpPr>
          <p:spPr bwMode="auto">
            <a:xfrm>
              <a:off x="7447553" y="2652786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6" name="Straight Connector 9305"/>
            <p:cNvCxnSpPr/>
            <p:nvPr/>
          </p:nvCxnSpPr>
          <p:spPr bwMode="auto">
            <a:xfrm>
              <a:off x="7406665" y="2592014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7" name="Straight Connector 9306"/>
            <p:cNvCxnSpPr/>
            <p:nvPr/>
          </p:nvCxnSpPr>
          <p:spPr bwMode="auto">
            <a:xfrm>
              <a:off x="7375922" y="2552048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8" name="Straight Connector 9307"/>
            <p:cNvCxnSpPr/>
            <p:nvPr/>
          </p:nvCxnSpPr>
          <p:spPr bwMode="auto">
            <a:xfrm>
              <a:off x="7324190" y="2496727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09" name="Straight Connector 9308"/>
            <p:cNvCxnSpPr/>
            <p:nvPr/>
          </p:nvCxnSpPr>
          <p:spPr bwMode="auto">
            <a:xfrm>
              <a:off x="7263150" y="2444692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0" name="Straight Connector 9309"/>
            <p:cNvCxnSpPr/>
            <p:nvPr/>
          </p:nvCxnSpPr>
          <p:spPr bwMode="auto">
            <a:xfrm>
              <a:off x="7216533" y="2403148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1" name="Straight Connector 9310"/>
            <p:cNvCxnSpPr/>
            <p:nvPr/>
          </p:nvCxnSpPr>
          <p:spPr bwMode="auto">
            <a:xfrm>
              <a:off x="7155679" y="2333268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2" name="Straight Connector 9311"/>
            <p:cNvCxnSpPr/>
            <p:nvPr/>
          </p:nvCxnSpPr>
          <p:spPr bwMode="auto">
            <a:xfrm>
              <a:off x="7053457" y="2235870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3" name="Straight Connector 9312"/>
            <p:cNvCxnSpPr/>
            <p:nvPr/>
          </p:nvCxnSpPr>
          <p:spPr bwMode="auto">
            <a:xfrm>
              <a:off x="7012244" y="2191325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4" name="Straight Connector 9313"/>
            <p:cNvCxnSpPr/>
            <p:nvPr/>
          </p:nvCxnSpPr>
          <p:spPr bwMode="auto">
            <a:xfrm>
              <a:off x="6936954" y="2175759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5" name="Straight Connector 9314"/>
            <p:cNvCxnSpPr/>
            <p:nvPr/>
          </p:nvCxnSpPr>
          <p:spPr bwMode="auto">
            <a:xfrm>
              <a:off x="6816166" y="2136665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6" name="Straight Connector 9315"/>
            <p:cNvCxnSpPr/>
            <p:nvPr/>
          </p:nvCxnSpPr>
          <p:spPr bwMode="auto">
            <a:xfrm>
              <a:off x="6876210" y="2148864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7" name="Straight Connector 9316"/>
            <p:cNvCxnSpPr/>
            <p:nvPr/>
          </p:nvCxnSpPr>
          <p:spPr bwMode="auto">
            <a:xfrm>
              <a:off x="6733430" y="2033816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8" name="Straight Connector 9317"/>
            <p:cNvCxnSpPr/>
            <p:nvPr/>
          </p:nvCxnSpPr>
          <p:spPr bwMode="auto">
            <a:xfrm>
              <a:off x="6670884" y="1991244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19" name="Straight Connector 9318"/>
            <p:cNvCxnSpPr/>
            <p:nvPr/>
          </p:nvCxnSpPr>
          <p:spPr bwMode="auto">
            <a:xfrm>
              <a:off x="6619279" y="1960155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20" name="Straight Connector 9319"/>
            <p:cNvCxnSpPr/>
            <p:nvPr/>
          </p:nvCxnSpPr>
          <p:spPr bwMode="auto">
            <a:xfrm>
              <a:off x="6587005" y="1922962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21" name="Straight Connector 9320"/>
            <p:cNvCxnSpPr/>
            <p:nvPr/>
          </p:nvCxnSpPr>
          <p:spPr bwMode="auto">
            <a:xfrm>
              <a:off x="6531424" y="1862867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22" name="Straight Connector 9321"/>
            <p:cNvCxnSpPr/>
            <p:nvPr/>
          </p:nvCxnSpPr>
          <p:spPr bwMode="auto">
            <a:xfrm>
              <a:off x="6771679" y="2112555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23" name="Straight Connector 9322"/>
            <p:cNvCxnSpPr/>
            <p:nvPr/>
          </p:nvCxnSpPr>
          <p:spPr bwMode="auto">
            <a:xfrm>
              <a:off x="6464826" y="1794585"/>
              <a:ext cx="0" cy="136564"/>
            </a:xfrm>
            <a:prstGeom prst="line">
              <a:avLst/>
            </a:pr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262" name="Group 9261"/>
          <p:cNvGrpSpPr/>
          <p:nvPr/>
        </p:nvGrpSpPr>
        <p:grpSpPr>
          <a:xfrm>
            <a:off x="6303101" y="1923174"/>
            <a:ext cx="3058659" cy="1476234"/>
            <a:chOff x="6457914" y="1739003"/>
            <a:chExt cx="3058659" cy="1476234"/>
          </a:xfrm>
        </p:grpSpPr>
        <p:cxnSp>
          <p:nvCxnSpPr>
            <p:cNvPr id="9229" name="Straight Connector 9228"/>
            <p:cNvCxnSpPr/>
            <p:nvPr/>
          </p:nvCxnSpPr>
          <p:spPr bwMode="auto">
            <a:xfrm>
              <a:off x="6531424" y="1739003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1" name="Straight Connector 9230"/>
            <p:cNvCxnSpPr/>
            <p:nvPr/>
          </p:nvCxnSpPr>
          <p:spPr bwMode="auto">
            <a:xfrm>
              <a:off x="6457914" y="1740797"/>
              <a:ext cx="0" cy="136564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2" name="Straight Connector 9231"/>
            <p:cNvCxnSpPr/>
            <p:nvPr/>
          </p:nvCxnSpPr>
          <p:spPr bwMode="auto">
            <a:xfrm>
              <a:off x="6587005" y="179458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3" name="Straight Connector 9232"/>
            <p:cNvCxnSpPr/>
            <p:nvPr/>
          </p:nvCxnSpPr>
          <p:spPr bwMode="auto">
            <a:xfrm>
              <a:off x="6686085" y="179458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4" name="Straight Connector 9233"/>
            <p:cNvCxnSpPr/>
            <p:nvPr/>
          </p:nvCxnSpPr>
          <p:spPr bwMode="auto">
            <a:xfrm>
              <a:off x="6746577" y="179458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5" name="Straight Connector 9234"/>
            <p:cNvCxnSpPr/>
            <p:nvPr/>
          </p:nvCxnSpPr>
          <p:spPr bwMode="auto">
            <a:xfrm>
              <a:off x="6816166" y="1854680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6" name="Straight Connector 9235"/>
            <p:cNvCxnSpPr/>
            <p:nvPr/>
          </p:nvCxnSpPr>
          <p:spPr bwMode="auto">
            <a:xfrm>
              <a:off x="6881645" y="2033816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7" name="Straight Connector 9236"/>
            <p:cNvCxnSpPr/>
            <p:nvPr/>
          </p:nvCxnSpPr>
          <p:spPr bwMode="auto">
            <a:xfrm>
              <a:off x="6977865" y="209671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8" name="Straight Connector 9237"/>
            <p:cNvCxnSpPr/>
            <p:nvPr/>
          </p:nvCxnSpPr>
          <p:spPr bwMode="auto">
            <a:xfrm>
              <a:off x="7042699" y="2096719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9" name="Straight Connector 9238"/>
            <p:cNvCxnSpPr/>
            <p:nvPr/>
          </p:nvCxnSpPr>
          <p:spPr bwMode="auto">
            <a:xfrm>
              <a:off x="7087234" y="209671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0" name="Straight Connector 9239"/>
            <p:cNvCxnSpPr/>
            <p:nvPr/>
          </p:nvCxnSpPr>
          <p:spPr bwMode="auto">
            <a:xfrm>
              <a:off x="7152068" y="2096719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1" name="Straight Connector 9240"/>
            <p:cNvCxnSpPr/>
            <p:nvPr/>
          </p:nvCxnSpPr>
          <p:spPr bwMode="auto">
            <a:xfrm>
              <a:off x="7261438" y="2096719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3" name="Straight Connector 9242"/>
            <p:cNvCxnSpPr/>
            <p:nvPr/>
          </p:nvCxnSpPr>
          <p:spPr bwMode="auto">
            <a:xfrm>
              <a:off x="7357968" y="217575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4" name="Straight Connector 9243"/>
            <p:cNvCxnSpPr/>
            <p:nvPr/>
          </p:nvCxnSpPr>
          <p:spPr bwMode="auto">
            <a:xfrm>
              <a:off x="7422802" y="2175759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5" name="Straight Connector 9244"/>
            <p:cNvCxnSpPr/>
            <p:nvPr/>
          </p:nvCxnSpPr>
          <p:spPr bwMode="auto">
            <a:xfrm>
              <a:off x="7580292" y="2265557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6" name="Straight Connector 9245"/>
            <p:cNvCxnSpPr/>
            <p:nvPr/>
          </p:nvCxnSpPr>
          <p:spPr bwMode="auto">
            <a:xfrm>
              <a:off x="7720054" y="2360163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7" name="Straight Connector 9246"/>
            <p:cNvCxnSpPr/>
            <p:nvPr/>
          </p:nvCxnSpPr>
          <p:spPr bwMode="auto">
            <a:xfrm>
              <a:off x="7794645" y="2562806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8" name="Straight Connector 9247"/>
            <p:cNvCxnSpPr/>
            <p:nvPr/>
          </p:nvCxnSpPr>
          <p:spPr bwMode="auto">
            <a:xfrm>
              <a:off x="7924291" y="2675342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49" name="Straight Connector 9248"/>
            <p:cNvCxnSpPr/>
            <p:nvPr/>
          </p:nvCxnSpPr>
          <p:spPr bwMode="auto">
            <a:xfrm>
              <a:off x="8096273" y="2683233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0" name="Straight Connector 9249"/>
            <p:cNvCxnSpPr/>
            <p:nvPr/>
          </p:nvCxnSpPr>
          <p:spPr bwMode="auto">
            <a:xfrm>
              <a:off x="8156655" y="2683233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1" name="Straight Connector 9250"/>
            <p:cNvCxnSpPr/>
            <p:nvPr/>
          </p:nvCxnSpPr>
          <p:spPr bwMode="auto">
            <a:xfrm>
              <a:off x="8194308" y="2683233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2" name="Straight Connector 9251"/>
            <p:cNvCxnSpPr/>
            <p:nvPr/>
          </p:nvCxnSpPr>
          <p:spPr bwMode="auto">
            <a:xfrm>
              <a:off x="8338631" y="2680721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3" name="Straight Connector 9252"/>
            <p:cNvCxnSpPr/>
            <p:nvPr/>
          </p:nvCxnSpPr>
          <p:spPr bwMode="auto">
            <a:xfrm>
              <a:off x="8433618" y="2852955"/>
              <a:ext cx="0" cy="136564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4" name="Straight Connector 9253"/>
            <p:cNvCxnSpPr/>
            <p:nvPr/>
          </p:nvCxnSpPr>
          <p:spPr bwMode="auto">
            <a:xfrm>
              <a:off x="8772096" y="3073294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5" name="Straight Connector 9254"/>
            <p:cNvCxnSpPr/>
            <p:nvPr/>
          </p:nvCxnSpPr>
          <p:spPr bwMode="auto">
            <a:xfrm>
              <a:off x="8508650" y="3067915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6" name="Straight Connector 9255"/>
            <p:cNvCxnSpPr/>
            <p:nvPr/>
          </p:nvCxnSpPr>
          <p:spPr bwMode="auto">
            <a:xfrm>
              <a:off x="8734547" y="3069189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7" name="Straight Connector 9256"/>
            <p:cNvCxnSpPr/>
            <p:nvPr/>
          </p:nvCxnSpPr>
          <p:spPr bwMode="auto">
            <a:xfrm>
              <a:off x="8937485" y="3074568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8" name="Straight Connector 9257"/>
            <p:cNvCxnSpPr/>
            <p:nvPr/>
          </p:nvCxnSpPr>
          <p:spPr bwMode="auto">
            <a:xfrm>
              <a:off x="9010673" y="3078673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59" name="Straight Connector 9258"/>
            <p:cNvCxnSpPr/>
            <p:nvPr/>
          </p:nvCxnSpPr>
          <p:spPr bwMode="auto">
            <a:xfrm>
              <a:off x="9071684" y="3074568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0" name="Straight Connector 9259"/>
            <p:cNvCxnSpPr/>
            <p:nvPr/>
          </p:nvCxnSpPr>
          <p:spPr bwMode="auto">
            <a:xfrm>
              <a:off x="9389577" y="3073294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61" name="Straight Connector 9260"/>
            <p:cNvCxnSpPr/>
            <p:nvPr/>
          </p:nvCxnSpPr>
          <p:spPr bwMode="auto">
            <a:xfrm>
              <a:off x="9516573" y="3073294"/>
              <a:ext cx="0" cy="136564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226" name="Freeform: Shape 9225"/>
          <p:cNvSpPr/>
          <p:nvPr/>
        </p:nvSpPr>
        <p:spPr bwMode="auto">
          <a:xfrm>
            <a:off x="6208335" y="1996835"/>
            <a:ext cx="3270325" cy="3334870"/>
          </a:xfrm>
          <a:custGeom>
            <a:avLst/>
            <a:gdLst>
              <a:gd name="connsiteX0" fmla="*/ 0 w 3270325"/>
              <a:gd name="connsiteY0" fmla="*/ 0 h 3334870"/>
              <a:gd name="connsiteX1" fmla="*/ 177501 w 3270325"/>
              <a:gd name="connsiteY1" fmla="*/ 0 h 3334870"/>
              <a:gd name="connsiteX2" fmla="*/ 177501 w 3270325"/>
              <a:gd name="connsiteY2" fmla="*/ 48409 h 3334870"/>
              <a:gd name="connsiteX3" fmla="*/ 376518 w 3270325"/>
              <a:gd name="connsiteY3" fmla="*/ 48409 h 3334870"/>
              <a:gd name="connsiteX4" fmla="*/ 376518 w 3270325"/>
              <a:gd name="connsiteY4" fmla="*/ 112955 h 3334870"/>
              <a:gd name="connsiteX5" fmla="*/ 441064 w 3270325"/>
              <a:gd name="connsiteY5" fmla="*/ 112955 h 3334870"/>
              <a:gd name="connsiteX6" fmla="*/ 441064 w 3270325"/>
              <a:gd name="connsiteY6" fmla="*/ 161364 h 3334870"/>
              <a:gd name="connsiteX7" fmla="*/ 494852 w 3270325"/>
              <a:gd name="connsiteY7" fmla="*/ 161364 h 3334870"/>
              <a:gd name="connsiteX8" fmla="*/ 494852 w 3270325"/>
              <a:gd name="connsiteY8" fmla="*/ 225910 h 3334870"/>
              <a:gd name="connsiteX9" fmla="*/ 527125 w 3270325"/>
              <a:gd name="connsiteY9" fmla="*/ 225910 h 3334870"/>
              <a:gd name="connsiteX10" fmla="*/ 527125 w 3270325"/>
              <a:gd name="connsiteY10" fmla="*/ 290456 h 3334870"/>
              <a:gd name="connsiteX11" fmla="*/ 607807 w 3270325"/>
              <a:gd name="connsiteY11" fmla="*/ 290456 h 3334870"/>
              <a:gd name="connsiteX12" fmla="*/ 607807 w 3270325"/>
              <a:gd name="connsiteY12" fmla="*/ 355002 h 3334870"/>
              <a:gd name="connsiteX13" fmla="*/ 968188 w 3270325"/>
              <a:gd name="connsiteY13" fmla="*/ 355002 h 3334870"/>
              <a:gd name="connsiteX14" fmla="*/ 968188 w 3270325"/>
              <a:gd name="connsiteY14" fmla="*/ 441063 h 3334870"/>
              <a:gd name="connsiteX15" fmla="*/ 1124174 w 3270325"/>
              <a:gd name="connsiteY15" fmla="*/ 441063 h 3334870"/>
              <a:gd name="connsiteX16" fmla="*/ 1124174 w 3270325"/>
              <a:gd name="connsiteY16" fmla="*/ 527124 h 3334870"/>
              <a:gd name="connsiteX17" fmla="*/ 1242508 w 3270325"/>
              <a:gd name="connsiteY17" fmla="*/ 527124 h 3334870"/>
              <a:gd name="connsiteX18" fmla="*/ 1242508 w 3270325"/>
              <a:gd name="connsiteY18" fmla="*/ 623943 h 3334870"/>
              <a:gd name="connsiteX19" fmla="*/ 1398494 w 3270325"/>
              <a:gd name="connsiteY19" fmla="*/ 623943 h 3334870"/>
              <a:gd name="connsiteX20" fmla="*/ 1398494 w 3270325"/>
              <a:gd name="connsiteY20" fmla="*/ 731520 h 3334870"/>
              <a:gd name="connsiteX21" fmla="*/ 1414631 w 3270325"/>
              <a:gd name="connsiteY21" fmla="*/ 731520 h 3334870"/>
              <a:gd name="connsiteX22" fmla="*/ 1414631 w 3270325"/>
              <a:gd name="connsiteY22" fmla="*/ 822960 h 3334870"/>
              <a:gd name="connsiteX23" fmla="*/ 1473798 w 3270325"/>
              <a:gd name="connsiteY23" fmla="*/ 822960 h 3334870"/>
              <a:gd name="connsiteX24" fmla="*/ 1473798 w 3270325"/>
              <a:gd name="connsiteY24" fmla="*/ 925157 h 3334870"/>
              <a:gd name="connsiteX25" fmla="*/ 2027817 w 3270325"/>
              <a:gd name="connsiteY25" fmla="*/ 925157 h 3334870"/>
              <a:gd name="connsiteX26" fmla="*/ 2027817 w 3270325"/>
              <a:gd name="connsiteY26" fmla="*/ 1124174 h 3334870"/>
              <a:gd name="connsiteX27" fmla="*/ 2113878 w 3270325"/>
              <a:gd name="connsiteY27" fmla="*/ 1124174 h 3334870"/>
              <a:gd name="connsiteX28" fmla="*/ 2113878 w 3270325"/>
              <a:gd name="connsiteY28" fmla="*/ 1317811 h 3334870"/>
              <a:gd name="connsiteX29" fmla="*/ 3270325 w 3270325"/>
              <a:gd name="connsiteY29" fmla="*/ 1317811 h 3334870"/>
              <a:gd name="connsiteX30" fmla="*/ 3270325 w 3270325"/>
              <a:gd name="connsiteY30" fmla="*/ 3334870 h 33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70325" h="3334870">
                <a:moveTo>
                  <a:pt x="0" y="0"/>
                </a:moveTo>
                <a:lnTo>
                  <a:pt x="177501" y="0"/>
                </a:lnTo>
                <a:lnTo>
                  <a:pt x="177501" y="48409"/>
                </a:lnTo>
                <a:lnTo>
                  <a:pt x="376518" y="48409"/>
                </a:lnTo>
                <a:lnTo>
                  <a:pt x="376518" y="112955"/>
                </a:lnTo>
                <a:lnTo>
                  <a:pt x="441064" y="112955"/>
                </a:lnTo>
                <a:lnTo>
                  <a:pt x="441064" y="161364"/>
                </a:lnTo>
                <a:lnTo>
                  <a:pt x="494852" y="161364"/>
                </a:lnTo>
                <a:lnTo>
                  <a:pt x="494852" y="225910"/>
                </a:lnTo>
                <a:lnTo>
                  <a:pt x="527125" y="225910"/>
                </a:lnTo>
                <a:lnTo>
                  <a:pt x="527125" y="290456"/>
                </a:lnTo>
                <a:lnTo>
                  <a:pt x="607807" y="290456"/>
                </a:lnTo>
                <a:lnTo>
                  <a:pt x="607807" y="355002"/>
                </a:lnTo>
                <a:lnTo>
                  <a:pt x="968188" y="355002"/>
                </a:lnTo>
                <a:lnTo>
                  <a:pt x="968188" y="441063"/>
                </a:lnTo>
                <a:lnTo>
                  <a:pt x="1124174" y="441063"/>
                </a:lnTo>
                <a:lnTo>
                  <a:pt x="1124174" y="527124"/>
                </a:lnTo>
                <a:lnTo>
                  <a:pt x="1242508" y="527124"/>
                </a:lnTo>
                <a:lnTo>
                  <a:pt x="1242508" y="623943"/>
                </a:lnTo>
                <a:lnTo>
                  <a:pt x="1398494" y="623943"/>
                </a:lnTo>
                <a:lnTo>
                  <a:pt x="1398494" y="731520"/>
                </a:lnTo>
                <a:lnTo>
                  <a:pt x="1414631" y="731520"/>
                </a:lnTo>
                <a:lnTo>
                  <a:pt x="1414631" y="822960"/>
                </a:lnTo>
                <a:lnTo>
                  <a:pt x="1473798" y="822960"/>
                </a:lnTo>
                <a:lnTo>
                  <a:pt x="1473798" y="925157"/>
                </a:lnTo>
                <a:lnTo>
                  <a:pt x="2027817" y="925157"/>
                </a:lnTo>
                <a:lnTo>
                  <a:pt x="2027817" y="1124174"/>
                </a:lnTo>
                <a:lnTo>
                  <a:pt x="2113878" y="1124174"/>
                </a:lnTo>
                <a:lnTo>
                  <a:pt x="2113878" y="1317811"/>
                </a:lnTo>
                <a:lnTo>
                  <a:pt x="3270325" y="1317811"/>
                </a:lnTo>
                <a:lnTo>
                  <a:pt x="3270325" y="333487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BTK Signaling Pathway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8007658" y="1510730"/>
            <a:ext cx="3733727" cy="4679462"/>
          </a:xfrm>
        </p:spPr>
        <p:txBody>
          <a:bodyPr/>
          <a:lstStyle/>
          <a:p>
            <a:r>
              <a:rPr lang="en-US" sz="2200" dirty="0"/>
              <a:t>Survival of resting mature </a:t>
            </a:r>
            <a:br>
              <a:rPr lang="en-US" sz="2200" dirty="0"/>
            </a:br>
            <a:r>
              <a:rPr lang="en-US" sz="2200" dirty="0"/>
              <a:t>B-cells depend on BCR signaling</a:t>
            </a:r>
          </a:p>
          <a:p>
            <a:r>
              <a:rPr lang="en-US" sz="2200" dirty="0"/>
              <a:t>Some B-cell malignancies depend on tonic BCR signaling for tumor expansion and proliferation</a:t>
            </a:r>
          </a:p>
          <a:p>
            <a:r>
              <a:rPr lang="en-US" sz="2200" b="1" u="sng" dirty="0"/>
              <a:t>BTK inhibitors block BCR signaling, induce apoptosis, and inhibit adhesion of malignant B-cells to </a:t>
            </a:r>
            <a:br>
              <a:rPr lang="en-US" sz="2200" b="1" u="sng" dirty="0"/>
            </a:br>
            <a:r>
              <a:rPr lang="en-US" sz="2200" b="1" u="sng" dirty="0"/>
              <a:t>microenvironment cells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600200"/>
            <a:ext cx="7208874" cy="4616452"/>
          </a:xfrm>
        </p:spPr>
      </p:pic>
    </p:spTree>
    <p:extLst>
      <p:ext uri="{BB962C8B-B14F-4D97-AF65-F5344CB8AC3E}">
        <p14:creationId xmlns:p14="http://schemas.microsoft.com/office/powerpoint/2010/main" val="37649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Covalent vs Noncovalent BTK Inhibitors</a:t>
            </a:r>
          </a:p>
        </p:txBody>
      </p:sp>
      <p:sp>
        <p:nvSpPr>
          <p:cNvPr id="369" name="عنصر نائب للمحتوى 36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 bwMode="auto">
          <a:xfrm>
            <a:off x="609759" y="1341440"/>
            <a:ext cx="3657441" cy="369332"/>
          </a:xfrm>
          <a:prstGeom prst="rect">
            <a:avLst/>
          </a:prstGeom>
          <a:solidFill>
            <a:srgbClr val="015873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Irreversible Covalent BTK Inhibitors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609759" y="3709243"/>
            <a:ext cx="4966289" cy="369332"/>
          </a:xfrm>
          <a:prstGeom prst="rect">
            <a:avLst/>
          </a:prstGeom>
          <a:solidFill>
            <a:srgbClr val="E1471D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</a:rPr>
              <a:t>Reversible Noncovalent BTK Inhibitors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430681" y="6390595"/>
            <a:ext cx="9000190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b="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Ran. Eur J Med Chem. 2022;229:114009.</a:t>
            </a:r>
            <a:endParaRPr lang="en-US" altLang="en-US" sz="1200" b="0" dirty="0">
              <a:solidFill>
                <a:srgbClr val="4555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96850" y="4214009"/>
            <a:ext cx="2452343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Nemtabrutinib (ARQ-531)</a:t>
            </a:r>
          </a:p>
        </p:txBody>
      </p:sp>
      <p:sp>
        <p:nvSpPr>
          <p:cNvPr id="7" name="Hexagon 34"/>
          <p:cNvSpPr/>
          <p:nvPr/>
        </p:nvSpPr>
        <p:spPr bwMode="auto">
          <a:xfrm rot="16200000">
            <a:off x="4608588" y="2847427"/>
            <a:ext cx="79183" cy="316733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Hexagon 7"/>
          <p:cNvSpPr/>
          <p:nvPr/>
        </p:nvSpPr>
        <p:spPr bwMode="auto">
          <a:xfrm rot="16200000">
            <a:off x="4914753" y="2974574"/>
            <a:ext cx="304256" cy="287511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auto">
          <a:xfrm rot="1151208">
            <a:off x="2655545" y="2903462"/>
            <a:ext cx="266760" cy="257212"/>
          </a:xfrm>
          <a:prstGeom prst="pent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2627656" y="2337957"/>
            <a:ext cx="300317" cy="42954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" name="Group 10"/>
          <p:cNvGrpSpPr/>
          <p:nvPr/>
        </p:nvGrpSpPr>
        <p:grpSpPr>
          <a:xfrm rot="4855915">
            <a:off x="2952239" y="2673912"/>
            <a:ext cx="51096" cy="106847"/>
            <a:chOff x="8245475" y="975285"/>
            <a:chExt cx="38100" cy="153888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 bwMode="auto">
          <a:xfrm>
            <a:off x="832497" y="2857455"/>
            <a:ext cx="2718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5" name="Isosceles Triangle 14"/>
          <p:cNvSpPr/>
          <p:nvPr/>
        </p:nvSpPr>
        <p:spPr bwMode="auto">
          <a:xfrm rot="7200000">
            <a:off x="5248698" y="3163019"/>
            <a:ext cx="45719" cy="140274"/>
          </a:xfrm>
          <a:prstGeom prst="triangle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Hexagon 15"/>
          <p:cNvSpPr/>
          <p:nvPr/>
        </p:nvSpPr>
        <p:spPr bwMode="auto">
          <a:xfrm rot="15424458">
            <a:off x="1978641" y="2800208"/>
            <a:ext cx="291850" cy="251776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 flipV="1">
            <a:off x="1878559" y="2835946"/>
            <a:ext cx="114505" cy="4941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775078" y="3074924"/>
            <a:ext cx="266947" cy="392231"/>
            <a:chOff x="775078" y="3079519"/>
            <a:chExt cx="287846" cy="392231"/>
          </a:xfrm>
        </p:grpSpPr>
        <p:cxnSp>
          <p:nvCxnSpPr>
            <p:cNvPr id="19" name="Straight Connector 18"/>
            <p:cNvCxnSpPr/>
            <p:nvPr/>
          </p:nvCxnSpPr>
          <p:spPr bwMode="auto">
            <a:xfrm flipV="1">
              <a:off x="951849" y="3079519"/>
              <a:ext cx="15531" cy="9160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0" name="Group 19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21" name="Hexagon 20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rot="20824458" flipH="1">
                <a:off x="1038526" y="3213717"/>
                <a:ext cx="4203" cy="155965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5" name="TextBox 24"/>
          <p:cNvSpPr txBox="1"/>
          <p:nvPr/>
        </p:nvSpPr>
        <p:spPr bwMode="auto">
          <a:xfrm>
            <a:off x="1115791" y="2401796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12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164918" y="3117816"/>
            <a:ext cx="20808" cy="9387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" name="Group 26"/>
          <p:cNvGrpSpPr/>
          <p:nvPr/>
        </p:nvGrpSpPr>
        <p:grpSpPr>
          <a:xfrm rot="15992587" flipH="1">
            <a:off x="1110415" y="2714294"/>
            <a:ext cx="274518" cy="392231"/>
            <a:chOff x="775078" y="3079519"/>
            <a:chExt cx="287846" cy="392231"/>
          </a:xfrm>
        </p:grpSpPr>
        <p:cxnSp>
          <p:nvCxnSpPr>
            <p:cNvPr id="28" name="Straight Connector 27"/>
            <p:cNvCxnSpPr/>
            <p:nvPr/>
          </p:nvCxnSpPr>
          <p:spPr bwMode="auto">
            <a:xfrm flipV="1">
              <a:off x="951849" y="3079519"/>
              <a:ext cx="15531" cy="9160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9" name="Group 28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30" name="Hexagon 29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 rot="20824458" flipH="1">
                <a:off x="1038526" y="3213717"/>
                <a:ext cx="4203" cy="155965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4" name="Group 33"/>
          <p:cNvGrpSpPr/>
          <p:nvPr/>
        </p:nvGrpSpPr>
        <p:grpSpPr>
          <a:xfrm rot="15342569">
            <a:off x="1530984" y="2353293"/>
            <a:ext cx="266947" cy="392231"/>
            <a:chOff x="775078" y="3079519"/>
            <a:chExt cx="287846" cy="392231"/>
          </a:xfrm>
        </p:grpSpPr>
        <p:cxnSp>
          <p:nvCxnSpPr>
            <p:cNvPr id="35" name="Straight Connector 34"/>
            <p:cNvCxnSpPr/>
            <p:nvPr/>
          </p:nvCxnSpPr>
          <p:spPr bwMode="auto">
            <a:xfrm flipV="1">
              <a:off x="951849" y="3079519"/>
              <a:ext cx="15531" cy="9160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6" name="Group 35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37" name="Hexagon 36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rot="20824458" flipH="1">
                <a:off x="1038526" y="3213717"/>
                <a:ext cx="4203" cy="155965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1" name="Rectangle 40"/>
          <p:cNvSpPr/>
          <p:nvPr/>
        </p:nvSpPr>
        <p:spPr bwMode="auto">
          <a:xfrm>
            <a:off x="1505645" y="2339091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1459845" y="2255637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1803031" y="2460949"/>
            <a:ext cx="164671" cy="154539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1727870" y="2395948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585942" y="2649849"/>
            <a:ext cx="241395" cy="229901"/>
            <a:chOff x="1585942" y="2649849"/>
            <a:chExt cx="241395" cy="229901"/>
          </a:xfrm>
        </p:grpSpPr>
        <p:sp>
          <p:nvSpPr>
            <p:cNvPr id="46" name="Pentagon 45"/>
            <p:cNvSpPr/>
            <p:nvPr/>
          </p:nvSpPr>
          <p:spPr bwMode="auto">
            <a:xfrm rot="2173779">
              <a:off x="1585942" y="2649849"/>
              <a:ext cx="241395" cy="229901"/>
            </a:xfrm>
            <a:prstGeom prst="pent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>
              <a:off x="1618636" y="2798829"/>
              <a:ext cx="75625" cy="5202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8" name="Straight Connector 47"/>
          <p:cNvCxnSpPr/>
          <p:nvPr/>
        </p:nvCxnSpPr>
        <p:spPr bwMode="auto">
          <a:xfrm flipV="1">
            <a:off x="1436243" y="2797852"/>
            <a:ext cx="142287" cy="4722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Rectangle 48"/>
          <p:cNvSpPr/>
          <p:nvPr/>
        </p:nvSpPr>
        <p:spPr bwMode="auto">
          <a:xfrm>
            <a:off x="1767643" y="2716931"/>
            <a:ext cx="103342" cy="165635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1687158" y="2652797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1635920" y="2879330"/>
            <a:ext cx="143698" cy="165635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1552235" y="2821507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2076604" y="2993592"/>
            <a:ext cx="126785" cy="103586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000988" y="2913814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grpSp>
        <p:nvGrpSpPr>
          <p:cNvPr id="55" name="Group 54"/>
          <p:cNvGrpSpPr/>
          <p:nvPr/>
        </p:nvGrpSpPr>
        <p:grpSpPr>
          <a:xfrm rot="3983979">
            <a:off x="2095011" y="3171835"/>
            <a:ext cx="143548" cy="284858"/>
            <a:chOff x="777260" y="3173517"/>
            <a:chExt cx="182131" cy="335180"/>
          </a:xfrm>
        </p:grpSpPr>
        <p:sp>
          <p:nvSpPr>
            <p:cNvPr id="56" name="Hexagon 96"/>
            <p:cNvSpPr/>
            <p:nvPr/>
          </p:nvSpPr>
          <p:spPr bwMode="auto">
            <a:xfrm rot="15424458">
              <a:off x="688853" y="3261924"/>
              <a:ext cx="335180" cy="158366"/>
            </a:xfrm>
            <a:custGeom>
              <a:avLst/>
              <a:gdLst>
                <a:gd name="connsiteX0" fmla="*/ 0 w 284858"/>
                <a:gd name="connsiteY0" fmla="*/ 124818 h 249636"/>
                <a:gd name="connsiteX1" fmla="*/ 62409 w 284858"/>
                <a:gd name="connsiteY1" fmla="*/ 0 h 249636"/>
                <a:gd name="connsiteX2" fmla="*/ 222449 w 284858"/>
                <a:gd name="connsiteY2" fmla="*/ 0 h 249636"/>
                <a:gd name="connsiteX3" fmla="*/ 284858 w 284858"/>
                <a:gd name="connsiteY3" fmla="*/ 124818 h 249636"/>
                <a:gd name="connsiteX4" fmla="*/ 222449 w 284858"/>
                <a:gd name="connsiteY4" fmla="*/ 249636 h 249636"/>
                <a:gd name="connsiteX5" fmla="*/ 62409 w 284858"/>
                <a:gd name="connsiteY5" fmla="*/ 249636 h 249636"/>
                <a:gd name="connsiteX6" fmla="*/ 0 w 284858"/>
                <a:gd name="connsiteY6" fmla="*/ 124818 h 249636"/>
                <a:gd name="connsiteX0-1" fmla="*/ 222449 w 313889"/>
                <a:gd name="connsiteY0-2" fmla="*/ 249636 h 341076"/>
                <a:gd name="connsiteX1-3" fmla="*/ 62409 w 313889"/>
                <a:gd name="connsiteY1-4" fmla="*/ 249636 h 341076"/>
                <a:gd name="connsiteX2-5" fmla="*/ 0 w 313889"/>
                <a:gd name="connsiteY2-6" fmla="*/ 124818 h 341076"/>
                <a:gd name="connsiteX3-7" fmla="*/ 62409 w 313889"/>
                <a:gd name="connsiteY3-8" fmla="*/ 0 h 341076"/>
                <a:gd name="connsiteX4-9" fmla="*/ 222449 w 313889"/>
                <a:gd name="connsiteY4-10" fmla="*/ 0 h 341076"/>
                <a:gd name="connsiteX5-11" fmla="*/ 284858 w 313889"/>
                <a:gd name="connsiteY5-12" fmla="*/ 124818 h 341076"/>
                <a:gd name="connsiteX6-13" fmla="*/ 313889 w 313889"/>
                <a:gd name="connsiteY6-14" fmla="*/ 341076 h 341076"/>
                <a:gd name="connsiteX0-15" fmla="*/ 222449 w 284858"/>
                <a:gd name="connsiteY0-16" fmla="*/ 249636 h 249636"/>
                <a:gd name="connsiteX1-17" fmla="*/ 62409 w 284858"/>
                <a:gd name="connsiteY1-18" fmla="*/ 249636 h 249636"/>
                <a:gd name="connsiteX2-19" fmla="*/ 0 w 284858"/>
                <a:gd name="connsiteY2-20" fmla="*/ 124818 h 249636"/>
                <a:gd name="connsiteX3-21" fmla="*/ 62409 w 284858"/>
                <a:gd name="connsiteY3-22" fmla="*/ 0 h 249636"/>
                <a:gd name="connsiteX4-23" fmla="*/ 222449 w 284858"/>
                <a:gd name="connsiteY4-24" fmla="*/ 0 h 249636"/>
                <a:gd name="connsiteX5-25" fmla="*/ 284858 w 284858"/>
                <a:gd name="connsiteY5-26" fmla="*/ 124818 h 249636"/>
                <a:gd name="connsiteX0-27" fmla="*/ 62409 w 284858"/>
                <a:gd name="connsiteY0-28" fmla="*/ 249636 h 249636"/>
                <a:gd name="connsiteX1-29" fmla="*/ 0 w 284858"/>
                <a:gd name="connsiteY1-30" fmla="*/ 124818 h 249636"/>
                <a:gd name="connsiteX2-31" fmla="*/ 62409 w 284858"/>
                <a:gd name="connsiteY2-32" fmla="*/ 0 h 249636"/>
                <a:gd name="connsiteX3-33" fmla="*/ 222449 w 284858"/>
                <a:gd name="connsiteY3-34" fmla="*/ 0 h 249636"/>
                <a:gd name="connsiteX4-35" fmla="*/ 284858 w 284858"/>
                <a:gd name="connsiteY4-36" fmla="*/ 124818 h 249636"/>
                <a:gd name="connsiteX0-37" fmla="*/ 0 w 284858"/>
                <a:gd name="connsiteY0-38" fmla="*/ 124818 h 124818"/>
                <a:gd name="connsiteX1-39" fmla="*/ 62409 w 284858"/>
                <a:gd name="connsiteY1-40" fmla="*/ 0 h 124818"/>
                <a:gd name="connsiteX2-41" fmla="*/ 222449 w 284858"/>
                <a:gd name="connsiteY2-42" fmla="*/ 0 h 124818"/>
                <a:gd name="connsiteX3-43" fmla="*/ 284858 w 284858"/>
                <a:gd name="connsiteY3-44" fmla="*/ 124818 h 1248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84858" h="124818">
                  <a:moveTo>
                    <a:pt x="0" y="124818"/>
                  </a:moveTo>
                  <a:lnTo>
                    <a:pt x="62409" y="0"/>
                  </a:lnTo>
                  <a:lnTo>
                    <a:pt x="222449" y="0"/>
                  </a:lnTo>
                  <a:lnTo>
                    <a:pt x="284858" y="124818"/>
                  </a:lnTo>
                </a:path>
              </a:pathLst>
            </a:cu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8" name="Straight Connector 57"/>
          <p:cNvCxnSpPr/>
          <p:nvPr/>
        </p:nvCxnSpPr>
        <p:spPr bwMode="auto">
          <a:xfrm flipH="1" flipV="1">
            <a:off x="2222648" y="3175208"/>
            <a:ext cx="90885" cy="4406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ectangle 58"/>
          <p:cNvSpPr/>
          <p:nvPr/>
        </p:nvSpPr>
        <p:spPr bwMode="auto">
          <a:xfrm rot="1338434">
            <a:off x="2292557" y="3213633"/>
            <a:ext cx="96578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2210204" y="3128291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813864" y="1885507"/>
            <a:ext cx="169971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Ibrutinib</a:t>
            </a:r>
          </a:p>
        </p:txBody>
      </p:sp>
      <p:sp>
        <p:nvSpPr>
          <p:cNvPr id="62" name="TextBox 61"/>
          <p:cNvSpPr txBox="1"/>
          <p:nvPr/>
        </p:nvSpPr>
        <p:spPr bwMode="auto">
          <a:xfrm>
            <a:off x="2513574" y="1891268"/>
            <a:ext cx="169971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Acalabrutinib</a:t>
            </a:r>
          </a:p>
        </p:txBody>
      </p:sp>
      <p:sp>
        <p:nvSpPr>
          <p:cNvPr id="63" name="TextBox 62"/>
          <p:cNvSpPr txBox="1"/>
          <p:nvPr/>
        </p:nvSpPr>
        <p:spPr bwMode="auto">
          <a:xfrm>
            <a:off x="4541975" y="1891268"/>
            <a:ext cx="169971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Zanubrutinib</a:t>
            </a:r>
          </a:p>
        </p:txBody>
      </p:sp>
      <p:sp>
        <p:nvSpPr>
          <p:cNvPr id="64" name="TextBox 63"/>
          <p:cNvSpPr txBox="1"/>
          <p:nvPr/>
        </p:nvSpPr>
        <p:spPr bwMode="auto">
          <a:xfrm>
            <a:off x="3167753" y="4223780"/>
            <a:ext cx="169971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Vecabrutinib</a:t>
            </a:r>
          </a:p>
        </p:txBody>
      </p:sp>
      <p:sp>
        <p:nvSpPr>
          <p:cNvPr id="65" name="TextBox 64"/>
          <p:cNvSpPr txBox="1"/>
          <p:nvPr/>
        </p:nvSpPr>
        <p:spPr bwMode="auto">
          <a:xfrm>
            <a:off x="5156507" y="4214009"/>
            <a:ext cx="169971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Fenebrutinib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2787848" y="2833436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2715661" y="2749380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2882596" y="2745417"/>
            <a:ext cx="46366" cy="7677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9" name="Group 68"/>
          <p:cNvGrpSpPr/>
          <p:nvPr/>
        </p:nvGrpSpPr>
        <p:grpSpPr>
          <a:xfrm rot="8685638">
            <a:off x="2732499" y="2449492"/>
            <a:ext cx="79001" cy="191592"/>
            <a:chOff x="8245475" y="975285"/>
            <a:chExt cx="38100" cy="153888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2" name="Straight Connector 71"/>
          <p:cNvCxnSpPr/>
          <p:nvPr/>
        </p:nvCxnSpPr>
        <p:spPr bwMode="auto">
          <a:xfrm flipH="1">
            <a:off x="2930221" y="3047032"/>
            <a:ext cx="162682" cy="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73" name="Group 72"/>
          <p:cNvGrpSpPr/>
          <p:nvPr/>
        </p:nvGrpSpPr>
        <p:grpSpPr>
          <a:xfrm rot="5400000">
            <a:off x="3113983" y="2932082"/>
            <a:ext cx="278278" cy="265028"/>
            <a:chOff x="3162100" y="2944024"/>
            <a:chExt cx="241395" cy="229901"/>
          </a:xfrm>
        </p:grpSpPr>
        <p:sp>
          <p:nvSpPr>
            <p:cNvPr id="74" name="Pentagon 73"/>
            <p:cNvSpPr/>
            <p:nvPr/>
          </p:nvSpPr>
          <p:spPr bwMode="auto">
            <a:xfrm rot="2173779">
              <a:off x="3162100" y="2944024"/>
              <a:ext cx="241395" cy="229901"/>
            </a:xfrm>
            <a:prstGeom prst="pent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 bwMode="auto">
            <a:xfrm>
              <a:off x="3209881" y="3105633"/>
              <a:ext cx="75625" cy="5202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6" name="Straight Connector 75"/>
          <p:cNvCxnSpPr/>
          <p:nvPr/>
        </p:nvCxnSpPr>
        <p:spPr bwMode="auto">
          <a:xfrm>
            <a:off x="3319749" y="2997548"/>
            <a:ext cx="0" cy="11654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7" name="Group 76"/>
          <p:cNvGrpSpPr/>
          <p:nvPr/>
        </p:nvGrpSpPr>
        <p:grpSpPr>
          <a:xfrm rot="5167030" flipH="1">
            <a:off x="3226169" y="3100088"/>
            <a:ext cx="274518" cy="392231"/>
            <a:chOff x="775078" y="3079519"/>
            <a:chExt cx="287846" cy="392231"/>
          </a:xfrm>
        </p:grpSpPr>
        <p:cxnSp>
          <p:nvCxnSpPr>
            <p:cNvPr id="78" name="Straight Connector 77"/>
            <p:cNvCxnSpPr/>
            <p:nvPr/>
          </p:nvCxnSpPr>
          <p:spPr bwMode="auto">
            <a:xfrm flipV="1">
              <a:off x="951849" y="3079519"/>
              <a:ext cx="15531" cy="9160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79" name="Group 78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80" name="Hexagon 79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83" name="Group 82"/>
          <p:cNvGrpSpPr/>
          <p:nvPr/>
        </p:nvGrpSpPr>
        <p:grpSpPr>
          <a:xfrm rot="15176918" flipH="1">
            <a:off x="3438799" y="2587254"/>
            <a:ext cx="274518" cy="476080"/>
            <a:chOff x="775078" y="2995670"/>
            <a:chExt cx="287846" cy="476080"/>
          </a:xfrm>
        </p:grpSpPr>
        <p:cxnSp>
          <p:nvCxnSpPr>
            <p:cNvPr id="84" name="Straight Connector 83"/>
            <p:cNvCxnSpPr>
              <a:endCxn id="74" idx="1"/>
            </p:cNvCxnSpPr>
            <p:nvPr/>
          </p:nvCxnSpPr>
          <p:spPr bwMode="auto">
            <a:xfrm rot="15176918">
              <a:off x="892845" y="3027094"/>
              <a:ext cx="164823" cy="10197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5" name="Group 84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86" name="Hexagon 85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 bwMode="auto">
              <a:xfrm rot="20824458" flipH="1">
                <a:off x="1038526" y="3213717"/>
                <a:ext cx="4203" cy="155965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90" name="Hexagon 145"/>
          <p:cNvSpPr/>
          <p:nvPr/>
        </p:nvSpPr>
        <p:spPr bwMode="auto">
          <a:xfrm rot="15918194">
            <a:off x="3784945" y="2656284"/>
            <a:ext cx="312109" cy="269253"/>
          </a:xfrm>
          <a:custGeom>
            <a:avLst/>
            <a:gdLst>
              <a:gd name="connsiteX0" fmla="*/ 0 w 312109"/>
              <a:gd name="connsiteY0" fmla="*/ 134627 h 269253"/>
              <a:gd name="connsiteX1" fmla="*/ 67313 w 312109"/>
              <a:gd name="connsiteY1" fmla="*/ 0 h 269253"/>
              <a:gd name="connsiteX2" fmla="*/ 244796 w 312109"/>
              <a:gd name="connsiteY2" fmla="*/ 0 h 269253"/>
              <a:gd name="connsiteX3" fmla="*/ 312109 w 312109"/>
              <a:gd name="connsiteY3" fmla="*/ 134627 h 269253"/>
              <a:gd name="connsiteX4" fmla="*/ 244796 w 312109"/>
              <a:gd name="connsiteY4" fmla="*/ 269253 h 269253"/>
              <a:gd name="connsiteX5" fmla="*/ 67313 w 312109"/>
              <a:gd name="connsiteY5" fmla="*/ 269253 h 269253"/>
              <a:gd name="connsiteX6" fmla="*/ 0 w 312109"/>
              <a:gd name="connsiteY6" fmla="*/ 134627 h 269253"/>
              <a:gd name="connsiteX0-1" fmla="*/ 67313 w 312109"/>
              <a:gd name="connsiteY0-2" fmla="*/ 0 h 269253"/>
              <a:gd name="connsiteX1-3" fmla="*/ 244796 w 312109"/>
              <a:gd name="connsiteY1-4" fmla="*/ 0 h 269253"/>
              <a:gd name="connsiteX2-5" fmla="*/ 312109 w 312109"/>
              <a:gd name="connsiteY2-6" fmla="*/ 134627 h 269253"/>
              <a:gd name="connsiteX3-7" fmla="*/ 244796 w 312109"/>
              <a:gd name="connsiteY3-8" fmla="*/ 269253 h 269253"/>
              <a:gd name="connsiteX4-9" fmla="*/ 67313 w 312109"/>
              <a:gd name="connsiteY4-10" fmla="*/ 269253 h 269253"/>
              <a:gd name="connsiteX5-11" fmla="*/ 0 w 312109"/>
              <a:gd name="connsiteY5-12" fmla="*/ 134627 h 269253"/>
              <a:gd name="connsiteX6-13" fmla="*/ 158753 w 312109"/>
              <a:gd name="connsiteY6-14" fmla="*/ 91440 h 269253"/>
              <a:gd name="connsiteX0-15" fmla="*/ 67313 w 312109"/>
              <a:gd name="connsiteY0-16" fmla="*/ 0 h 269253"/>
              <a:gd name="connsiteX1-17" fmla="*/ 244796 w 312109"/>
              <a:gd name="connsiteY1-18" fmla="*/ 0 h 269253"/>
              <a:gd name="connsiteX2-19" fmla="*/ 312109 w 312109"/>
              <a:gd name="connsiteY2-20" fmla="*/ 134627 h 269253"/>
              <a:gd name="connsiteX3-21" fmla="*/ 244796 w 312109"/>
              <a:gd name="connsiteY3-22" fmla="*/ 269253 h 269253"/>
              <a:gd name="connsiteX4-23" fmla="*/ 67313 w 312109"/>
              <a:gd name="connsiteY4-24" fmla="*/ 269253 h 269253"/>
              <a:gd name="connsiteX5-25" fmla="*/ 0 w 312109"/>
              <a:gd name="connsiteY5-26" fmla="*/ 134627 h 269253"/>
              <a:gd name="connsiteX0-27" fmla="*/ 244796 w 312109"/>
              <a:gd name="connsiteY0-28" fmla="*/ 0 h 269253"/>
              <a:gd name="connsiteX1-29" fmla="*/ 312109 w 312109"/>
              <a:gd name="connsiteY1-30" fmla="*/ 134627 h 269253"/>
              <a:gd name="connsiteX2-31" fmla="*/ 244796 w 312109"/>
              <a:gd name="connsiteY2-32" fmla="*/ 269253 h 269253"/>
              <a:gd name="connsiteX3-33" fmla="*/ 67313 w 312109"/>
              <a:gd name="connsiteY3-34" fmla="*/ 269253 h 269253"/>
              <a:gd name="connsiteX4-35" fmla="*/ 0 w 312109"/>
              <a:gd name="connsiteY4-36" fmla="*/ 134627 h 2692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2109" h="269253">
                <a:moveTo>
                  <a:pt x="244796" y="0"/>
                </a:moveTo>
                <a:lnTo>
                  <a:pt x="312109" y="134627"/>
                </a:lnTo>
                <a:lnTo>
                  <a:pt x="244796" y="269253"/>
                </a:lnTo>
                <a:lnTo>
                  <a:pt x="67313" y="269253"/>
                </a:lnTo>
                <a:lnTo>
                  <a:pt x="0" y="134627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 rot="10800000">
            <a:off x="3900740" y="2536736"/>
            <a:ext cx="51096" cy="106847"/>
            <a:chOff x="8245475" y="975285"/>
            <a:chExt cx="38100" cy="153888"/>
          </a:xfrm>
        </p:grpSpPr>
        <p:cxnSp>
          <p:nvCxnSpPr>
            <p:cNvPr id="92" name="Straight Connector 91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 rot="13527907" flipH="1">
            <a:off x="3937662" y="2879925"/>
            <a:ext cx="274518" cy="304611"/>
            <a:chOff x="775253" y="3157094"/>
            <a:chExt cx="316733" cy="335180"/>
          </a:xfrm>
        </p:grpSpPr>
        <p:sp>
          <p:nvSpPr>
            <p:cNvPr id="95" name="Hexagon 94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extBox 98"/>
          <p:cNvSpPr txBox="1"/>
          <p:nvPr/>
        </p:nvSpPr>
        <p:spPr bwMode="auto">
          <a:xfrm>
            <a:off x="2953789" y="2569582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3089214" y="2832834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3043414" y="2749380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02" name="Rectangle 101"/>
          <p:cNvSpPr/>
          <p:nvPr/>
        </p:nvSpPr>
        <p:spPr bwMode="auto">
          <a:xfrm>
            <a:off x="3087731" y="3132852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3041931" y="3055556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04" name="Rectangle 103"/>
          <p:cNvSpPr/>
          <p:nvPr/>
        </p:nvSpPr>
        <p:spPr bwMode="auto">
          <a:xfrm>
            <a:off x="3373266" y="3351063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3295029" y="3284865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492878" y="3075000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  <a:r>
              <a:rPr lang="en-US" sz="12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787322" y="2307548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171082" y="2885787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4098040" y="2794957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4036628" y="2612401"/>
            <a:ext cx="164097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 bwMode="auto">
          <a:xfrm>
            <a:off x="3963586" y="2524650"/>
            <a:ext cx="3802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</a:p>
        </p:txBody>
      </p:sp>
      <p:sp>
        <p:nvSpPr>
          <p:cNvPr id="112" name="TextBox 111"/>
          <p:cNvSpPr txBox="1"/>
          <p:nvPr/>
        </p:nvSpPr>
        <p:spPr bwMode="auto">
          <a:xfrm>
            <a:off x="4641380" y="2663149"/>
            <a:ext cx="2718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13" name="TextBox 112"/>
          <p:cNvSpPr txBox="1"/>
          <p:nvPr/>
        </p:nvSpPr>
        <p:spPr bwMode="auto">
          <a:xfrm>
            <a:off x="5813706" y="3247380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  <a:r>
              <a:rPr lang="en-US" sz="12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 bwMode="auto">
          <a:xfrm>
            <a:off x="5825640" y="2344973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cxnSp>
        <p:nvCxnSpPr>
          <p:cNvPr id="115" name="Straight Connector 114"/>
          <p:cNvCxnSpPr/>
          <p:nvPr/>
        </p:nvCxnSpPr>
        <p:spPr bwMode="auto">
          <a:xfrm flipH="1" flipV="1">
            <a:off x="4786520" y="2966740"/>
            <a:ext cx="95818" cy="4025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4521805" y="2928860"/>
            <a:ext cx="121116" cy="6473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7" name="Group 116"/>
          <p:cNvGrpSpPr/>
          <p:nvPr/>
        </p:nvGrpSpPr>
        <p:grpSpPr>
          <a:xfrm rot="10800000">
            <a:off x="4766028" y="2881854"/>
            <a:ext cx="51096" cy="106847"/>
            <a:chOff x="8245475" y="975285"/>
            <a:chExt cx="38100" cy="153888"/>
          </a:xfrm>
        </p:grpSpPr>
        <p:cxnSp>
          <p:nvCxnSpPr>
            <p:cNvPr id="118" name="Straight Connector 117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0" name="Hexagon 119"/>
          <p:cNvSpPr/>
          <p:nvPr/>
        </p:nvSpPr>
        <p:spPr bwMode="auto">
          <a:xfrm rot="16200000">
            <a:off x="5324107" y="3205474"/>
            <a:ext cx="304256" cy="287511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21" name="Group 120"/>
          <p:cNvGrpSpPr/>
          <p:nvPr/>
        </p:nvGrpSpPr>
        <p:grpSpPr>
          <a:xfrm rot="8039744">
            <a:off x="5468417" y="3025116"/>
            <a:ext cx="254752" cy="242622"/>
            <a:chOff x="3162100" y="2944024"/>
            <a:chExt cx="241395" cy="229901"/>
          </a:xfrm>
        </p:grpSpPr>
        <p:sp>
          <p:nvSpPr>
            <p:cNvPr id="122" name="Pentagon 121"/>
            <p:cNvSpPr/>
            <p:nvPr/>
          </p:nvSpPr>
          <p:spPr bwMode="auto">
            <a:xfrm rot="2173779">
              <a:off x="3162100" y="2944024"/>
              <a:ext cx="241395" cy="229901"/>
            </a:xfrm>
            <a:prstGeom prst="pent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 bwMode="auto">
            <a:xfrm>
              <a:off x="3200053" y="3095457"/>
              <a:ext cx="75625" cy="5202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24" name="Straight Connector 123"/>
          <p:cNvCxnSpPr/>
          <p:nvPr/>
        </p:nvCxnSpPr>
        <p:spPr bwMode="auto">
          <a:xfrm flipH="1">
            <a:off x="5593254" y="3130145"/>
            <a:ext cx="85949" cy="8912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5" name="Hexagon 34"/>
          <p:cNvSpPr/>
          <p:nvPr/>
        </p:nvSpPr>
        <p:spPr bwMode="auto">
          <a:xfrm rot="7581774">
            <a:off x="5810540" y="3082993"/>
            <a:ext cx="57282" cy="242475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 rot="2781559">
            <a:off x="5859953" y="3102914"/>
            <a:ext cx="51096" cy="106847"/>
            <a:chOff x="8245475" y="975285"/>
            <a:chExt cx="38100" cy="153888"/>
          </a:xfrm>
        </p:grpSpPr>
        <p:cxnSp>
          <p:nvCxnSpPr>
            <p:cNvPr id="127" name="Straight Connector 126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9" name="Group 128"/>
          <p:cNvGrpSpPr/>
          <p:nvPr/>
        </p:nvGrpSpPr>
        <p:grpSpPr>
          <a:xfrm rot="13413588" flipH="1">
            <a:off x="5633580" y="2577679"/>
            <a:ext cx="274518" cy="447104"/>
            <a:chOff x="775078" y="3024646"/>
            <a:chExt cx="287846" cy="447104"/>
          </a:xfrm>
        </p:grpSpPr>
        <p:cxnSp>
          <p:nvCxnSpPr>
            <p:cNvPr id="130" name="Straight Connector 129"/>
            <p:cNvCxnSpPr>
              <a:endCxn id="122" idx="2"/>
            </p:cNvCxnSpPr>
            <p:nvPr/>
          </p:nvCxnSpPr>
          <p:spPr bwMode="auto">
            <a:xfrm rot="13413588">
              <a:off x="921311" y="3024646"/>
              <a:ext cx="91908" cy="134846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1" name="Group 130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132" name="Hexagon 131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 rot="20824458" flipH="1">
                <a:off x="1038526" y="3213717"/>
                <a:ext cx="4203" cy="155965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36" name="Group 135"/>
          <p:cNvGrpSpPr/>
          <p:nvPr/>
        </p:nvGrpSpPr>
        <p:grpSpPr>
          <a:xfrm rot="780319">
            <a:off x="5912843" y="2461163"/>
            <a:ext cx="209520" cy="186876"/>
            <a:chOff x="5924580" y="2392270"/>
            <a:chExt cx="206761" cy="215803"/>
          </a:xfrm>
        </p:grpSpPr>
        <p:cxnSp>
          <p:nvCxnSpPr>
            <p:cNvPr id="137" name="Straight Connector 136"/>
            <p:cNvCxnSpPr/>
            <p:nvPr/>
          </p:nvCxnSpPr>
          <p:spPr bwMode="auto">
            <a:xfrm flipV="1">
              <a:off x="5924580" y="2516464"/>
              <a:ext cx="14403" cy="9160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rot="15992587" flipH="1" flipV="1">
              <a:off x="6078131" y="2353871"/>
              <a:ext cx="14812" cy="91609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9" name="Group 138"/>
          <p:cNvGrpSpPr/>
          <p:nvPr/>
        </p:nvGrpSpPr>
        <p:grpSpPr>
          <a:xfrm rot="963039" flipH="1">
            <a:off x="6157427" y="2326901"/>
            <a:ext cx="274518" cy="304611"/>
            <a:chOff x="775253" y="3157094"/>
            <a:chExt cx="316733" cy="335180"/>
          </a:xfrm>
        </p:grpSpPr>
        <p:sp>
          <p:nvSpPr>
            <p:cNvPr id="140" name="Hexagon 139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4" name="TextBox 143"/>
          <p:cNvSpPr txBox="1"/>
          <p:nvPr/>
        </p:nvSpPr>
        <p:spPr bwMode="auto">
          <a:xfrm>
            <a:off x="5847213" y="2941996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45" name="Rectangle 144"/>
          <p:cNvSpPr/>
          <p:nvPr/>
        </p:nvSpPr>
        <p:spPr bwMode="auto">
          <a:xfrm>
            <a:off x="5409011" y="2979301"/>
            <a:ext cx="126785" cy="103586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 bwMode="auto">
          <a:xfrm>
            <a:off x="5326737" y="2873399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5561815" y="3371733"/>
            <a:ext cx="126785" cy="103586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 bwMode="auto">
          <a:xfrm>
            <a:off x="5482741" y="3305992"/>
            <a:ext cx="3802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</a:p>
        </p:txBody>
      </p:sp>
      <p:sp>
        <p:nvSpPr>
          <p:cNvPr id="149" name="TextBox 148"/>
          <p:cNvSpPr txBox="1"/>
          <p:nvPr/>
        </p:nvSpPr>
        <p:spPr bwMode="auto">
          <a:xfrm>
            <a:off x="7222881" y="4219568"/>
            <a:ext cx="2279337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Pirtobrutinib (LOXO-305)</a:t>
            </a:r>
          </a:p>
        </p:txBody>
      </p:sp>
      <p:sp>
        <p:nvSpPr>
          <p:cNvPr id="150" name="Isosceles Triangle 149"/>
          <p:cNvSpPr/>
          <p:nvPr/>
        </p:nvSpPr>
        <p:spPr bwMode="auto">
          <a:xfrm rot="3453129">
            <a:off x="1007934" y="5432043"/>
            <a:ext cx="45719" cy="140274"/>
          </a:xfrm>
          <a:prstGeom prst="triangle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51" name="Straight Connector 150"/>
          <p:cNvCxnSpPr/>
          <p:nvPr/>
        </p:nvCxnSpPr>
        <p:spPr bwMode="auto">
          <a:xfrm flipH="1" flipV="1">
            <a:off x="892740" y="5482151"/>
            <a:ext cx="92115" cy="7233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2" name="Hexagon 151"/>
          <p:cNvSpPr/>
          <p:nvPr/>
        </p:nvSpPr>
        <p:spPr bwMode="auto">
          <a:xfrm rot="16200000">
            <a:off x="1079935" y="5256226"/>
            <a:ext cx="291850" cy="251776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 rot="944207">
            <a:off x="1385060" y="5246867"/>
            <a:ext cx="46102" cy="53128"/>
            <a:chOff x="1567778" y="5761714"/>
            <a:chExt cx="95941" cy="92399"/>
          </a:xfrm>
        </p:grpSpPr>
        <p:cxnSp>
          <p:nvCxnSpPr>
            <p:cNvPr id="154" name="Straight Connector 153"/>
            <p:cNvCxnSpPr/>
            <p:nvPr/>
          </p:nvCxnSpPr>
          <p:spPr bwMode="auto">
            <a:xfrm>
              <a:off x="1601871" y="5761714"/>
              <a:ext cx="61848" cy="66847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1567778" y="5838436"/>
              <a:ext cx="13372" cy="15677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1582240" y="5797757"/>
              <a:ext cx="39262" cy="43296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7" name="Group 156"/>
          <p:cNvGrpSpPr/>
          <p:nvPr/>
        </p:nvGrpSpPr>
        <p:grpSpPr>
          <a:xfrm rot="9900000">
            <a:off x="1351304" y="4797549"/>
            <a:ext cx="266947" cy="386484"/>
            <a:chOff x="775078" y="3085266"/>
            <a:chExt cx="287846" cy="386484"/>
          </a:xfrm>
        </p:grpSpPr>
        <p:cxnSp>
          <p:nvCxnSpPr>
            <p:cNvPr id="158" name="Straight Connector 157"/>
            <p:cNvCxnSpPr/>
            <p:nvPr/>
          </p:nvCxnSpPr>
          <p:spPr bwMode="auto">
            <a:xfrm rot="11700000">
              <a:off x="968992" y="3085266"/>
              <a:ext cx="0" cy="88561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9" name="Group 158"/>
            <p:cNvGrpSpPr/>
            <p:nvPr/>
          </p:nvGrpSpPr>
          <p:grpSpPr>
            <a:xfrm rot="1649011">
              <a:off x="775078" y="3167139"/>
              <a:ext cx="287846" cy="304611"/>
              <a:chOff x="775253" y="3157094"/>
              <a:chExt cx="316733" cy="335180"/>
            </a:xfrm>
          </p:grpSpPr>
          <p:sp>
            <p:nvSpPr>
              <p:cNvPr id="160" name="Hexagon 159"/>
              <p:cNvSpPr/>
              <p:nvPr/>
            </p:nvSpPr>
            <p:spPr bwMode="auto">
              <a:xfrm rot="15424458">
                <a:off x="766030" y="3166317"/>
                <a:ext cx="335180" cy="316733"/>
              </a:xfrm>
              <a:prstGeom prst="hex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1" name="Straight Connector 160"/>
              <p:cNvCxnSpPr/>
              <p:nvPr/>
            </p:nvCxnSpPr>
            <p:spPr bwMode="auto">
              <a:xfrm rot="20824458">
                <a:off x="824742" y="3388343"/>
                <a:ext cx="134649" cy="61478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rot="20824458" flipH="1">
                <a:off x="786590" y="3216064"/>
                <a:ext cx="144209" cy="747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3" name="Straight Connector 162"/>
              <p:cNvCxnSpPr/>
              <p:nvPr/>
            </p:nvCxnSpPr>
            <p:spPr bwMode="auto">
              <a:xfrm rot="20824458" flipH="1">
                <a:off x="1038526" y="3213717"/>
                <a:ext cx="4203" cy="155965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164" name="Group 163"/>
          <p:cNvGrpSpPr/>
          <p:nvPr/>
        </p:nvGrpSpPr>
        <p:grpSpPr>
          <a:xfrm rot="7477270">
            <a:off x="1598131" y="4839609"/>
            <a:ext cx="254752" cy="242622"/>
            <a:chOff x="3162100" y="2944024"/>
            <a:chExt cx="241395" cy="229901"/>
          </a:xfrm>
        </p:grpSpPr>
        <p:sp>
          <p:nvSpPr>
            <p:cNvPr id="165" name="Pentagon 164"/>
            <p:cNvSpPr/>
            <p:nvPr/>
          </p:nvSpPr>
          <p:spPr bwMode="auto">
            <a:xfrm rot="2173779">
              <a:off x="3162100" y="2944024"/>
              <a:ext cx="241395" cy="229901"/>
            </a:xfrm>
            <a:prstGeom prst="pent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66" name="Straight Connector 165"/>
            <p:cNvCxnSpPr/>
            <p:nvPr/>
          </p:nvCxnSpPr>
          <p:spPr bwMode="auto">
            <a:xfrm rot="14122730" flipH="1">
              <a:off x="3248263" y="2974898"/>
              <a:ext cx="65762" cy="79943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7" name="Hexagon 34"/>
          <p:cNvSpPr/>
          <p:nvPr/>
        </p:nvSpPr>
        <p:spPr bwMode="auto">
          <a:xfrm rot="18579176">
            <a:off x="1787687" y="5067603"/>
            <a:ext cx="76540" cy="237066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68" name="Group 167"/>
          <p:cNvGrpSpPr/>
          <p:nvPr/>
        </p:nvGrpSpPr>
        <p:grpSpPr>
          <a:xfrm rot="3577093">
            <a:off x="1959342" y="5127402"/>
            <a:ext cx="267759" cy="302783"/>
            <a:chOff x="775253" y="3157094"/>
            <a:chExt cx="316733" cy="335180"/>
          </a:xfrm>
        </p:grpSpPr>
        <p:sp>
          <p:nvSpPr>
            <p:cNvPr id="169" name="Hexagon 168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70" name="Straight Connector 169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73" name="Straight Connector 172"/>
          <p:cNvCxnSpPr/>
          <p:nvPr/>
        </p:nvCxnSpPr>
        <p:spPr bwMode="auto">
          <a:xfrm flipH="1" flipV="1">
            <a:off x="2029962" y="5030370"/>
            <a:ext cx="27479" cy="9371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 flipH="1" flipV="1">
            <a:off x="2247728" y="5313240"/>
            <a:ext cx="72780" cy="2277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5" name="Group 174"/>
          <p:cNvGrpSpPr/>
          <p:nvPr/>
        </p:nvGrpSpPr>
        <p:grpSpPr>
          <a:xfrm rot="20828895">
            <a:off x="2329577" y="5464100"/>
            <a:ext cx="267759" cy="302783"/>
            <a:chOff x="775253" y="3157094"/>
            <a:chExt cx="316733" cy="335180"/>
          </a:xfrm>
        </p:grpSpPr>
        <p:sp>
          <p:nvSpPr>
            <p:cNvPr id="176" name="Hexagon 175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77" name="Straight Connector 176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80" name="Straight Connector 179"/>
          <p:cNvCxnSpPr/>
          <p:nvPr/>
        </p:nvCxnSpPr>
        <p:spPr bwMode="auto">
          <a:xfrm>
            <a:off x="2384848" y="5404076"/>
            <a:ext cx="14201" cy="7245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1" name="Group 180"/>
          <p:cNvGrpSpPr/>
          <p:nvPr/>
        </p:nvGrpSpPr>
        <p:grpSpPr>
          <a:xfrm rot="2781559">
            <a:off x="1748196" y="5185710"/>
            <a:ext cx="51096" cy="106847"/>
            <a:chOff x="8245475" y="975285"/>
            <a:chExt cx="38100" cy="153888"/>
          </a:xfrm>
        </p:grpSpPr>
        <p:cxnSp>
          <p:nvCxnSpPr>
            <p:cNvPr id="182" name="Straight Connector 181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4" name="TextBox 183"/>
          <p:cNvSpPr txBox="1"/>
          <p:nvPr/>
        </p:nvSpPr>
        <p:spPr bwMode="auto">
          <a:xfrm>
            <a:off x="598671" y="5306758"/>
            <a:ext cx="3834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HO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1047998" y="5259824"/>
            <a:ext cx="96578" cy="12185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6" name="TextBox 185"/>
          <p:cNvSpPr txBox="1"/>
          <p:nvPr/>
        </p:nvSpPr>
        <p:spPr bwMode="auto">
          <a:xfrm>
            <a:off x="925963" y="5174778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87" name="TextBox 186"/>
          <p:cNvSpPr txBox="1"/>
          <p:nvPr/>
        </p:nvSpPr>
        <p:spPr bwMode="auto">
          <a:xfrm>
            <a:off x="1354311" y="5111201"/>
            <a:ext cx="3802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</a:p>
        </p:txBody>
      </p:sp>
      <p:sp>
        <p:nvSpPr>
          <p:cNvPr id="188" name="Rectangle 187"/>
          <p:cNvSpPr/>
          <p:nvPr/>
        </p:nvSpPr>
        <p:spPr bwMode="auto">
          <a:xfrm rot="5400000">
            <a:off x="1387214" y="4702919"/>
            <a:ext cx="175083" cy="117555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 bwMode="auto">
          <a:xfrm>
            <a:off x="1337821" y="4618901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90" name="Rectangle 189"/>
          <p:cNvSpPr/>
          <p:nvPr/>
        </p:nvSpPr>
        <p:spPr bwMode="auto">
          <a:xfrm rot="5400000">
            <a:off x="1645928" y="4741343"/>
            <a:ext cx="175083" cy="117555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 bwMode="auto">
          <a:xfrm>
            <a:off x="1591677" y="4540124"/>
            <a:ext cx="2890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HN</a:t>
            </a:r>
          </a:p>
        </p:txBody>
      </p:sp>
      <p:sp>
        <p:nvSpPr>
          <p:cNvPr id="192" name="TextBox 191"/>
          <p:cNvSpPr txBox="1"/>
          <p:nvPr/>
        </p:nvSpPr>
        <p:spPr bwMode="auto">
          <a:xfrm>
            <a:off x="1550132" y="5198172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93" name="TextBox 192"/>
          <p:cNvSpPr txBox="1"/>
          <p:nvPr/>
        </p:nvSpPr>
        <p:spPr bwMode="auto">
          <a:xfrm>
            <a:off x="2248042" y="5198725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194" name="TextBox 193"/>
          <p:cNvSpPr txBox="1"/>
          <p:nvPr/>
        </p:nvSpPr>
        <p:spPr bwMode="auto">
          <a:xfrm>
            <a:off x="1819611" y="4835220"/>
            <a:ext cx="3016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Cl</a:t>
            </a:r>
          </a:p>
        </p:txBody>
      </p:sp>
      <p:sp>
        <p:nvSpPr>
          <p:cNvPr id="195" name="TextBox 194"/>
          <p:cNvSpPr txBox="1"/>
          <p:nvPr/>
        </p:nvSpPr>
        <p:spPr bwMode="auto">
          <a:xfrm>
            <a:off x="2817690" y="5492028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  <a:r>
              <a:rPr lang="en-US" sz="12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196" name="TextBox 195"/>
          <p:cNvSpPr txBox="1"/>
          <p:nvPr/>
        </p:nvSpPr>
        <p:spPr bwMode="auto">
          <a:xfrm>
            <a:off x="3282165" y="5494612"/>
            <a:ext cx="2551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</a:p>
        </p:txBody>
      </p:sp>
      <p:grpSp>
        <p:nvGrpSpPr>
          <p:cNvPr id="197" name="Group 196"/>
          <p:cNvGrpSpPr/>
          <p:nvPr/>
        </p:nvGrpSpPr>
        <p:grpSpPr>
          <a:xfrm rot="20828895">
            <a:off x="3131814" y="5187791"/>
            <a:ext cx="267759" cy="302783"/>
            <a:chOff x="775253" y="3157094"/>
            <a:chExt cx="316733" cy="335180"/>
          </a:xfrm>
        </p:grpSpPr>
        <p:sp>
          <p:nvSpPr>
            <p:cNvPr id="198" name="Hexagon 197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99" name="Straight Connector 198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" name="Straight Connector 199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02" name="Straight Connector 201"/>
          <p:cNvCxnSpPr/>
          <p:nvPr/>
        </p:nvCxnSpPr>
        <p:spPr bwMode="auto">
          <a:xfrm flipH="1">
            <a:off x="3145628" y="5481408"/>
            <a:ext cx="35894" cy="8015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3" name="Straight Connector 202"/>
          <p:cNvCxnSpPr>
            <a:stCxn id="198" idx="3"/>
          </p:cNvCxnSpPr>
          <p:nvPr/>
        </p:nvCxnSpPr>
        <p:spPr bwMode="auto">
          <a:xfrm>
            <a:off x="3331531" y="5475508"/>
            <a:ext cx="42507" cy="7869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4" name="Straight Connector 203"/>
          <p:cNvCxnSpPr/>
          <p:nvPr/>
        </p:nvCxnSpPr>
        <p:spPr bwMode="auto">
          <a:xfrm flipH="1">
            <a:off x="3425574" y="5324930"/>
            <a:ext cx="87505" cy="248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5" name="Hexagon 204"/>
          <p:cNvSpPr/>
          <p:nvPr/>
        </p:nvSpPr>
        <p:spPr bwMode="auto">
          <a:xfrm rot="14733076">
            <a:off x="3516961" y="5039161"/>
            <a:ext cx="291850" cy="251776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06" name="Isosceles Triangle 205"/>
          <p:cNvSpPr/>
          <p:nvPr/>
        </p:nvSpPr>
        <p:spPr bwMode="auto">
          <a:xfrm rot="16200000">
            <a:off x="3827876" y="5127086"/>
            <a:ext cx="59838" cy="127494"/>
          </a:xfrm>
          <a:prstGeom prst="triangle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3766091" y="4930711"/>
            <a:ext cx="73610" cy="79110"/>
            <a:chOff x="1567778" y="5761714"/>
            <a:chExt cx="95941" cy="92399"/>
          </a:xfrm>
        </p:grpSpPr>
        <p:cxnSp>
          <p:nvCxnSpPr>
            <p:cNvPr id="208" name="Straight Connector 207"/>
            <p:cNvCxnSpPr/>
            <p:nvPr/>
          </p:nvCxnSpPr>
          <p:spPr bwMode="auto">
            <a:xfrm>
              <a:off x="1601871" y="5761714"/>
              <a:ext cx="61848" cy="66847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/>
            <p:nvPr/>
          </p:nvCxnSpPr>
          <p:spPr bwMode="auto">
            <a:xfrm>
              <a:off x="1567778" y="5838436"/>
              <a:ext cx="13372" cy="15677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 bwMode="auto">
            <a:xfrm>
              <a:off x="1582240" y="5797757"/>
              <a:ext cx="39262" cy="43296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1" name="Group 210"/>
          <p:cNvGrpSpPr/>
          <p:nvPr/>
        </p:nvGrpSpPr>
        <p:grpSpPr>
          <a:xfrm rot="9090217">
            <a:off x="3792561" y="4810393"/>
            <a:ext cx="45719" cy="114428"/>
            <a:chOff x="8245475" y="975285"/>
            <a:chExt cx="38100" cy="153888"/>
          </a:xfrm>
        </p:grpSpPr>
        <p:cxnSp>
          <p:nvCxnSpPr>
            <p:cNvPr id="212" name="Straight Connector 211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4" name="Straight Connector 213"/>
          <p:cNvCxnSpPr/>
          <p:nvPr/>
        </p:nvCxnSpPr>
        <p:spPr bwMode="auto">
          <a:xfrm>
            <a:off x="3854810" y="4900554"/>
            <a:ext cx="97025" cy="287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" name="TextBox 214"/>
          <p:cNvSpPr txBox="1"/>
          <p:nvPr/>
        </p:nvSpPr>
        <p:spPr bwMode="auto">
          <a:xfrm>
            <a:off x="3870065" y="4763957"/>
            <a:ext cx="4315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  <a:r>
              <a:rPr lang="en-US" sz="12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6" name="Hexagon 215"/>
          <p:cNvSpPr/>
          <p:nvPr/>
        </p:nvSpPr>
        <p:spPr bwMode="auto">
          <a:xfrm rot="14733076">
            <a:off x="3990952" y="5087917"/>
            <a:ext cx="291850" cy="251776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7" name="Isosceles Triangle 216"/>
          <p:cNvSpPr/>
          <p:nvPr/>
        </p:nvSpPr>
        <p:spPr bwMode="auto">
          <a:xfrm rot="19342370">
            <a:off x="4205425" y="5332275"/>
            <a:ext cx="45719" cy="128081"/>
          </a:xfrm>
          <a:prstGeom prst="triangle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18" name="Group 217"/>
          <p:cNvGrpSpPr/>
          <p:nvPr/>
        </p:nvGrpSpPr>
        <p:grpSpPr>
          <a:xfrm rot="1762994">
            <a:off x="4004707" y="5324608"/>
            <a:ext cx="45719" cy="114428"/>
            <a:chOff x="8245475" y="975285"/>
            <a:chExt cx="38100" cy="153888"/>
          </a:xfrm>
        </p:grpSpPr>
        <p:cxnSp>
          <p:nvCxnSpPr>
            <p:cNvPr id="219" name="Straight Connector 218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Straight Connector 219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1" name="Group 220"/>
          <p:cNvGrpSpPr/>
          <p:nvPr/>
        </p:nvGrpSpPr>
        <p:grpSpPr>
          <a:xfrm rot="20828895">
            <a:off x="4474574" y="5374238"/>
            <a:ext cx="267759" cy="302783"/>
            <a:chOff x="775253" y="3157094"/>
            <a:chExt cx="316733" cy="335180"/>
          </a:xfrm>
        </p:grpSpPr>
        <p:sp>
          <p:nvSpPr>
            <p:cNvPr id="222" name="Hexagon 221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23" name="Straight Connector 222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Straight Connector 224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26" name="Straight Connector 225"/>
          <p:cNvCxnSpPr>
            <a:stCxn id="222" idx="5"/>
          </p:cNvCxnSpPr>
          <p:nvPr/>
        </p:nvCxnSpPr>
        <p:spPr bwMode="auto">
          <a:xfrm flipH="1">
            <a:off x="4360205" y="5507802"/>
            <a:ext cx="90965" cy="212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Straight Connector 226"/>
          <p:cNvCxnSpPr/>
          <p:nvPr/>
        </p:nvCxnSpPr>
        <p:spPr bwMode="auto">
          <a:xfrm flipH="1" flipV="1">
            <a:off x="4680191" y="5668458"/>
            <a:ext cx="38163" cy="6373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8" name="Straight Connector 227"/>
          <p:cNvCxnSpPr/>
          <p:nvPr/>
        </p:nvCxnSpPr>
        <p:spPr bwMode="auto">
          <a:xfrm flipV="1">
            <a:off x="4690021" y="5155006"/>
            <a:ext cx="104529" cy="22503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9" name="Straight Connector 228"/>
          <p:cNvCxnSpPr/>
          <p:nvPr/>
        </p:nvCxnSpPr>
        <p:spPr bwMode="auto">
          <a:xfrm flipH="1" flipV="1">
            <a:off x="4705751" y="5141796"/>
            <a:ext cx="54924" cy="8935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0" name="Straight Connector 229"/>
          <p:cNvCxnSpPr/>
          <p:nvPr/>
        </p:nvCxnSpPr>
        <p:spPr bwMode="auto">
          <a:xfrm flipH="1">
            <a:off x="4760621" y="5225235"/>
            <a:ext cx="101733" cy="3594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" name="Rectangle 230"/>
          <p:cNvSpPr/>
          <p:nvPr/>
        </p:nvSpPr>
        <p:spPr bwMode="auto">
          <a:xfrm rot="5400000">
            <a:off x="3030024" y="5262097"/>
            <a:ext cx="154806" cy="151407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2" name="TextBox 231"/>
          <p:cNvSpPr txBox="1"/>
          <p:nvPr/>
        </p:nvSpPr>
        <p:spPr bwMode="auto">
          <a:xfrm>
            <a:off x="2975631" y="5203906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33" name="Rectangle 232"/>
          <p:cNvSpPr/>
          <p:nvPr/>
        </p:nvSpPr>
        <p:spPr bwMode="auto">
          <a:xfrm rot="5400000">
            <a:off x="3268832" y="5117564"/>
            <a:ext cx="154806" cy="151407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4" name="TextBox 233"/>
          <p:cNvSpPr txBox="1"/>
          <p:nvPr/>
        </p:nvSpPr>
        <p:spPr bwMode="auto">
          <a:xfrm>
            <a:off x="3199847" y="5059373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35" name="Rectangle 234"/>
          <p:cNvSpPr/>
          <p:nvPr/>
        </p:nvSpPr>
        <p:spPr bwMode="auto">
          <a:xfrm rot="5400000">
            <a:off x="3503494" y="5251937"/>
            <a:ext cx="154806" cy="151407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6" name="TextBox 235"/>
          <p:cNvSpPr txBox="1"/>
          <p:nvPr/>
        </p:nvSpPr>
        <p:spPr bwMode="auto">
          <a:xfrm>
            <a:off x="3449101" y="5193746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37" name="TextBox 236"/>
          <p:cNvSpPr txBox="1"/>
          <p:nvPr/>
        </p:nvSpPr>
        <p:spPr bwMode="auto">
          <a:xfrm>
            <a:off x="3606309" y="4607983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238" name="TextBox 237"/>
          <p:cNvSpPr txBox="1"/>
          <p:nvPr/>
        </p:nvSpPr>
        <p:spPr bwMode="auto">
          <a:xfrm>
            <a:off x="3826561" y="5359971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239" name="TextBox 238"/>
          <p:cNvSpPr txBox="1"/>
          <p:nvPr/>
        </p:nvSpPr>
        <p:spPr bwMode="auto">
          <a:xfrm>
            <a:off x="4047135" y="5389539"/>
            <a:ext cx="404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HN</a:t>
            </a:r>
          </a:p>
        </p:txBody>
      </p:sp>
      <p:sp>
        <p:nvSpPr>
          <p:cNvPr id="240" name="TextBox 239"/>
          <p:cNvSpPr txBox="1"/>
          <p:nvPr/>
        </p:nvSpPr>
        <p:spPr bwMode="auto">
          <a:xfrm>
            <a:off x="4555002" y="4937961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241" name="TextBox 240"/>
          <p:cNvSpPr txBox="1"/>
          <p:nvPr/>
        </p:nvSpPr>
        <p:spPr bwMode="auto">
          <a:xfrm>
            <a:off x="4705751" y="4924202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242" name="TextBox 241"/>
          <p:cNvSpPr txBox="1"/>
          <p:nvPr/>
        </p:nvSpPr>
        <p:spPr bwMode="auto">
          <a:xfrm>
            <a:off x="4804595" y="5087866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243" name="TextBox 242"/>
          <p:cNvSpPr txBox="1"/>
          <p:nvPr/>
        </p:nvSpPr>
        <p:spPr bwMode="auto">
          <a:xfrm>
            <a:off x="4626477" y="5656687"/>
            <a:ext cx="3016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Cl</a:t>
            </a:r>
          </a:p>
        </p:txBody>
      </p:sp>
      <p:sp>
        <p:nvSpPr>
          <p:cNvPr id="244" name="Rectangle 243"/>
          <p:cNvSpPr/>
          <p:nvPr/>
        </p:nvSpPr>
        <p:spPr bwMode="auto">
          <a:xfrm rot="5400000">
            <a:off x="3923329" y="5135554"/>
            <a:ext cx="154806" cy="127494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5" name="TextBox 244"/>
          <p:cNvSpPr txBox="1"/>
          <p:nvPr/>
        </p:nvSpPr>
        <p:spPr bwMode="auto">
          <a:xfrm>
            <a:off x="3856980" y="5065406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46" name="Rectangle 245"/>
          <p:cNvSpPr/>
          <p:nvPr/>
        </p:nvSpPr>
        <p:spPr bwMode="auto">
          <a:xfrm rot="5400000">
            <a:off x="5380866" y="3145560"/>
            <a:ext cx="154806" cy="151407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47" name="TextBox 246"/>
          <p:cNvSpPr txBox="1"/>
          <p:nvPr/>
        </p:nvSpPr>
        <p:spPr bwMode="auto">
          <a:xfrm>
            <a:off x="5326473" y="3087369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grpSp>
        <p:nvGrpSpPr>
          <p:cNvPr id="248" name="Group 247"/>
          <p:cNvGrpSpPr/>
          <p:nvPr/>
        </p:nvGrpSpPr>
        <p:grpSpPr>
          <a:xfrm>
            <a:off x="5591583" y="5531842"/>
            <a:ext cx="223861" cy="235053"/>
            <a:chOff x="5591583" y="5531842"/>
            <a:chExt cx="223861" cy="235053"/>
          </a:xfrm>
        </p:grpSpPr>
        <p:grpSp>
          <p:nvGrpSpPr>
            <p:cNvPr id="249" name="Group 248"/>
            <p:cNvGrpSpPr/>
            <p:nvPr/>
          </p:nvGrpSpPr>
          <p:grpSpPr>
            <a:xfrm rot="5400000">
              <a:off x="5585987" y="5537438"/>
              <a:ext cx="235053" cy="223861"/>
              <a:chOff x="3162100" y="2944024"/>
              <a:chExt cx="241395" cy="229901"/>
            </a:xfrm>
          </p:grpSpPr>
          <p:sp>
            <p:nvSpPr>
              <p:cNvPr id="251" name="Pentagon 250"/>
              <p:cNvSpPr/>
              <p:nvPr/>
            </p:nvSpPr>
            <p:spPr bwMode="auto">
              <a:xfrm rot="2173779">
                <a:off x="3162100" y="2944024"/>
                <a:ext cx="241395" cy="229901"/>
              </a:xfrm>
              <a:prstGeom prst="pent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2" name="Straight Connector 251"/>
              <p:cNvCxnSpPr/>
              <p:nvPr/>
            </p:nvCxnSpPr>
            <p:spPr bwMode="auto">
              <a:xfrm>
                <a:off x="3209881" y="3105633"/>
                <a:ext cx="75625" cy="520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50" name="Straight Connector 249"/>
            <p:cNvCxnSpPr/>
            <p:nvPr/>
          </p:nvCxnSpPr>
          <p:spPr bwMode="auto">
            <a:xfrm flipH="1">
              <a:off x="5657869" y="5685176"/>
              <a:ext cx="91287" cy="30301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3" name="Pentagon 252"/>
          <p:cNvSpPr/>
          <p:nvPr/>
        </p:nvSpPr>
        <p:spPr bwMode="auto">
          <a:xfrm rot="5400000">
            <a:off x="5437852" y="5418939"/>
            <a:ext cx="221992" cy="211422"/>
          </a:xfrm>
          <a:prstGeom prst="pent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54" name="Group 253"/>
          <p:cNvGrpSpPr/>
          <p:nvPr/>
        </p:nvGrpSpPr>
        <p:grpSpPr>
          <a:xfrm>
            <a:off x="5296989" y="5319907"/>
            <a:ext cx="147692" cy="146313"/>
            <a:chOff x="5296989" y="5319907"/>
            <a:chExt cx="147692" cy="146313"/>
          </a:xfrm>
        </p:grpSpPr>
        <p:cxnSp>
          <p:nvCxnSpPr>
            <p:cNvPr id="255" name="Straight Connector 254"/>
            <p:cNvCxnSpPr/>
            <p:nvPr/>
          </p:nvCxnSpPr>
          <p:spPr bwMode="auto">
            <a:xfrm flipH="1">
              <a:off x="5296989" y="5458309"/>
              <a:ext cx="146148" cy="2683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" name="Straight Connector 255"/>
            <p:cNvCxnSpPr/>
            <p:nvPr/>
          </p:nvCxnSpPr>
          <p:spPr bwMode="auto">
            <a:xfrm>
              <a:off x="5404399" y="5319907"/>
              <a:ext cx="40282" cy="146313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7" name="Hexagon 256"/>
          <p:cNvSpPr/>
          <p:nvPr/>
        </p:nvSpPr>
        <p:spPr bwMode="auto">
          <a:xfrm rot="16200000">
            <a:off x="5770280" y="5520947"/>
            <a:ext cx="274340" cy="236670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58" name="Hexagon 80"/>
          <p:cNvSpPr/>
          <p:nvPr/>
        </p:nvSpPr>
        <p:spPr bwMode="auto">
          <a:xfrm rot="16200000">
            <a:off x="6017647" y="5529016"/>
            <a:ext cx="258203" cy="236670"/>
          </a:xfrm>
          <a:custGeom>
            <a:avLst/>
            <a:gdLst>
              <a:gd name="connsiteX0" fmla="*/ 0 w 274340"/>
              <a:gd name="connsiteY0" fmla="*/ 118335 h 236670"/>
              <a:gd name="connsiteX1" fmla="*/ 59168 w 274340"/>
              <a:gd name="connsiteY1" fmla="*/ 0 h 236670"/>
              <a:gd name="connsiteX2" fmla="*/ 215173 w 274340"/>
              <a:gd name="connsiteY2" fmla="*/ 0 h 236670"/>
              <a:gd name="connsiteX3" fmla="*/ 274340 w 274340"/>
              <a:gd name="connsiteY3" fmla="*/ 118335 h 236670"/>
              <a:gd name="connsiteX4" fmla="*/ 215173 w 274340"/>
              <a:gd name="connsiteY4" fmla="*/ 236670 h 236670"/>
              <a:gd name="connsiteX5" fmla="*/ 59168 w 274340"/>
              <a:gd name="connsiteY5" fmla="*/ 236670 h 236670"/>
              <a:gd name="connsiteX6" fmla="*/ 0 w 274340"/>
              <a:gd name="connsiteY6" fmla="*/ 118335 h 236670"/>
              <a:gd name="connsiteX0-1" fmla="*/ 274340 w 365780"/>
              <a:gd name="connsiteY0-2" fmla="*/ 118335 h 236670"/>
              <a:gd name="connsiteX1-3" fmla="*/ 215173 w 365780"/>
              <a:gd name="connsiteY1-4" fmla="*/ 236670 h 236670"/>
              <a:gd name="connsiteX2-5" fmla="*/ 59168 w 365780"/>
              <a:gd name="connsiteY2-6" fmla="*/ 236670 h 236670"/>
              <a:gd name="connsiteX3-7" fmla="*/ 0 w 365780"/>
              <a:gd name="connsiteY3-8" fmla="*/ 118335 h 236670"/>
              <a:gd name="connsiteX4-9" fmla="*/ 59168 w 365780"/>
              <a:gd name="connsiteY4-10" fmla="*/ 0 h 236670"/>
              <a:gd name="connsiteX5-11" fmla="*/ 215173 w 365780"/>
              <a:gd name="connsiteY5-12" fmla="*/ 0 h 236670"/>
              <a:gd name="connsiteX6-13" fmla="*/ 365780 w 365780"/>
              <a:gd name="connsiteY6-14" fmla="*/ 209775 h 236670"/>
              <a:gd name="connsiteX0-15" fmla="*/ 274340 w 274340"/>
              <a:gd name="connsiteY0-16" fmla="*/ 118335 h 236670"/>
              <a:gd name="connsiteX1-17" fmla="*/ 215173 w 274340"/>
              <a:gd name="connsiteY1-18" fmla="*/ 236670 h 236670"/>
              <a:gd name="connsiteX2-19" fmla="*/ 59168 w 274340"/>
              <a:gd name="connsiteY2-20" fmla="*/ 236670 h 236670"/>
              <a:gd name="connsiteX3-21" fmla="*/ 0 w 274340"/>
              <a:gd name="connsiteY3-22" fmla="*/ 118335 h 236670"/>
              <a:gd name="connsiteX4-23" fmla="*/ 59168 w 274340"/>
              <a:gd name="connsiteY4-24" fmla="*/ 0 h 236670"/>
              <a:gd name="connsiteX5-25" fmla="*/ 215173 w 274340"/>
              <a:gd name="connsiteY5-26" fmla="*/ 0 h 236670"/>
              <a:gd name="connsiteX0-27" fmla="*/ 258203 w 258203"/>
              <a:gd name="connsiteY0-28" fmla="*/ 161366 h 236670"/>
              <a:gd name="connsiteX1-29" fmla="*/ 215173 w 258203"/>
              <a:gd name="connsiteY1-30" fmla="*/ 236670 h 236670"/>
              <a:gd name="connsiteX2-31" fmla="*/ 59168 w 258203"/>
              <a:gd name="connsiteY2-32" fmla="*/ 236670 h 236670"/>
              <a:gd name="connsiteX3-33" fmla="*/ 0 w 258203"/>
              <a:gd name="connsiteY3-34" fmla="*/ 118335 h 236670"/>
              <a:gd name="connsiteX4-35" fmla="*/ 59168 w 258203"/>
              <a:gd name="connsiteY4-36" fmla="*/ 0 h 236670"/>
              <a:gd name="connsiteX5-37" fmla="*/ 215173 w 258203"/>
              <a:gd name="connsiteY5-38" fmla="*/ 0 h 2366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8203" h="236670">
                <a:moveTo>
                  <a:pt x="258203" y="161366"/>
                </a:moveTo>
                <a:lnTo>
                  <a:pt x="215173" y="236670"/>
                </a:lnTo>
                <a:lnTo>
                  <a:pt x="59168" y="236670"/>
                </a:lnTo>
                <a:lnTo>
                  <a:pt x="0" y="118335"/>
                </a:lnTo>
                <a:lnTo>
                  <a:pt x="59168" y="0"/>
                </a:lnTo>
                <a:lnTo>
                  <a:pt x="21517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259" name="Group 258"/>
          <p:cNvGrpSpPr/>
          <p:nvPr/>
        </p:nvGrpSpPr>
        <p:grpSpPr>
          <a:xfrm rot="19187119">
            <a:off x="6143777" y="5723367"/>
            <a:ext cx="228817" cy="258747"/>
            <a:chOff x="775253" y="3157094"/>
            <a:chExt cx="316733" cy="335180"/>
          </a:xfrm>
        </p:grpSpPr>
        <p:sp>
          <p:nvSpPr>
            <p:cNvPr id="260" name="Hexagon 259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61" name="Straight Connector 260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" name="Straight Connector 261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" name="Straight Connector 262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64" name="Straight Connector 263"/>
          <p:cNvCxnSpPr/>
          <p:nvPr/>
        </p:nvCxnSpPr>
        <p:spPr bwMode="auto">
          <a:xfrm flipV="1">
            <a:off x="6382441" y="5720114"/>
            <a:ext cx="127363" cy="7593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5" name="Group 264"/>
          <p:cNvGrpSpPr/>
          <p:nvPr/>
        </p:nvGrpSpPr>
        <p:grpSpPr>
          <a:xfrm rot="814332">
            <a:off x="6516017" y="5520661"/>
            <a:ext cx="228817" cy="258747"/>
            <a:chOff x="775253" y="3157094"/>
            <a:chExt cx="316733" cy="335180"/>
          </a:xfrm>
        </p:grpSpPr>
        <p:sp>
          <p:nvSpPr>
            <p:cNvPr id="266" name="Hexagon 265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67" name="Straight Connector 266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" name="Straight Connector 267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Straight Connector 268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70" name="Straight Connector 269"/>
          <p:cNvCxnSpPr>
            <a:stCxn id="266" idx="0"/>
          </p:cNvCxnSpPr>
          <p:nvPr/>
        </p:nvCxnSpPr>
        <p:spPr bwMode="auto">
          <a:xfrm flipH="1" flipV="1">
            <a:off x="6627161" y="5430134"/>
            <a:ext cx="4725" cy="90535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1" name="Straight Connector 270"/>
          <p:cNvCxnSpPr/>
          <p:nvPr/>
        </p:nvCxnSpPr>
        <p:spPr bwMode="auto">
          <a:xfrm>
            <a:off x="6834426" y="5752736"/>
            <a:ext cx="70363" cy="4101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2" name="Group 271"/>
          <p:cNvGrpSpPr/>
          <p:nvPr/>
        </p:nvGrpSpPr>
        <p:grpSpPr>
          <a:xfrm rot="3876497">
            <a:off x="6769905" y="5503018"/>
            <a:ext cx="45719" cy="114428"/>
            <a:chOff x="8245475" y="975285"/>
            <a:chExt cx="38100" cy="153888"/>
          </a:xfrm>
        </p:grpSpPr>
        <p:cxnSp>
          <p:nvCxnSpPr>
            <p:cNvPr id="273" name="Straight Connector 272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" name="Straight Connector 273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5" name="Group 274"/>
          <p:cNvGrpSpPr/>
          <p:nvPr/>
        </p:nvGrpSpPr>
        <p:grpSpPr>
          <a:xfrm rot="814332">
            <a:off x="6275012" y="5091417"/>
            <a:ext cx="228817" cy="258747"/>
            <a:chOff x="775253" y="3157094"/>
            <a:chExt cx="316733" cy="335180"/>
          </a:xfrm>
        </p:grpSpPr>
        <p:sp>
          <p:nvSpPr>
            <p:cNvPr id="276" name="Hexagon 275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77" name="Straight Connector 276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8" name="Straight Connector 277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" name="Straight Connector 278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0" name="Hexagon 279"/>
          <p:cNvSpPr/>
          <p:nvPr/>
        </p:nvSpPr>
        <p:spPr bwMode="auto">
          <a:xfrm rot="16200000">
            <a:off x="5899607" y="4898865"/>
            <a:ext cx="274340" cy="236670"/>
          </a:xfrm>
          <a:prstGeom prst="hexagon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81" name="Rectangle 280"/>
          <p:cNvSpPr/>
          <p:nvPr/>
        </p:nvSpPr>
        <p:spPr bwMode="auto">
          <a:xfrm rot="4530133">
            <a:off x="5648458" y="4755624"/>
            <a:ext cx="143748" cy="1437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282" name="Straight Connector 281"/>
          <p:cNvCxnSpPr/>
          <p:nvPr/>
        </p:nvCxnSpPr>
        <p:spPr bwMode="auto">
          <a:xfrm>
            <a:off x="6509605" y="5288960"/>
            <a:ext cx="74539" cy="5280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3" name="Straight Connector 282"/>
          <p:cNvCxnSpPr/>
          <p:nvPr/>
        </p:nvCxnSpPr>
        <p:spPr bwMode="auto">
          <a:xfrm>
            <a:off x="6202241" y="5105182"/>
            <a:ext cx="74539" cy="5280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4" name="Straight Connector 283"/>
          <p:cNvCxnSpPr/>
          <p:nvPr/>
        </p:nvCxnSpPr>
        <p:spPr bwMode="auto">
          <a:xfrm>
            <a:off x="5788434" y="4858580"/>
            <a:ext cx="74539" cy="5280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5" name="Group 284"/>
          <p:cNvGrpSpPr/>
          <p:nvPr/>
        </p:nvGrpSpPr>
        <p:grpSpPr>
          <a:xfrm rot="661794">
            <a:off x="6191474" y="4859828"/>
            <a:ext cx="73610" cy="79110"/>
            <a:chOff x="1567778" y="5761714"/>
            <a:chExt cx="95941" cy="92399"/>
          </a:xfrm>
        </p:grpSpPr>
        <p:cxnSp>
          <p:nvCxnSpPr>
            <p:cNvPr id="286" name="Straight Connector 285"/>
            <p:cNvCxnSpPr/>
            <p:nvPr/>
          </p:nvCxnSpPr>
          <p:spPr bwMode="auto">
            <a:xfrm>
              <a:off x="1601871" y="5761714"/>
              <a:ext cx="61848" cy="66847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" name="Straight Connector 286"/>
            <p:cNvCxnSpPr/>
            <p:nvPr/>
          </p:nvCxnSpPr>
          <p:spPr bwMode="auto">
            <a:xfrm>
              <a:off x="1567778" y="5838436"/>
              <a:ext cx="13372" cy="15677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8" name="Straight Connector 287"/>
            <p:cNvCxnSpPr/>
            <p:nvPr/>
          </p:nvCxnSpPr>
          <p:spPr bwMode="auto">
            <a:xfrm>
              <a:off x="1582240" y="5797757"/>
              <a:ext cx="39262" cy="43296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9" name="Group 288"/>
          <p:cNvGrpSpPr/>
          <p:nvPr/>
        </p:nvGrpSpPr>
        <p:grpSpPr>
          <a:xfrm rot="10800000">
            <a:off x="5880857" y="5761879"/>
            <a:ext cx="45719" cy="114428"/>
            <a:chOff x="8245475" y="975285"/>
            <a:chExt cx="38100" cy="153888"/>
          </a:xfrm>
        </p:grpSpPr>
        <p:cxnSp>
          <p:nvCxnSpPr>
            <p:cNvPr id="290" name="Straight Connector 289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" name="Straight Connector 290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2" name="TextBox 291"/>
          <p:cNvSpPr txBox="1"/>
          <p:nvPr/>
        </p:nvSpPr>
        <p:spPr bwMode="auto">
          <a:xfrm>
            <a:off x="5758723" y="5823808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293" name="TextBox 292"/>
          <p:cNvSpPr txBox="1"/>
          <p:nvPr/>
        </p:nvSpPr>
        <p:spPr bwMode="auto">
          <a:xfrm>
            <a:off x="6761160" y="5353212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294" name="Rectangle 293"/>
          <p:cNvSpPr/>
          <p:nvPr/>
        </p:nvSpPr>
        <p:spPr bwMode="auto">
          <a:xfrm rot="5400000">
            <a:off x="5729881" y="5492699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5" name="TextBox 294"/>
          <p:cNvSpPr txBox="1"/>
          <p:nvPr/>
        </p:nvSpPr>
        <p:spPr bwMode="auto">
          <a:xfrm>
            <a:off x="5657637" y="5408177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296" name="Rectangle 295"/>
          <p:cNvSpPr/>
          <p:nvPr/>
        </p:nvSpPr>
        <p:spPr bwMode="auto">
          <a:xfrm rot="5400000">
            <a:off x="5557383" y="4702240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7" name="TextBox 296"/>
          <p:cNvSpPr txBox="1"/>
          <p:nvPr/>
        </p:nvSpPr>
        <p:spPr bwMode="auto">
          <a:xfrm>
            <a:off x="5474064" y="4626537"/>
            <a:ext cx="287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298" name="Rectangle 297"/>
          <p:cNvSpPr/>
          <p:nvPr/>
        </p:nvSpPr>
        <p:spPr bwMode="auto">
          <a:xfrm rot="5400000">
            <a:off x="5964131" y="5668849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99" name="TextBox 298"/>
          <p:cNvSpPr txBox="1"/>
          <p:nvPr/>
        </p:nvSpPr>
        <p:spPr bwMode="auto">
          <a:xfrm>
            <a:off x="5891887" y="5584327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00" name="Rectangle 299"/>
          <p:cNvSpPr/>
          <p:nvPr/>
        </p:nvSpPr>
        <p:spPr bwMode="auto">
          <a:xfrm rot="5400000">
            <a:off x="5835467" y="4884778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1" name="TextBox 300"/>
          <p:cNvSpPr txBox="1"/>
          <p:nvPr/>
        </p:nvSpPr>
        <p:spPr bwMode="auto">
          <a:xfrm>
            <a:off x="5763223" y="4800256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02" name="Rectangle 301"/>
          <p:cNvSpPr/>
          <p:nvPr/>
        </p:nvSpPr>
        <p:spPr bwMode="auto">
          <a:xfrm rot="5400000">
            <a:off x="6084520" y="5030950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3" name="TextBox 302"/>
          <p:cNvSpPr txBox="1"/>
          <p:nvPr/>
        </p:nvSpPr>
        <p:spPr bwMode="auto">
          <a:xfrm>
            <a:off x="6012276" y="4946428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04" name="Rectangle 303"/>
          <p:cNvSpPr/>
          <p:nvPr/>
        </p:nvSpPr>
        <p:spPr bwMode="auto">
          <a:xfrm rot="5400000">
            <a:off x="6315383" y="5311135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5" name="TextBox 304"/>
          <p:cNvSpPr txBox="1"/>
          <p:nvPr/>
        </p:nvSpPr>
        <p:spPr bwMode="auto">
          <a:xfrm>
            <a:off x="6243139" y="5226613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06" name="Rectangle 305"/>
          <p:cNvSpPr/>
          <p:nvPr/>
        </p:nvSpPr>
        <p:spPr bwMode="auto">
          <a:xfrm rot="5400000">
            <a:off x="6718242" y="5667732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7" name="TextBox 306"/>
          <p:cNvSpPr txBox="1"/>
          <p:nvPr/>
        </p:nvSpPr>
        <p:spPr bwMode="auto">
          <a:xfrm>
            <a:off x="6645998" y="5583210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08" name="Rectangle 307"/>
          <p:cNvSpPr/>
          <p:nvPr/>
        </p:nvSpPr>
        <p:spPr bwMode="auto">
          <a:xfrm rot="5400000">
            <a:off x="6039778" y="5857258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 bwMode="auto">
          <a:xfrm>
            <a:off x="5967534" y="5772736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10" name="Rectangle 309"/>
          <p:cNvSpPr/>
          <p:nvPr/>
        </p:nvSpPr>
        <p:spPr bwMode="auto">
          <a:xfrm rot="5400000">
            <a:off x="5997723" y="5284197"/>
            <a:ext cx="137324" cy="152855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11" name="TextBox 310"/>
          <p:cNvSpPr txBox="1"/>
          <p:nvPr/>
        </p:nvSpPr>
        <p:spPr bwMode="auto">
          <a:xfrm>
            <a:off x="5906894" y="5343774"/>
            <a:ext cx="4154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HO</a:t>
            </a:r>
          </a:p>
        </p:txBody>
      </p:sp>
      <p:sp>
        <p:nvSpPr>
          <p:cNvPr id="312" name="TextBox 311"/>
          <p:cNvSpPr txBox="1"/>
          <p:nvPr/>
        </p:nvSpPr>
        <p:spPr bwMode="auto">
          <a:xfrm>
            <a:off x="6518319" y="5224231"/>
            <a:ext cx="4154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NH</a:t>
            </a:r>
          </a:p>
        </p:txBody>
      </p:sp>
      <p:grpSp>
        <p:nvGrpSpPr>
          <p:cNvPr id="313" name="Group 312"/>
          <p:cNvGrpSpPr/>
          <p:nvPr/>
        </p:nvGrpSpPr>
        <p:grpSpPr>
          <a:xfrm rot="900000">
            <a:off x="7536707" y="5913294"/>
            <a:ext cx="247646" cy="280039"/>
            <a:chOff x="775253" y="3157094"/>
            <a:chExt cx="316733" cy="335180"/>
          </a:xfrm>
        </p:grpSpPr>
        <p:sp>
          <p:nvSpPr>
            <p:cNvPr id="314" name="Hexagon 313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" name="Straight Connector 315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Straight Connector 316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8" name="Group 317"/>
          <p:cNvGrpSpPr/>
          <p:nvPr/>
        </p:nvGrpSpPr>
        <p:grpSpPr>
          <a:xfrm rot="900000">
            <a:off x="7897537" y="5290113"/>
            <a:ext cx="247646" cy="280039"/>
            <a:chOff x="775253" y="3157094"/>
            <a:chExt cx="316733" cy="335180"/>
          </a:xfrm>
        </p:grpSpPr>
        <p:sp>
          <p:nvSpPr>
            <p:cNvPr id="319" name="Hexagon 318"/>
            <p:cNvSpPr/>
            <p:nvPr/>
          </p:nvSpPr>
          <p:spPr bwMode="auto">
            <a:xfrm rot="15424458">
              <a:off x="766030" y="3166317"/>
              <a:ext cx="335180" cy="316733"/>
            </a:xfrm>
            <a:prstGeom prst="hexagon">
              <a:avLst/>
            </a:prstGeom>
            <a:noFill/>
            <a:ln w="28575">
              <a:solidFill>
                <a:schemeClr val="bg1"/>
              </a:solidFill>
              <a:miter lim="800000"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endParaRPr lang="en-US" b="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20" name="Straight Connector 319"/>
            <p:cNvCxnSpPr/>
            <p:nvPr/>
          </p:nvCxnSpPr>
          <p:spPr bwMode="auto">
            <a:xfrm rot="20824458">
              <a:off x="824742" y="3388343"/>
              <a:ext cx="134649" cy="6147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Straight Connector 320"/>
            <p:cNvCxnSpPr/>
            <p:nvPr/>
          </p:nvCxnSpPr>
          <p:spPr bwMode="auto">
            <a:xfrm rot="20824458" flipH="1">
              <a:off x="786590" y="3216064"/>
              <a:ext cx="144209" cy="7476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" name="Straight Connector 321"/>
            <p:cNvCxnSpPr/>
            <p:nvPr/>
          </p:nvCxnSpPr>
          <p:spPr bwMode="auto">
            <a:xfrm rot="20824458" flipH="1">
              <a:off x="1038526" y="3213717"/>
              <a:ext cx="4203" cy="15596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3" name="Group 322"/>
          <p:cNvGrpSpPr/>
          <p:nvPr/>
        </p:nvGrpSpPr>
        <p:grpSpPr>
          <a:xfrm rot="2700000">
            <a:off x="8260126" y="5131947"/>
            <a:ext cx="223861" cy="235053"/>
            <a:chOff x="5591583" y="5531842"/>
            <a:chExt cx="223861" cy="235053"/>
          </a:xfrm>
        </p:grpSpPr>
        <p:grpSp>
          <p:nvGrpSpPr>
            <p:cNvPr id="324" name="Group 323"/>
            <p:cNvGrpSpPr/>
            <p:nvPr/>
          </p:nvGrpSpPr>
          <p:grpSpPr>
            <a:xfrm rot="5400000">
              <a:off x="5585987" y="5537438"/>
              <a:ext cx="235053" cy="223861"/>
              <a:chOff x="3162100" y="2944024"/>
              <a:chExt cx="241395" cy="229901"/>
            </a:xfrm>
          </p:grpSpPr>
          <p:sp>
            <p:nvSpPr>
              <p:cNvPr id="326" name="Pentagon 325"/>
              <p:cNvSpPr/>
              <p:nvPr/>
            </p:nvSpPr>
            <p:spPr bwMode="auto">
              <a:xfrm rot="2173779">
                <a:off x="3162100" y="2944024"/>
                <a:ext cx="241395" cy="229901"/>
              </a:xfrm>
              <a:prstGeom prst="pentagon">
                <a:avLst/>
              </a:pr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endParaRPr lang="en-US" b="0" dirty="0">
                  <a:solidFill>
                    <a:srgbClr val="FFFFFF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327" name="Straight Connector 326"/>
              <p:cNvCxnSpPr/>
              <p:nvPr/>
            </p:nvCxnSpPr>
            <p:spPr bwMode="auto">
              <a:xfrm>
                <a:off x="3209881" y="3105633"/>
                <a:ext cx="75625" cy="5202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325" name="Straight Connector 324"/>
            <p:cNvCxnSpPr/>
            <p:nvPr/>
          </p:nvCxnSpPr>
          <p:spPr bwMode="auto">
            <a:xfrm flipH="1">
              <a:off x="5657869" y="5685176"/>
              <a:ext cx="91287" cy="30301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8" name="Hexagon 34"/>
          <p:cNvSpPr/>
          <p:nvPr/>
        </p:nvSpPr>
        <p:spPr bwMode="auto">
          <a:xfrm rot="1800000">
            <a:off x="7650067" y="5703269"/>
            <a:ext cx="59845" cy="202350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29" name="Hexagon 34"/>
          <p:cNvSpPr/>
          <p:nvPr/>
        </p:nvSpPr>
        <p:spPr bwMode="auto">
          <a:xfrm rot="1800000">
            <a:off x="7792315" y="5474238"/>
            <a:ext cx="59845" cy="202350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0" name="Hexagon 34"/>
          <p:cNvSpPr/>
          <p:nvPr/>
        </p:nvSpPr>
        <p:spPr bwMode="auto">
          <a:xfrm rot="20301633">
            <a:off x="8186716" y="4968247"/>
            <a:ext cx="59845" cy="202350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31" name="Hexagon 34"/>
          <p:cNvSpPr/>
          <p:nvPr/>
        </p:nvSpPr>
        <p:spPr bwMode="auto">
          <a:xfrm rot="7403134">
            <a:off x="8561279" y="5183471"/>
            <a:ext cx="110140" cy="300310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  <a:gd name="connsiteX0-51" fmla="*/ 79183 w 143571"/>
              <a:gd name="connsiteY0-52" fmla="*/ 442568 h 442568"/>
              <a:gd name="connsiteX1-53" fmla="*/ 0 w 143571"/>
              <a:gd name="connsiteY1-54" fmla="*/ 284202 h 442568"/>
              <a:gd name="connsiteX2-55" fmla="*/ 143571 w 143571"/>
              <a:gd name="connsiteY2-56" fmla="*/ 0 h 4425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43571" h="442568">
                <a:moveTo>
                  <a:pt x="79183" y="442568"/>
                </a:moveTo>
                <a:lnTo>
                  <a:pt x="0" y="284202"/>
                </a:lnTo>
                <a:cubicBezTo>
                  <a:pt x="26394" y="231413"/>
                  <a:pt x="117177" y="52789"/>
                  <a:pt x="143571" y="0"/>
                </a:cubicBez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332" name="Straight Connector 331"/>
          <p:cNvCxnSpPr/>
          <p:nvPr/>
        </p:nvCxnSpPr>
        <p:spPr bwMode="auto">
          <a:xfrm flipV="1">
            <a:off x="8562474" y="5331080"/>
            <a:ext cx="209556" cy="8898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3" name="Straight Connector 332"/>
          <p:cNvCxnSpPr/>
          <p:nvPr/>
        </p:nvCxnSpPr>
        <p:spPr bwMode="auto">
          <a:xfrm flipV="1">
            <a:off x="8428398" y="5036712"/>
            <a:ext cx="27458" cy="8309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4" name="Straight Connector 333"/>
          <p:cNvCxnSpPr>
            <a:stCxn id="319" idx="1"/>
            <a:endCxn id="326" idx="5"/>
          </p:cNvCxnSpPr>
          <p:nvPr/>
        </p:nvCxnSpPr>
        <p:spPr bwMode="auto">
          <a:xfrm flipV="1">
            <a:off x="8147930" y="5293508"/>
            <a:ext cx="112003" cy="6304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5" name="Hexagon 34"/>
          <p:cNvSpPr/>
          <p:nvPr/>
        </p:nvSpPr>
        <p:spPr bwMode="auto">
          <a:xfrm rot="5400000">
            <a:off x="7378050" y="5822900"/>
            <a:ext cx="63435" cy="244585"/>
          </a:xfrm>
          <a:custGeom>
            <a:avLst/>
            <a:gdLst>
              <a:gd name="connsiteX0" fmla="*/ 0 w 335180"/>
              <a:gd name="connsiteY0" fmla="*/ 158367 h 316733"/>
              <a:gd name="connsiteX1" fmla="*/ 79183 w 335180"/>
              <a:gd name="connsiteY1" fmla="*/ 0 h 316733"/>
              <a:gd name="connsiteX2" fmla="*/ 255997 w 335180"/>
              <a:gd name="connsiteY2" fmla="*/ 0 h 316733"/>
              <a:gd name="connsiteX3" fmla="*/ 335180 w 335180"/>
              <a:gd name="connsiteY3" fmla="*/ 158367 h 316733"/>
              <a:gd name="connsiteX4" fmla="*/ 255997 w 335180"/>
              <a:gd name="connsiteY4" fmla="*/ 316733 h 316733"/>
              <a:gd name="connsiteX5" fmla="*/ 79183 w 335180"/>
              <a:gd name="connsiteY5" fmla="*/ 316733 h 316733"/>
              <a:gd name="connsiteX6" fmla="*/ 0 w 335180"/>
              <a:gd name="connsiteY6" fmla="*/ 158367 h 316733"/>
              <a:gd name="connsiteX0-1" fmla="*/ 255997 w 347437"/>
              <a:gd name="connsiteY0-2" fmla="*/ 0 h 316733"/>
              <a:gd name="connsiteX1-3" fmla="*/ 335180 w 347437"/>
              <a:gd name="connsiteY1-4" fmla="*/ 158367 h 316733"/>
              <a:gd name="connsiteX2-5" fmla="*/ 255997 w 347437"/>
              <a:gd name="connsiteY2-6" fmla="*/ 316733 h 316733"/>
              <a:gd name="connsiteX3-7" fmla="*/ 79183 w 347437"/>
              <a:gd name="connsiteY3-8" fmla="*/ 316733 h 316733"/>
              <a:gd name="connsiteX4-9" fmla="*/ 0 w 347437"/>
              <a:gd name="connsiteY4-10" fmla="*/ 158367 h 316733"/>
              <a:gd name="connsiteX5-11" fmla="*/ 79183 w 347437"/>
              <a:gd name="connsiteY5-12" fmla="*/ 0 h 316733"/>
              <a:gd name="connsiteX6-13" fmla="*/ 347437 w 347437"/>
              <a:gd name="connsiteY6-14" fmla="*/ 91440 h 316733"/>
              <a:gd name="connsiteX0-15" fmla="*/ 255997 w 335180"/>
              <a:gd name="connsiteY0-16" fmla="*/ 0 h 316733"/>
              <a:gd name="connsiteX1-17" fmla="*/ 335180 w 335180"/>
              <a:gd name="connsiteY1-18" fmla="*/ 158367 h 316733"/>
              <a:gd name="connsiteX2-19" fmla="*/ 255997 w 335180"/>
              <a:gd name="connsiteY2-20" fmla="*/ 316733 h 316733"/>
              <a:gd name="connsiteX3-21" fmla="*/ 79183 w 335180"/>
              <a:gd name="connsiteY3-22" fmla="*/ 316733 h 316733"/>
              <a:gd name="connsiteX4-23" fmla="*/ 0 w 335180"/>
              <a:gd name="connsiteY4-24" fmla="*/ 158367 h 316733"/>
              <a:gd name="connsiteX5-25" fmla="*/ 79183 w 335180"/>
              <a:gd name="connsiteY5-26" fmla="*/ 0 h 316733"/>
              <a:gd name="connsiteX0-27" fmla="*/ 335180 w 335180"/>
              <a:gd name="connsiteY0-28" fmla="*/ 158367 h 316733"/>
              <a:gd name="connsiteX1-29" fmla="*/ 255997 w 335180"/>
              <a:gd name="connsiteY1-30" fmla="*/ 316733 h 316733"/>
              <a:gd name="connsiteX2-31" fmla="*/ 79183 w 335180"/>
              <a:gd name="connsiteY2-32" fmla="*/ 316733 h 316733"/>
              <a:gd name="connsiteX3-33" fmla="*/ 0 w 335180"/>
              <a:gd name="connsiteY3-34" fmla="*/ 158367 h 316733"/>
              <a:gd name="connsiteX4-35" fmla="*/ 79183 w 335180"/>
              <a:gd name="connsiteY4-36" fmla="*/ 0 h 316733"/>
              <a:gd name="connsiteX0-37" fmla="*/ 255997 w 255997"/>
              <a:gd name="connsiteY0-38" fmla="*/ 316733 h 316733"/>
              <a:gd name="connsiteX1-39" fmla="*/ 79183 w 255997"/>
              <a:gd name="connsiteY1-40" fmla="*/ 316733 h 316733"/>
              <a:gd name="connsiteX2-41" fmla="*/ 0 w 255997"/>
              <a:gd name="connsiteY2-42" fmla="*/ 158367 h 316733"/>
              <a:gd name="connsiteX3-43" fmla="*/ 79183 w 255997"/>
              <a:gd name="connsiteY3-44" fmla="*/ 0 h 316733"/>
              <a:gd name="connsiteX0-45" fmla="*/ 79183 w 79183"/>
              <a:gd name="connsiteY0-46" fmla="*/ 316733 h 316733"/>
              <a:gd name="connsiteX1-47" fmla="*/ 0 w 79183"/>
              <a:gd name="connsiteY1-48" fmla="*/ 158367 h 316733"/>
              <a:gd name="connsiteX2-49" fmla="*/ 79183 w 79183"/>
              <a:gd name="connsiteY2-50" fmla="*/ 0 h 3167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9183" h="316733">
                <a:moveTo>
                  <a:pt x="79183" y="316733"/>
                </a:moveTo>
                <a:lnTo>
                  <a:pt x="0" y="158367"/>
                </a:lnTo>
                <a:lnTo>
                  <a:pt x="79183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336" name="Straight Connector 335"/>
          <p:cNvCxnSpPr>
            <a:stCxn id="314" idx="2"/>
          </p:cNvCxnSpPr>
          <p:nvPr/>
        </p:nvCxnSpPr>
        <p:spPr bwMode="auto">
          <a:xfrm>
            <a:off x="7781445" y="6135851"/>
            <a:ext cx="75176" cy="50083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37" name="Group 336"/>
          <p:cNvGrpSpPr/>
          <p:nvPr/>
        </p:nvGrpSpPr>
        <p:grpSpPr>
          <a:xfrm rot="3876497">
            <a:off x="8122784" y="5037647"/>
            <a:ext cx="45719" cy="114428"/>
            <a:chOff x="8245475" y="975285"/>
            <a:chExt cx="38100" cy="153888"/>
          </a:xfrm>
        </p:grpSpPr>
        <p:cxnSp>
          <p:nvCxnSpPr>
            <p:cNvPr id="338" name="Straight Connector 337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9" name="Straight Connector 338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0" name="Group 339"/>
          <p:cNvGrpSpPr/>
          <p:nvPr/>
        </p:nvGrpSpPr>
        <p:grpSpPr>
          <a:xfrm rot="18257048">
            <a:off x="7596489" y="5707729"/>
            <a:ext cx="45719" cy="114428"/>
            <a:chOff x="8245475" y="975285"/>
            <a:chExt cx="38100" cy="153888"/>
          </a:xfrm>
        </p:grpSpPr>
        <p:cxnSp>
          <p:nvCxnSpPr>
            <p:cNvPr id="341" name="Straight Connector 340"/>
            <p:cNvCxnSpPr/>
            <p:nvPr/>
          </p:nvCxnSpPr>
          <p:spPr bwMode="auto">
            <a:xfrm>
              <a:off x="82454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" name="Straight Connector 341"/>
            <p:cNvCxnSpPr/>
            <p:nvPr/>
          </p:nvCxnSpPr>
          <p:spPr bwMode="auto">
            <a:xfrm>
              <a:off x="8283575" y="975285"/>
              <a:ext cx="0" cy="153888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3" name="TextBox 342"/>
          <p:cNvSpPr txBox="1"/>
          <p:nvPr/>
        </p:nvSpPr>
        <p:spPr bwMode="auto">
          <a:xfrm>
            <a:off x="7781445" y="6071001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344" name="TextBox 343"/>
          <p:cNvSpPr txBox="1"/>
          <p:nvPr/>
        </p:nvSpPr>
        <p:spPr bwMode="auto">
          <a:xfrm>
            <a:off x="7360482" y="5561252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345" name="TextBox 344"/>
          <p:cNvSpPr txBox="1"/>
          <p:nvPr/>
        </p:nvSpPr>
        <p:spPr bwMode="auto">
          <a:xfrm>
            <a:off x="7885004" y="5016509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346" name="TextBox 345"/>
          <p:cNvSpPr txBox="1"/>
          <p:nvPr/>
        </p:nvSpPr>
        <p:spPr bwMode="auto">
          <a:xfrm>
            <a:off x="8622661" y="5390842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347" name="TextBox 346"/>
          <p:cNvSpPr txBox="1"/>
          <p:nvPr/>
        </p:nvSpPr>
        <p:spPr bwMode="auto">
          <a:xfrm>
            <a:off x="8378313" y="5328473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348" name="TextBox 347"/>
          <p:cNvSpPr txBox="1"/>
          <p:nvPr/>
        </p:nvSpPr>
        <p:spPr bwMode="auto">
          <a:xfrm>
            <a:off x="8703657" y="5174778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F</a:t>
            </a:r>
          </a:p>
        </p:txBody>
      </p:sp>
      <p:sp>
        <p:nvSpPr>
          <p:cNvPr id="349" name="TextBox 348"/>
          <p:cNvSpPr txBox="1"/>
          <p:nvPr/>
        </p:nvSpPr>
        <p:spPr bwMode="auto">
          <a:xfrm>
            <a:off x="8074897" y="4759924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15873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50" name="TextBox 349"/>
          <p:cNvSpPr txBox="1"/>
          <p:nvPr/>
        </p:nvSpPr>
        <p:spPr bwMode="auto">
          <a:xfrm>
            <a:off x="7988086" y="4674915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51" name="TextBox 350"/>
          <p:cNvSpPr txBox="1"/>
          <p:nvPr/>
        </p:nvSpPr>
        <p:spPr bwMode="auto">
          <a:xfrm>
            <a:off x="8164176" y="4675479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52" name="TextBox 351"/>
          <p:cNvSpPr txBox="1"/>
          <p:nvPr/>
        </p:nvSpPr>
        <p:spPr bwMode="auto">
          <a:xfrm>
            <a:off x="8362545" y="4840589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15873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53" name="TextBox 352"/>
          <p:cNvSpPr txBox="1"/>
          <p:nvPr/>
        </p:nvSpPr>
        <p:spPr bwMode="auto">
          <a:xfrm>
            <a:off x="8275734" y="4755580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54" name="TextBox 353"/>
          <p:cNvSpPr txBox="1"/>
          <p:nvPr/>
        </p:nvSpPr>
        <p:spPr bwMode="auto">
          <a:xfrm>
            <a:off x="8451824" y="4756144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55" name="Rectangle 354"/>
          <p:cNvSpPr/>
          <p:nvPr/>
        </p:nvSpPr>
        <p:spPr bwMode="auto">
          <a:xfrm rot="5400000">
            <a:off x="7340759" y="5836124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6" name="TextBox 355"/>
          <p:cNvSpPr txBox="1"/>
          <p:nvPr/>
        </p:nvSpPr>
        <p:spPr bwMode="auto">
          <a:xfrm>
            <a:off x="7268515" y="5775668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E1471D"/>
                </a:solidFill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357" name="Rectangle 356"/>
          <p:cNvSpPr/>
          <p:nvPr/>
        </p:nvSpPr>
        <p:spPr bwMode="auto">
          <a:xfrm rot="5400000">
            <a:off x="7710017" y="5648065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58" name="TextBox 357"/>
          <p:cNvSpPr txBox="1"/>
          <p:nvPr/>
        </p:nvSpPr>
        <p:spPr bwMode="auto">
          <a:xfrm>
            <a:off x="7640269" y="5568492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15873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59" name="TextBox 358"/>
          <p:cNvSpPr txBox="1"/>
          <p:nvPr/>
        </p:nvSpPr>
        <p:spPr bwMode="auto">
          <a:xfrm>
            <a:off x="7750092" y="5650770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H</a:t>
            </a:r>
          </a:p>
        </p:txBody>
      </p:sp>
      <p:sp>
        <p:nvSpPr>
          <p:cNvPr id="360" name="Rectangle 359"/>
          <p:cNvSpPr/>
          <p:nvPr/>
        </p:nvSpPr>
        <p:spPr bwMode="auto">
          <a:xfrm rot="5400000">
            <a:off x="8294782" y="5310196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1" name="TextBox 360"/>
          <p:cNvSpPr txBox="1"/>
          <p:nvPr/>
        </p:nvSpPr>
        <p:spPr bwMode="auto">
          <a:xfrm>
            <a:off x="8225034" y="5225428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15873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62" name="Rectangle 361"/>
          <p:cNvSpPr/>
          <p:nvPr/>
        </p:nvSpPr>
        <p:spPr bwMode="auto">
          <a:xfrm rot="5400000">
            <a:off x="8451792" y="5180384"/>
            <a:ext cx="137324" cy="116228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3" name="TextBox 362"/>
          <p:cNvSpPr txBox="1"/>
          <p:nvPr/>
        </p:nvSpPr>
        <p:spPr bwMode="auto">
          <a:xfrm>
            <a:off x="8382044" y="5111201"/>
            <a:ext cx="3267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15873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64" name="Isosceles Triangle 363"/>
          <p:cNvSpPr/>
          <p:nvPr/>
        </p:nvSpPr>
        <p:spPr bwMode="auto">
          <a:xfrm rot="12834130">
            <a:off x="8622550" y="5150932"/>
            <a:ext cx="45719" cy="128081"/>
          </a:xfrm>
          <a:prstGeom prst="triangle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5" name="Rectangle 364"/>
          <p:cNvSpPr/>
          <p:nvPr/>
        </p:nvSpPr>
        <p:spPr bwMode="auto">
          <a:xfrm rot="5400000">
            <a:off x="1263619" y="5030244"/>
            <a:ext cx="175083" cy="117555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6" name="TextBox 365"/>
          <p:cNvSpPr txBox="1"/>
          <p:nvPr/>
        </p:nvSpPr>
        <p:spPr bwMode="auto">
          <a:xfrm>
            <a:off x="1209031" y="4935836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  <p:sp>
        <p:nvSpPr>
          <p:cNvPr id="367" name="Rectangle 366"/>
          <p:cNvSpPr/>
          <p:nvPr/>
        </p:nvSpPr>
        <p:spPr bwMode="auto">
          <a:xfrm>
            <a:off x="4862571" y="2959153"/>
            <a:ext cx="126785" cy="103586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b="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68" name="TextBox 367"/>
          <p:cNvSpPr txBox="1"/>
          <p:nvPr/>
        </p:nvSpPr>
        <p:spPr bwMode="auto">
          <a:xfrm>
            <a:off x="4780297" y="2853251"/>
            <a:ext cx="2840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2060"/>
                </a:solidFill>
              </a:rPr>
              <a:t>Covalent </a:t>
            </a:r>
            <a:r>
              <a:rPr lang="en-US" altLang="en-US" dirty="0" err="1" smtClean="0">
                <a:solidFill>
                  <a:srgbClr val="002060"/>
                </a:solidFill>
              </a:rPr>
              <a:t>vs</a:t>
            </a:r>
            <a:r>
              <a:rPr lang="en-US" altLang="en-US" dirty="0" smtClean="0">
                <a:solidFill>
                  <a:srgbClr val="002060"/>
                </a:solidFill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</a:rPr>
              <a:t>Noncovalent</a:t>
            </a:r>
            <a:r>
              <a:rPr lang="en-US" altLang="en-US" dirty="0" smtClean="0">
                <a:solidFill>
                  <a:srgbClr val="002060"/>
                </a:solidFill>
              </a:rPr>
              <a:t> BTK Inhibitors</a:t>
            </a:r>
            <a:endParaRPr lang="en-US" altLang="en-US" dirty="0">
              <a:solidFill>
                <a:srgbClr val="002060"/>
              </a:solidFill>
            </a:endParaRPr>
          </a:p>
        </p:txBody>
      </p:sp>
      <p:pic>
        <p:nvPicPr>
          <p:cNvPr id="12" name="عنصر نائب للمحتوى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80654" y="1981417"/>
            <a:ext cx="3087533" cy="210939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a-DK" sz="1200" b="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Adapted from Lewis. J Pers Med. 2021;11:764.</a:t>
            </a:r>
            <a:endParaRPr lang="en-US" altLang="en-US" sz="1200" b="0" dirty="0">
              <a:solidFill>
                <a:srgbClr val="4555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99390" y="379866"/>
            <a:ext cx="3068797" cy="16204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FFFFFF"/>
                </a:solidFill>
              </a:rPr>
              <a:t>Covalent inhibitors bind to C481 residue and block ATP binding site</a:t>
            </a:r>
          </a:p>
        </p:txBody>
      </p:sp>
      <p:grpSp>
        <p:nvGrpSpPr>
          <p:cNvPr id="10235" name="Group 10234"/>
          <p:cNvGrpSpPr/>
          <p:nvPr/>
        </p:nvGrpSpPr>
        <p:grpSpPr>
          <a:xfrm>
            <a:off x="944265" y="1564106"/>
            <a:ext cx="6955420" cy="4624369"/>
            <a:chOff x="944265" y="1564106"/>
            <a:chExt cx="6955420" cy="4624369"/>
          </a:xfrm>
        </p:grpSpPr>
        <p:grpSp>
          <p:nvGrpSpPr>
            <p:cNvPr id="10234" name="Group 10233"/>
            <p:cNvGrpSpPr/>
            <p:nvPr/>
          </p:nvGrpSpPr>
          <p:grpSpPr>
            <a:xfrm>
              <a:off x="944265" y="3137371"/>
              <a:ext cx="6955420" cy="597572"/>
              <a:chOff x="944265" y="3137371"/>
              <a:chExt cx="6955420" cy="597572"/>
            </a:xfrm>
          </p:grpSpPr>
          <p:grpSp>
            <p:nvGrpSpPr>
              <p:cNvPr id="9809" name="Group 9808"/>
              <p:cNvGrpSpPr/>
              <p:nvPr/>
            </p:nvGrpSpPr>
            <p:grpSpPr>
              <a:xfrm rot="276569">
                <a:off x="944265" y="3208971"/>
                <a:ext cx="1368148" cy="451829"/>
                <a:chOff x="-1635579" y="2323266"/>
                <a:chExt cx="1368148" cy="451829"/>
              </a:xfrm>
            </p:grpSpPr>
            <p:grpSp>
              <p:nvGrpSpPr>
                <p:cNvPr id="9584" name="Group 9583"/>
                <p:cNvGrpSpPr/>
                <p:nvPr/>
              </p:nvGrpSpPr>
              <p:grpSpPr>
                <a:xfrm>
                  <a:off x="-163557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585" name="Group 9584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593" name="Group 9592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597" name="Straight Connector 9596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8" name="Straight Connector 9597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94" name="Group 9593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595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596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586" name="Group 9585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587" name="Group 9586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591" name="Straight Connector 9590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2" name="Straight Connector 9591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88" name="Group 9587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589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590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599" name="Group 9598"/>
                <p:cNvGrpSpPr/>
                <p:nvPr/>
              </p:nvGrpSpPr>
              <p:grpSpPr>
                <a:xfrm>
                  <a:off x="-143827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600" name="Group 959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608" name="Group 960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12" name="Straight Connector 961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3" name="Straight Connector 961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09" name="Group 960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61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1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601" name="Group 960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602" name="Group 960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06" name="Straight Connector 960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7" name="Straight Connector 960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03" name="Group 960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60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0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614" name="Group 9613"/>
                <p:cNvGrpSpPr/>
                <p:nvPr/>
              </p:nvGrpSpPr>
              <p:grpSpPr>
                <a:xfrm>
                  <a:off x="-1240967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615" name="Group 9614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623" name="Group 9622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27" name="Straight Connector 9626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28" name="Straight Connector 9627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24" name="Group 9623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625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26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616" name="Group 9615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617" name="Group 9616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21" name="Straight Connector 9620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22" name="Straight Connector 9621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18" name="Group 9617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619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20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629" name="Group 9628"/>
                <p:cNvGrpSpPr/>
                <p:nvPr/>
              </p:nvGrpSpPr>
              <p:grpSpPr>
                <a:xfrm>
                  <a:off x="-1043661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630" name="Group 962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638" name="Group 963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42" name="Straight Connector 964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43" name="Straight Connector 964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39" name="Group 963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64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4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631" name="Group 963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632" name="Group 963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36" name="Straight Connector 963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37" name="Straight Connector 963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33" name="Group 963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63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3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644" name="Group 9643"/>
                <p:cNvGrpSpPr/>
                <p:nvPr/>
              </p:nvGrpSpPr>
              <p:grpSpPr>
                <a:xfrm>
                  <a:off x="-846355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645" name="Group 9644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653" name="Group 9652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57" name="Straight Connector 9656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58" name="Straight Connector 9657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54" name="Group 9653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655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56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646" name="Group 9645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647" name="Group 9646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51" name="Straight Connector 9650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52" name="Straight Connector 9651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48" name="Group 9647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649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50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659" name="Group 9658"/>
                <p:cNvGrpSpPr/>
                <p:nvPr/>
              </p:nvGrpSpPr>
              <p:grpSpPr>
                <a:xfrm>
                  <a:off x="-64904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660" name="Group 965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668" name="Group 966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72" name="Straight Connector 967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73" name="Straight Connector 967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69" name="Group 966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67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7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661" name="Group 966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662" name="Group 966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66" name="Straight Connector 966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67" name="Straight Connector 966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63" name="Group 966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66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6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674" name="Group 9673"/>
                <p:cNvGrpSpPr/>
                <p:nvPr/>
              </p:nvGrpSpPr>
              <p:grpSpPr>
                <a:xfrm>
                  <a:off x="-45174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675" name="Group 9674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683" name="Group 9682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87" name="Straight Connector 9686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88" name="Straight Connector 9687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84" name="Group 9683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685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86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676" name="Group 9675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677" name="Group 9676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681" name="Straight Connector 9680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82" name="Straight Connector 9681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678" name="Group 9677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679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680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810" name="Group 9809"/>
              <p:cNvGrpSpPr/>
              <p:nvPr/>
            </p:nvGrpSpPr>
            <p:grpSpPr>
              <a:xfrm>
                <a:off x="2345199" y="3283114"/>
                <a:ext cx="1368148" cy="451829"/>
                <a:chOff x="-1635579" y="2323266"/>
                <a:chExt cx="1368148" cy="451829"/>
              </a:xfrm>
            </p:grpSpPr>
            <p:grpSp>
              <p:nvGrpSpPr>
                <p:cNvPr id="9811" name="Group 9810"/>
                <p:cNvGrpSpPr/>
                <p:nvPr/>
              </p:nvGrpSpPr>
              <p:grpSpPr>
                <a:xfrm>
                  <a:off x="-163557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02" name="Group 9901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910" name="Group 9909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14" name="Straight Connector 991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5" name="Straight Connector 991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11" name="Group 9910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912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13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03" name="Group 9902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04" name="Group 9903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08" name="Straight Connector 990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9" name="Straight Connector 990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05" name="Group 9904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06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07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12" name="Group 9811"/>
                <p:cNvGrpSpPr/>
                <p:nvPr/>
              </p:nvGrpSpPr>
              <p:grpSpPr>
                <a:xfrm>
                  <a:off x="-143827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888" name="Group 9887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896" name="Group 9895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00" name="Straight Connector 989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1" name="Straight Connector 990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97" name="Group 9896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898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99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889" name="Group 9888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890" name="Group 9889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94" name="Straight Connector 989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5" name="Straight Connector 989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91" name="Group 9890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892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93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13" name="Group 9812"/>
                <p:cNvGrpSpPr/>
                <p:nvPr/>
              </p:nvGrpSpPr>
              <p:grpSpPr>
                <a:xfrm>
                  <a:off x="-1240967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874" name="Group 9873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882" name="Group 9881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86" name="Straight Connector 988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7" name="Straight Connector 988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83" name="Group 9882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884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85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875" name="Group 9874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876" name="Group 9875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80" name="Straight Connector 987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1" name="Straight Connector 988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77" name="Group 9876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878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7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14" name="Group 9813"/>
                <p:cNvGrpSpPr/>
                <p:nvPr/>
              </p:nvGrpSpPr>
              <p:grpSpPr>
                <a:xfrm>
                  <a:off x="-1043661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860" name="Group 985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868" name="Group 986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72" name="Straight Connector 987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3" name="Straight Connector 987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69" name="Group 986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87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7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861" name="Group 986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862" name="Group 986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66" name="Straight Connector 986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67" name="Straight Connector 986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63" name="Group 986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86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6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15" name="Group 9814"/>
                <p:cNvGrpSpPr/>
                <p:nvPr/>
              </p:nvGrpSpPr>
              <p:grpSpPr>
                <a:xfrm>
                  <a:off x="-846355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846" name="Group 9845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854" name="Group 9853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58" name="Straight Connector 985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59" name="Straight Connector 985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55" name="Group 9854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856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57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847" name="Group 9846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848" name="Group 9847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52" name="Straight Connector 985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53" name="Straight Connector 985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49" name="Group 9848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850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51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16" name="Group 9815"/>
                <p:cNvGrpSpPr/>
                <p:nvPr/>
              </p:nvGrpSpPr>
              <p:grpSpPr>
                <a:xfrm>
                  <a:off x="-64904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832" name="Group 9831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840" name="Group 9839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44" name="Straight Connector 984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45" name="Straight Connector 984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41" name="Group 9840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842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43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833" name="Group 9832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834" name="Group 9833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38" name="Straight Connector 983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39" name="Straight Connector 983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35" name="Group 9834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836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37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817" name="Group 9816"/>
                <p:cNvGrpSpPr/>
                <p:nvPr/>
              </p:nvGrpSpPr>
              <p:grpSpPr>
                <a:xfrm>
                  <a:off x="-45174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818" name="Group 9817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826" name="Group 9825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30" name="Straight Connector 982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31" name="Straight Connector 983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27" name="Group 9826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828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29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819" name="Group 9818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820" name="Group 9819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824" name="Straight Connector 982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25" name="Straight Connector 982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21" name="Group 9820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822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823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9916" name="Group 9915"/>
              <p:cNvGrpSpPr/>
              <p:nvPr/>
            </p:nvGrpSpPr>
            <p:grpSpPr>
              <a:xfrm rot="21449664">
                <a:off x="3764536" y="3274903"/>
                <a:ext cx="1368148" cy="451829"/>
                <a:chOff x="-1635579" y="2323266"/>
                <a:chExt cx="1368148" cy="451829"/>
              </a:xfrm>
            </p:grpSpPr>
            <p:grpSp>
              <p:nvGrpSpPr>
                <p:cNvPr id="9917" name="Group 9916"/>
                <p:cNvGrpSpPr/>
                <p:nvPr/>
              </p:nvGrpSpPr>
              <p:grpSpPr>
                <a:xfrm>
                  <a:off x="-163557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008" name="Group 10007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16" name="Group 10015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20" name="Straight Connector 1001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21" name="Straight Connector 1002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17" name="Group 10016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18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19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009" name="Group 10008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010" name="Group 10009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14" name="Straight Connector 1001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15" name="Straight Connector 1001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11" name="Group 10010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012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13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918" name="Group 9917"/>
                <p:cNvGrpSpPr/>
                <p:nvPr/>
              </p:nvGrpSpPr>
              <p:grpSpPr>
                <a:xfrm>
                  <a:off x="-143827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94" name="Group 9993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02" name="Group 10001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06" name="Straight Connector 1000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07" name="Straight Connector 1000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03" name="Group 10002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04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05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95" name="Group 9994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96" name="Group 9995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00" name="Straight Connector 999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01" name="Straight Connector 1000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97" name="Group 9996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98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9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919" name="Group 9918"/>
                <p:cNvGrpSpPr/>
                <p:nvPr/>
              </p:nvGrpSpPr>
              <p:grpSpPr>
                <a:xfrm>
                  <a:off x="-1240967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80" name="Group 997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988" name="Group 998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92" name="Straight Connector 999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93" name="Straight Connector 999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89" name="Group 998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99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9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81" name="Group 998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82" name="Group 998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86" name="Straight Connector 998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87" name="Straight Connector 998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83" name="Group 998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8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8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920" name="Group 9919"/>
                <p:cNvGrpSpPr/>
                <p:nvPr/>
              </p:nvGrpSpPr>
              <p:grpSpPr>
                <a:xfrm>
                  <a:off x="-1043661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66" name="Group 9965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974" name="Group 9973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78" name="Straight Connector 997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79" name="Straight Connector 997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75" name="Group 9974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976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77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67" name="Group 9966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68" name="Group 9967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72" name="Straight Connector 997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73" name="Straight Connector 997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69" name="Group 9968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70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71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921" name="Group 9920"/>
                <p:cNvGrpSpPr/>
                <p:nvPr/>
              </p:nvGrpSpPr>
              <p:grpSpPr>
                <a:xfrm>
                  <a:off x="-846355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52" name="Group 9951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960" name="Group 9959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64" name="Straight Connector 996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65" name="Straight Connector 996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61" name="Group 9960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962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63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53" name="Group 9952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54" name="Group 9953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58" name="Straight Connector 995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59" name="Straight Connector 995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55" name="Group 9954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56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57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922" name="Group 9921"/>
                <p:cNvGrpSpPr/>
                <p:nvPr/>
              </p:nvGrpSpPr>
              <p:grpSpPr>
                <a:xfrm>
                  <a:off x="-64904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38" name="Group 9937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946" name="Group 9945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50" name="Straight Connector 994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51" name="Straight Connector 995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47" name="Group 9946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948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49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39" name="Group 9938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40" name="Group 9939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44" name="Straight Connector 994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45" name="Straight Connector 994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41" name="Group 9940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42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43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923" name="Group 9922"/>
                <p:cNvGrpSpPr/>
                <p:nvPr/>
              </p:nvGrpSpPr>
              <p:grpSpPr>
                <a:xfrm>
                  <a:off x="-45174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9924" name="Group 9923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9932" name="Group 9931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36" name="Straight Connector 993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37" name="Straight Connector 993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33" name="Group 9932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9934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35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9925" name="Group 9924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9926" name="Group 9925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9930" name="Straight Connector 992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31" name="Straight Connector 993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27" name="Group 9926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9928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992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022" name="Group 10021"/>
              <p:cNvGrpSpPr/>
              <p:nvPr/>
            </p:nvGrpSpPr>
            <p:grpSpPr>
              <a:xfrm rot="21449664">
                <a:off x="5142882" y="3200272"/>
                <a:ext cx="1368148" cy="451829"/>
                <a:chOff x="-1635579" y="2323266"/>
                <a:chExt cx="1368148" cy="451829"/>
              </a:xfrm>
            </p:grpSpPr>
            <p:grpSp>
              <p:nvGrpSpPr>
                <p:cNvPr id="10023" name="Group 10022"/>
                <p:cNvGrpSpPr/>
                <p:nvPr/>
              </p:nvGrpSpPr>
              <p:grpSpPr>
                <a:xfrm>
                  <a:off x="-163557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14" name="Group 10113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122" name="Group 10121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26" name="Straight Connector 1012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27" name="Straight Connector 1012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23" name="Group 10122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124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25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15" name="Group 10114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16" name="Group 10115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20" name="Straight Connector 1011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21" name="Straight Connector 1012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17" name="Group 10116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18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1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4" name="Group 10023"/>
                <p:cNvGrpSpPr/>
                <p:nvPr/>
              </p:nvGrpSpPr>
              <p:grpSpPr>
                <a:xfrm>
                  <a:off x="-143827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00" name="Group 1009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108" name="Group 1010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12" name="Straight Connector 1011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13" name="Straight Connector 1011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09" name="Group 1010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11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1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01" name="Group 1010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02" name="Group 1010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06" name="Straight Connector 1010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07" name="Straight Connector 1010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03" name="Group 1010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0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0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5" name="Group 10024"/>
                <p:cNvGrpSpPr/>
                <p:nvPr/>
              </p:nvGrpSpPr>
              <p:grpSpPr>
                <a:xfrm>
                  <a:off x="-1240967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086" name="Group 10085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94" name="Group 10093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98" name="Straight Connector 1009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99" name="Straight Connector 1009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95" name="Group 10094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96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97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087" name="Group 10086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088" name="Group 10087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92" name="Straight Connector 1009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93" name="Straight Connector 1009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89" name="Group 10088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090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91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6" name="Group 10025"/>
                <p:cNvGrpSpPr/>
                <p:nvPr/>
              </p:nvGrpSpPr>
              <p:grpSpPr>
                <a:xfrm>
                  <a:off x="-1043661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072" name="Group 10071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80" name="Group 10079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84" name="Straight Connector 1008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85" name="Straight Connector 1008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81" name="Group 10080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82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83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073" name="Group 10072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074" name="Group 10073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78" name="Straight Connector 1007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79" name="Straight Connector 1007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75" name="Group 10074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076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77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7" name="Group 10026"/>
                <p:cNvGrpSpPr/>
                <p:nvPr/>
              </p:nvGrpSpPr>
              <p:grpSpPr>
                <a:xfrm>
                  <a:off x="-846355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058" name="Group 10057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66" name="Group 10065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70" name="Straight Connector 1006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71" name="Straight Connector 1007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67" name="Group 10066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68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69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059" name="Group 10058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060" name="Group 10059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64" name="Straight Connector 1006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65" name="Straight Connector 1006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61" name="Group 10060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062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63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8" name="Group 10027"/>
                <p:cNvGrpSpPr/>
                <p:nvPr/>
              </p:nvGrpSpPr>
              <p:grpSpPr>
                <a:xfrm>
                  <a:off x="-64904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044" name="Group 10043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52" name="Group 10051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56" name="Straight Connector 1005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57" name="Straight Connector 1005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53" name="Group 10052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54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55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045" name="Group 10044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046" name="Group 10045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50" name="Straight Connector 1004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51" name="Straight Connector 1005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47" name="Group 10046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048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4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029" name="Group 10028"/>
                <p:cNvGrpSpPr/>
                <p:nvPr/>
              </p:nvGrpSpPr>
              <p:grpSpPr>
                <a:xfrm>
                  <a:off x="-45174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030" name="Group 1002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038" name="Group 1003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42" name="Straight Connector 1004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43" name="Straight Connector 1004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39" name="Group 1003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04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4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031" name="Group 1003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032" name="Group 1003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036" name="Straight Connector 1003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37" name="Straight Connector 1003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33" name="Group 1003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03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03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0128" name="Group 10127"/>
              <p:cNvGrpSpPr/>
              <p:nvPr/>
            </p:nvGrpSpPr>
            <p:grpSpPr>
              <a:xfrm rot="21294124">
                <a:off x="6531537" y="3137371"/>
                <a:ext cx="1368148" cy="451829"/>
                <a:chOff x="-1635579" y="2323266"/>
                <a:chExt cx="1368148" cy="451829"/>
              </a:xfrm>
            </p:grpSpPr>
            <p:grpSp>
              <p:nvGrpSpPr>
                <p:cNvPr id="10129" name="Group 10128"/>
                <p:cNvGrpSpPr/>
                <p:nvPr/>
              </p:nvGrpSpPr>
              <p:grpSpPr>
                <a:xfrm>
                  <a:off x="-163557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220" name="Group 1021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228" name="Group 1022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232" name="Straight Connector 1023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33" name="Straight Connector 1023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229" name="Group 1022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23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23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21" name="Group 1022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222" name="Group 1022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226" name="Straight Connector 1022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27" name="Straight Connector 1022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223" name="Group 1022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22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22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30" name="Group 10129"/>
                <p:cNvGrpSpPr/>
                <p:nvPr/>
              </p:nvGrpSpPr>
              <p:grpSpPr>
                <a:xfrm>
                  <a:off x="-143827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206" name="Group 10205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214" name="Group 10213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218" name="Straight Connector 1021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19" name="Straight Connector 1021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215" name="Group 10214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216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217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07" name="Group 10206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208" name="Group 10207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212" name="Straight Connector 1021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13" name="Straight Connector 1021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209" name="Group 10208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210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211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31" name="Group 10130"/>
                <p:cNvGrpSpPr/>
                <p:nvPr/>
              </p:nvGrpSpPr>
              <p:grpSpPr>
                <a:xfrm>
                  <a:off x="-1240967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92" name="Group 10191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200" name="Group 10199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204" name="Straight Connector 1020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05" name="Straight Connector 1020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201" name="Group 10200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202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203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93" name="Group 10192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94" name="Group 10193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98" name="Straight Connector 1019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99" name="Straight Connector 1019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95" name="Group 10194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96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97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32" name="Group 10131"/>
                <p:cNvGrpSpPr/>
                <p:nvPr/>
              </p:nvGrpSpPr>
              <p:grpSpPr>
                <a:xfrm>
                  <a:off x="-1043661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78" name="Group 10177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186" name="Group 10185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90" name="Straight Connector 1018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91" name="Straight Connector 1019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87" name="Group 10186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188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89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79" name="Group 10178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80" name="Group 10179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84" name="Straight Connector 10183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85" name="Straight Connector 10184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81" name="Group 10180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82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83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33" name="Group 10132"/>
                <p:cNvGrpSpPr/>
                <p:nvPr/>
              </p:nvGrpSpPr>
              <p:grpSpPr>
                <a:xfrm>
                  <a:off x="-846355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64" name="Group 10163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172" name="Group 10171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76" name="Straight Connector 1017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77" name="Straight Connector 1017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73" name="Group 10172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174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75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65" name="Group 10164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66" name="Group 10165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70" name="Straight Connector 10169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71" name="Straight Connector 10170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67" name="Group 10166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68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6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34" name="Group 10133"/>
                <p:cNvGrpSpPr/>
                <p:nvPr/>
              </p:nvGrpSpPr>
              <p:grpSpPr>
                <a:xfrm>
                  <a:off x="-649049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50" name="Group 10149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158" name="Group 10157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62" name="Straight Connector 1016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63" name="Straight Connector 1016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59" name="Group 10158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160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61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51" name="Group 10150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52" name="Group 10151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56" name="Straight Connector 10155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57" name="Straight Connector 10156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53" name="Group 10152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54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55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135" name="Group 10134"/>
                <p:cNvGrpSpPr/>
                <p:nvPr/>
              </p:nvGrpSpPr>
              <p:grpSpPr>
                <a:xfrm>
                  <a:off x="-451743" y="2323266"/>
                  <a:ext cx="184312" cy="451829"/>
                  <a:chOff x="6367490" y="1536575"/>
                  <a:chExt cx="319380" cy="782940"/>
                </a:xfrm>
              </p:grpSpPr>
              <p:grpSp>
                <p:nvGrpSpPr>
                  <p:cNvPr id="10136" name="Group 10135"/>
                  <p:cNvGrpSpPr/>
                  <p:nvPr/>
                </p:nvGrpSpPr>
                <p:grpSpPr>
                  <a:xfrm>
                    <a:off x="6367490" y="1536575"/>
                    <a:ext cx="319380" cy="381803"/>
                    <a:chOff x="6367490" y="1536575"/>
                    <a:chExt cx="319380" cy="381803"/>
                  </a:xfrm>
                </p:grpSpPr>
                <p:grpSp>
                  <p:nvGrpSpPr>
                    <p:cNvPr id="10144" name="Group 10143"/>
                    <p:cNvGrpSpPr/>
                    <p:nvPr/>
                  </p:nvGrpSpPr>
                  <p:grpSpPr>
                    <a:xfrm>
                      <a:off x="6476184" y="1764113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48" name="Straight Connector 10147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49" name="Straight Connector 10148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45" name="Group 10144"/>
                    <p:cNvGrpSpPr/>
                    <p:nvPr/>
                  </p:nvGrpSpPr>
                  <p:grpSpPr>
                    <a:xfrm>
                      <a:off x="6367490" y="1536575"/>
                      <a:ext cx="319380" cy="260420"/>
                      <a:chOff x="6357510" y="1536575"/>
                      <a:chExt cx="319380" cy="260420"/>
                    </a:xfrm>
                  </p:grpSpPr>
                  <p:sp>
                    <p:nvSpPr>
                      <p:cNvPr id="10146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57510" y="1536575"/>
                        <a:ext cx="319380" cy="260420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47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1600736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137" name="Group 10136"/>
                  <p:cNvGrpSpPr/>
                  <p:nvPr/>
                </p:nvGrpSpPr>
                <p:grpSpPr>
                  <a:xfrm>
                    <a:off x="6372481" y="1933291"/>
                    <a:ext cx="309399" cy="386224"/>
                    <a:chOff x="6372481" y="1933291"/>
                    <a:chExt cx="309399" cy="386224"/>
                  </a:xfrm>
                </p:grpSpPr>
                <p:grpSp>
                  <p:nvGrpSpPr>
                    <p:cNvPr id="10138" name="Group 10137"/>
                    <p:cNvGrpSpPr/>
                    <p:nvPr/>
                  </p:nvGrpSpPr>
                  <p:grpSpPr>
                    <a:xfrm>
                      <a:off x="6477582" y="1933291"/>
                      <a:ext cx="110455" cy="154265"/>
                      <a:chOff x="6476184" y="1764113"/>
                      <a:chExt cx="110455" cy="154265"/>
                    </a:xfrm>
                  </p:grpSpPr>
                  <p:cxnSp>
                    <p:nvCxnSpPr>
                      <p:cNvPr id="10142" name="Straight Connector 10141"/>
                      <p:cNvCxnSpPr/>
                      <p:nvPr/>
                    </p:nvCxnSpPr>
                    <p:spPr>
                      <a:xfrm>
                        <a:off x="6476184" y="1764113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43" name="Straight Connector 10142"/>
                      <p:cNvCxnSpPr/>
                      <p:nvPr/>
                    </p:nvCxnSpPr>
                    <p:spPr>
                      <a:xfrm>
                        <a:off x="6586639" y="1765511"/>
                        <a:ext cx="0" cy="152867"/>
                      </a:xfrm>
                      <a:prstGeom prst="line">
                        <a:avLst/>
                      </a:prstGeom>
                      <a:ln w="1905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39" name="Group 10138"/>
                    <p:cNvGrpSpPr/>
                    <p:nvPr/>
                  </p:nvGrpSpPr>
                  <p:grpSpPr>
                    <a:xfrm>
                      <a:off x="6372481" y="2066644"/>
                      <a:ext cx="309399" cy="252871"/>
                      <a:chOff x="6387452" y="2049866"/>
                      <a:chExt cx="309399" cy="252871"/>
                    </a:xfrm>
                  </p:grpSpPr>
                  <p:sp>
                    <p:nvSpPr>
                      <p:cNvPr id="10140" name="Oval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387452" y="2049866"/>
                        <a:ext cx="309399" cy="252871"/>
                      </a:xfrm>
                      <a:prstGeom prst="ellipse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 w="6350">
                        <a:solidFill>
                          <a:srgbClr val="58585A"/>
                        </a:solidFill>
                        <a:miter lim="800000"/>
                      </a:ln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10141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6482268" y="2087608"/>
                        <a:ext cx="119767" cy="94355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</a14:hiddenLine>
                        </a:ext>
                      </a:extLst>
                    </p:spPr>
                    <p:txBody>
                      <a:bodyPr/>
                      <a:lstStyle>
                        <a:lvl1pPr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>
                          <a:defRPr/>
                        </a:pPr>
                        <a:endParaRPr lang="en-US" altLang="en-US" dirty="0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5" name="TextBox 4"/>
            <p:cNvSpPr txBox="1"/>
            <p:nvPr/>
          </p:nvSpPr>
          <p:spPr>
            <a:xfrm>
              <a:off x="7098632" y="1564106"/>
              <a:ext cx="433137" cy="5293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222" name="Oval 9221"/>
            <p:cNvSpPr/>
            <p:nvPr/>
          </p:nvSpPr>
          <p:spPr bwMode="auto">
            <a:xfrm>
              <a:off x="1102640" y="4635785"/>
              <a:ext cx="774288" cy="44679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SYK</a:t>
              </a:r>
            </a:p>
          </p:txBody>
        </p:sp>
        <p:sp>
          <p:nvSpPr>
            <p:cNvPr id="9713" name="TextBox 9712"/>
            <p:cNvSpPr txBox="1"/>
            <p:nvPr/>
          </p:nvSpPr>
          <p:spPr bwMode="auto">
            <a:xfrm>
              <a:off x="3779205" y="1710254"/>
              <a:ext cx="236982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E1471D"/>
                  </a:solidFill>
                  <a:latin typeface="Calibri" panose="020F0502020204030204" pitchFamily="34" charset="0"/>
                </a:rPr>
                <a:t>Noncovalent non C481 dependent binding</a:t>
              </a:r>
            </a:p>
          </p:txBody>
        </p:sp>
        <p:sp>
          <p:nvSpPr>
            <p:cNvPr id="9714" name="Rectangle 9713"/>
            <p:cNvSpPr/>
            <p:nvPr/>
          </p:nvSpPr>
          <p:spPr bwMode="auto">
            <a:xfrm>
              <a:off x="3774636" y="2337112"/>
              <a:ext cx="1291224" cy="8682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Pirtobrutinib</a:t>
              </a:r>
              <a:b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Vecabrutinib</a:t>
              </a:r>
              <a:b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Fenebrutinib</a:t>
              </a:r>
              <a:b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13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Nemtabrutinib</a:t>
              </a:r>
            </a:p>
          </p:txBody>
        </p:sp>
        <p:sp>
          <p:nvSpPr>
            <p:cNvPr id="9715" name="Rectangle 9714"/>
            <p:cNvSpPr/>
            <p:nvPr/>
          </p:nvSpPr>
          <p:spPr bwMode="auto">
            <a:xfrm>
              <a:off x="3818144" y="4742245"/>
              <a:ext cx="1332245" cy="86828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eaLnBrk="1" hangingPunct="1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Ibrutinib</a:t>
              </a:r>
              <a:b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Acalabrutinib</a:t>
              </a:r>
              <a:b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  <a:t>Zanubrutinib</a:t>
              </a:r>
            </a:p>
          </p:txBody>
        </p:sp>
        <p:sp>
          <p:nvSpPr>
            <p:cNvPr id="9716" name="TextBox 9715"/>
            <p:cNvSpPr txBox="1"/>
            <p:nvPr/>
          </p:nvSpPr>
          <p:spPr bwMode="auto">
            <a:xfrm>
              <a:off x="3703885" y="5603700"/>
              <a:ext cx="223316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E1471D"/>
                  </a:solidFill>
                  <a:latin typeface="Calibri" panose="020F0502020204030204" pitchFamily="34" charset="0"/>
                </a:rPr>
                <a:t>Covalent C481</a:t>
              </a:r>
              <a:r>
                <a:rPr lang="en-US" sz="1600" dirty="0">
                  <a:solidFill>
                    <a:srgbClr val="E147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‒</a:t>
              </a:r>
              <a:br>
                <a:rPr lang="en-US" sz="1600" dirty="0">
                  <a:solidFill>
                    <a:srgbClr val="E1471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600" dirty="0">
                  <a:solidFill>
                    <a:srgbClr val="E1471D"/>
                  </a:solidFill>
                  <a:latin typeface="Calibri" panose="020F0502020204030204" pitchFamily="34" charset="0"/>
                </a:rPr>
                <a:t>dependent binding</a:t>
              </a:r>
            </a:p>
          </p:txBody>
        </p:sp>
        <p:sp>
          <p:nvSpPr>
            <p:cNvPr id="9717" name="Oval 9716"/>
            <p:cNvSpPr/>
            <p:nvPr/>
          </p:nvSpPr>
          <p:spPr bwMode="auto">
            <a:xfrm>
              <a:off x="2809224" y="4537557"/>
              <a:ext cx="774288" cy="44679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SYK</a:t>
              </a:r>
            </a:p>
          </p:txBody>
        </p:sp>
        <p:sp>
          <p:nvSpPr>
            <p:cNvPr id="9718" name="Oval 9717"/>
            <p:cNvSpPr/>
            <p:nvPr/>
          </p:nvSpPr>
          <p:spPr bwMode="auto">
            <a:xfrm>
              <a:off x="2801879" y="4069414"/>
              <a:ext cx="774288" cy="44679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Lyn</a:t>
              </a:r>
            </a:p>
          </p:txBody>
        </p:sp>
        <p:sp>
          <p:nvSpPr>
            <p:cNvPr id="9719" name="Oval 9718"/>
            <p:cNvSpPr/>
            <p:nvPr/>
          </p:nvSpPr>
          <p:spPr bwMode="auto">
            <a:xfrm>
              <a:off x="1149737" y="4164318"/>
              <a:ext cx="774288" cy="44679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Lyn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317207" y="3025141"/>
              <a:ext cx="579907" cy="1945804"/>
              <a:chOff x="2342186" y="1468137"/>
              <a:chExt cx="517785" cy="1737360"/>
            </a:xfrm>
          </p:grpSpPr>
          <p:sp>
            <p:nvSpPr>
              <p:cNvPr id="51" name="Rounded Rectangle 709"/>
              <p:cNvSpPr/>
              <p:nvPr/>
            </p:nvSpPr>
            <p:spPr>
              <a:xfrm>
                <a:off x="2389245" y="1468137"/>
                <a:ext cx="182880" cy="1737360"/>
              </a:xfrm>
              <a:prstGeom prst="roundRect">
                <a:avLst/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>
                <a:outerShdw blurRad="101600" dist="635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6200000">
                <a:off x="2173550" y="2240263"/>
                <a:ext cx="6142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CD79A</a:t>
                </a:r>
              </a:p>
            </p:txBody>
          </p:sp>
          <p:sp>
            <p:nvSpPr>
              <p:cNvPr id="53" name="Rounded Rectangle 708"/>
              <p:cNvSpPr/>
              <p:nvPr/>
            </p:nvSpPr>
            <p:spPr>
              <a:xfrm>
                <a:off x="2389245" y="2839168"/>
                <a:ext cx="182880" cy="27432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2563150" y="2749144"/>
                <a:ext cx="296821" cy="266976"/>
              </a:xfrm>
              <a:prstGeom prst="ellipse">
                <a:avLst/>
              </a:prstGeom>
              <a:solidFill>
                <a:schemeClr val="accent1"/>
              </a:solidFill>
              <a:ln w="0">
                <a:solidFill>
                  <a:schemeClr val="bg1"/>
                </a:solidFill>
                <a:miter lim="800000"/>
              </a:ln>
            </p:spPr>
            <p:txBody>
              <a:bodyPr rtlCol="0" anchor="ctr"/>
              <a:lstStyle/>
              <a:p>
                <a:pPr algn="ctr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  <p:sp>
            <p:nvSpPr>
              <p:cNvPr id="9720" name="Oval 9719"/>
              <p:cNvSpPr/>
              <p:nvPr/>
            </p:nvSpPr>
            <p:spPr bwMode="auto">
              <a:xfrm>
                <a:off x="2563150" y="2397349"/>
                <a:ext cx="296821" cy="266976"/>
              </a:xfrm>
              <a:prstGeom prst="ellipse">
                <a:avLst/>
              </a:prstGeom>
              <a:solidFill>
                <a:schemeClr val="accent1"/>
              </a:solidFill>
              <a:ln w="0">
                <a:solidFill>
                  <a:schemeClr val="bg1"/>
                </a:solidFill>
                <a:miter lim="800000"/>
              </a:ln>
            </p:spPr>
            <p:txBody>
              <a:bodyPr rtlCol="0" anchor="ctr"/>
              <a:lstStyle/>
              <a:p>
                <a:pPr algn="ctr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9721" name="Group 9720"/>
            <p:cNvGrpSpPr/>
            <p:nvPr/>
          </p:nvGrpSpPr>
          <p:grpSpPr>
            <a:xfrm>
              <a:off x="1732389" y="3025141"/>
              <a:ext cx="602618" cy="2016111"/>
              <a:chOff x="2081122" y="1468137"/>
              <a:chExt cx="538063" cy="1800135"/>
            </a:xfrm>
          </p:grpSpPr>
          <p:sp>
            <p:nvSpPr>
              <p:cNvPr id="9722" name="Rounded Rectangle 709"/>
              <p:cNvSpPr/>
              <p:nvPr/>
            </p:nvSpPr>
            <p:spPr>
              <a:xfrm>
                <a:off x="2389245" y="1468137"/>
                <a:ext cx="182880" cy="1737360"/>
              </a:xfrm>
              <a:prstGeom prst="roundRect">
                <a:avLst/>
              </a:prstGeom>
              <a:solidFill>
                <a:schemeClr val="accent6"/>
              </a:solidFill>
              <a:ln w="25400" cap="flat" cmpd="sng" algn="ctr">
                <a:noFill/>
                <a:prstDash val="solid"/>
              </a:ln>
              <a:effectLst>
                <a:outerShdw blurRad="101600" dist="635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23" name="TextBox 9722"/>
              <p:cNvSpPr txBox="1"/>
              <p:nvPr/>
            </p:nvSpPr>
            <p:spPr>
              <a:xfrm rot="16200000">
                <a:off x="2173550" y="2240263"/>
                <a:ext cx="6142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CD79B</a:t>
                </a:r>
              </a:p>
            </p:txBody>
          </p:sp>
          <p:sp>
            <p:nvSpPr>
              <p:cNvPr id="9724" name="Rounded Rectangle 708"/>
              <p:cNvSpPr/>
              <p:nvPr/>
            </p:nvSpPr>
            <p:spPr>
              <a:xfrm>
                <a:off x="2389245" y="2839168"/>
                <a:ext cx="182880" cy="27432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25" name="Oval 9724"/>
              <p:cNvSpPr/>
              <p:nvPr/>
            </p:nvSpPr>
            <p:spPr bwMode="auto">
              <a:xfrm>
                <a:off x="2081122" y="3001296"/>
                <a:ext cx="296821" cy="266976"/>
              </a:xfrm>
              <a:prstGeom prst="ellipse">
                <a:avLst/>
              </a:prstGeom>
              <a:solidFill>
                <a:schemeClr val="accent1"/>
              </a:solidFill>
              <a:ln w="0">
                <a:solidFill>
                  <a:schemeClr val="bg1"/>
                </a:solidFill>
                <a:miter lim="800000"/>
              </a:ln>
            </p:spPr>
            <p:txBody>
              <a:bodyPr rtlCol="0" anchor="ctr"/>
              <a:lstStyle/>
              <a:p>
                <a:pPr algn="ctr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  <p:sp>
            <p:nvSpPr>
              <p:cNvPr id="9726" name="Oval 9725"/>
              <p:cNvSpPr/>
              <p:nvPr/>
            </p:nvSpPr>
            <p:spPr bwMode="auto">
              <a:xfrm>
                <a:off x="2095437" y="2629045"/>
                <a:ext cx="296821" cy="266976"/>
              </a:xfrm>
              <a:prstGeom prst="ellipse">
                <a:avLst/>
              </a:prstGeom>
              <a:solidFill>
                <a:schemeClr val="accent1"/>
              </a:solidFill>
              <a:ln w="0">
                <a:solidFill>
                  <a:schemeClr val="bg1"/>
                </a:solidFill>
                <a:miter lim="800000"/>
              </a:ln>
            </p:spPr>
            <p:txBody>
              <a:bodyPr rtlCol="0" anchor="ctr"/>
              <a:lstStyle/>
              <a:p>
                <a:pPr algn="ctr">
                  <a:spcBef>
                    <a:spcPct val="35000"/>
                  </a:spcBef>
                  <a:spcAft>
                    <a:spcPct val="25000"/>
                  </a:spcAft>
                  <a:buClr>
                    <a:srgbClr val="015873"/>
                  </a:buClr>
                  <a:defRPr/>
                </a:pPr>
                <a:r>
                  <a:rPr lang="en-US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</a:p>
            </p:txBody>
          </p:sp>
        </p:grpSp>
        <p:grpSp>
          <p:nvGrpSpPr>
            <p:cNvPr id="9727" name="Group 9726"/>
            <p:cNvGrpSpPr/>
            <p:nvPr/>
          </p:nvGrpSpPr>
          <p:grpSpPr>
            <a:xfrm>
              <a:off x="2119801" y="2211487"/>
              <a:ext cx="1502857" cy="1758995"/>
              <a:chOff x="337717" y="3196211"/>
              <a:chExt cx="1059045" cy="1269460"/>
            </a:xfrm>
          </p:grpSpPr>
          <p:sp>
            <p:nvSpPr>
              <p:cNvPr id="9730" name="Freeform 39"/>
              <p:cNvSpPr/>
              <p:nvPr/>
            </p:nvSpPr>
            <p:spPr bwMode="auto">
              <a:xfrm>
                <a:off x="894320" y="3196211"/>
                <a:ext cx="502442" cy="1269460"/>
              </a:xfrm>
              <a:custGeom>
                <a:avLst/>
                <a:gdLst>
                  <a:gd name="connsiteX0" fmla="*/ 1010653 w 1283368"/>
                  <a:gd name="connsiteY0" fmla="*/ 16042 h 3296653"/>
                  <a:gd name="connsiteX1" fmla="*/ 40105 w 1283368"/>
                  <a:gd name="connsiteY1" fmla="*/ 1435768 h 3296653"/>
                  <a:gd name="connsiteX2" fmla="*/ 0 w 1283368"/>
                  <a:gd name="connsiteY2" fmla="*/ 1668379 h 3296653"/>
                  <a:gd name="connsiteX3" fmla="*/ 8021 w 1283368"/>
                  <a:gd name="connsiteY3" fmla="*/ 3136232 h 3296653"/>
                  <a:gd name="connsiteX4" fmla="*/ 176463 w 1283368"/>
                  <a:gd name="connsiteY4" fmla="*/ 3296653 h 3296653"/>
                  <a:gd name="connsiteX5" fmla="*/ 368968 w 1283368"/>
                  <a:gd name="connsiteY5" fmla="*/ 3152274 h 3296653"/>
                  <a:gd name="connsiteX6" fmla="*/ 376990 w 1283368"/>
                  <a:gd name="connsiteY6" fmla="*/ 1532021 h 3296653"/>
                  <a:gd name="connsiteX7" fmla="*/ 1283368 w 1283368"/>
                  <a:gd name="connsiteY7" fmla="*/ 232611 h 3296653"/>
                  <a:gd name="connsiteX8" fmla="*/ 1259305 w 1283368"/>
                  <a:gd name="connsiteY8" fmla="*/ 0 h 3296653"/>
                  <a:gd name="connsiteX9" fmla="*/ 1010653 w 1283368"/>
                  <a:gd name="connsiteY9" fmla="*/ 16042 h 3296653"/>
                  <a:gd name="connsiteX0-1" fmla="*/ 1010653 w 1307114"/>
                  <a:gd name="connsiteY0-2" fmla="*/ 16042 h 3296653"/>
                  <a:gd name="connsiteX1-3" fmla="*/ 40105 w 1307114"/>
                  <a:gd name="connsiteY1-4" fmla="*/ 1435768 h 3296653"/>
                  <a:gd name="connsiteX2-5" fmla="*/ 0 w 1307114"/>
                  <a:gd name="connsiteY2-6" fmla="*/ 1668379 h 3296653"/>
                  <a:gd name="connsiteX3-7" fmla="*/ 8021 w 1307114"/>
                  <a:gd name="connsiteY3-8" fmla="*/ 3136232 h 3296653"/>
                  <a:gd name="connsiteX4-9" fmla="*/ 176463 w 1307114"/>
                  <a:gd name="connsiteY4-10" fmla="*/ 3296653 h 3296653"/>
                  <a:gd name="connsiteX5-11" fmla="*/ 368968 w 1307114"/>
                  <a:gd name="connsiteY5-12" fmla="*/ 3152274 h 3296653"/>
                  <a:gd name="connsiteX6-13" fmla="*/ 376990 w 1307114"/>
                  <a:gd name="connsiteY6-14" fmla="*/ 1532021 h 3296653"/>
                  <a:gd name="connsiteX7-15" fmla="*/ 1283368 w 1307114"/>
                  <a:gd name="connsiteY7-16" fmla="*/ 232611 h 3296653"/>
                  <a:gd name="connsiteX8-17" fmla="*/ 1259305 w 1307114"/>
                  <a:gd name="connsiteY8-18" fmla="*/ 0 h 3296653"/>
                  <a:gd name="connsiteX9-19" fmla="*/ 1010653 w 1307114"/>
                  <a:gd name="connsiteY9-20" fmla="*/ 16042 h 3296653"/>
                  <a:gd name="connsiteX0-21" fmla="*/ 1010653 w 1307114"/>
                  <a:gd name="connsiteY0-22" fmla="*/ 50145 h 3330756"/>
                  <a:gd name="connsiteX1-23" fmla="*/ 40105 w 1307114"/>
                  <a:gd name="connsiteY1-24" fmla="*/ 1469871 h 3330756"/>
                  <a:gd name="connsiteX2-25" fmla="*/ 0 w 1307114"/>
                  <a:gd name="connsiteY2-26" fmla="*/ 1702482 h 3330756"/>
                  <a:gd name="connsiteX3-27" fmla="*/ 8021 w 1307114"/>
                  <a:gd name="connsiteY3-28" fmla="*/ 3170335 h 3330756"/>
                  <a:gd name="connsiteX4-29" fmla="*/ 176463 w 1307114"/>
                  <a:gd name="connsiteY4-30" fmla="*/ 3330756 h 3330756"/>
                  <a:gd name="connsiteX5-31" fmla="*/ 368968 w 1307114"/>
                  <a:gd name="connsiteY5-32" fmla="*/ 3186377 h 3330756"/>
                  <a:gd name="connsiteX6-33" fmla="*/ 376990 w 1307114"/>
                  <a:gd name="connsiteY6-34" fmla="*/ 1566124 h 3330756"/>
                  <a:gd name="connsiteX7-35" fmla="*/ 1283368 w 1307114"/>
                  <a:gd name="connsiteY7-36" fmla="*/ 266714 h 3330756"/>
                  <a:gd name="connsiteX8-37" fmla="*/ 1259305 w 1307114"/>
                  <a:gd name="connsiteY8-38" fmla="*/ 34103 h 3330756"/>
                  <a:gd name="connsiteX9-39" fmla="*/ 1010653 w 1307114"/>
                  <a:gd name="connsiteY9-40" fmla="*/ 50145 h 3330756"/>
                  <a:gd name="connsiteX0-41" fmla="*/ 1010653 w 1307114"/>
                  <a:gd name="connsiteY0-42" fmla="*/ 50145 h 3330756"/>
                  <a:gd name="connsiteX1-43" fmla="*/ 40105 w 1307114"/>
                  <a:gd name="connsiteY1-44" fmla="*/ 1469871 h 3330756"/>
                  <a:gd name="connsiteX2-45" fmla="*/ 0 w 1307114"/>
                  <a:gd name="connsiteY2-46" fmla="*/ 1702482 h 3330756"/>
                  <a:gd name="connsiteX3-47" fmla="*/ 8021 w 1307114"/>
                  <a:gd name="connsiteY3-48" fmla="*/ 3170335 h 3330756"/>
                  <a:gd name="connsiteX4-49" fmla="*/ 176463 w 1307114"/>
                  <a:gd name="connsiteY4-50" fmla="*/ 3330756 h 3330756"/>
                  <a:gd name="connsiteX5-51" fmla="*/ 368968 w 1307114"/>
                  <a:gd name="connsiteY5-52" fmla="*/ 3186377 h 3330756"/>
                  <a:gd name="connsiteX6-53" fmla="*/ 376990 w 1307114"/>
                  <a:gd name="connsiteY6-54" fmla="*/ 1566124 h 3330756"/>
                  <a:gd name="connsiteX7-55" fmla="*/ 1283368 w 1307114"/>
                  <a:gd name="connsiteY7-56" fmla="*/ 266714 h 3330756"/>
                  <a:gd name="connsiteX8-57" fmla="*/ 1259305 w 1307114"/>
                  <a:gd name="connsiteY8-58" fmla="*/ 34103 h 3330756"/>
                  <a:gd name="connsiteX9-59" fmla="*/ 1010653 w 1307114"/>
                  <a:gd name="connsiteY9-60" fmla="*/ 50145 h 3330756"/>
                  <a:gd name="connsiteX0-61" fmla="*/ 1010653 w 1307114"/>
                  <a:gd name="connsiteY0-62" fmla="*/ 50145 h 3330756"/>
                  <a:gd name="connsiteX1-63" fmla="*/ 40105 w 1307114"/>
                  <a:gd name="connsiteY1-64" fmla="*/ 1469871 h 3330756"/>
                  <a:gd name="connsiteX2-65" fmla="*/ 0 w 1307114"/>
                  <a:gd name="connsiteY2-66" fmla="*/ 1702482 h 3330756"/>
                  <a:gd name="connsiteX3-67" fmla="*/ 8021 w 1307114"/>
                  <a:gd name="connsiteY3-68" fmla="*/ 3170335 h 3330756"/>
                  <a:gd name="connsiteX4-69" fmla="*/ 176463 w 1307114"/>
                  <a:gd name="connsiteY4-70" fmla="*/ 3330756 h 3330756"/>
                  <a:gd name="connsiteX5-71" fmla="*/ 368968 w 1307114"/>
                  <a:gd name="connsiteY5-72" fmla="*/ 3186377 h 3330756"/>
                  <a:gd name="connsiteX6-73" fmla="*/ 376990 w 1307114"/>
                  <a:gd name="connsiteY6-74" fmla="*/ 1566124 h 3330756"/>
                  <a:gd name="connsiteX7-75" fmla="*/ 1283368 w 1307114"/>
                  <a:gd name="connsiteY7-76" fmla="*/ 266714 h 3330756"/>
                  <a:gd name="connsiteX8-77" fmla="*/ 1259305 w 1307114"/>
                  <a:gd name="connsiteY8-78" fmla="*/ 34103 h 3330756"/>
                  <a:gd name="connsiteX9-79" fmla="*/ 1010653 w 1307114"/>
                  <a:gd name="connsiteY9-80" fmla="*/ 50145 h 3330756"/>
                  <a:gd name="connsiteX0-81" fmla="*/ 1010653 w 1307114"/>
                  <a:gd name="connsiteY0-82" fmla="*/ 61604 h 3342215"/>
                  <a:gd name="connsiteX1-83" fmla="*/ 40105 w 1307114"/>
                  <a:gd name="connsiteY1-84" fmla="*/ 1481330 h 3342215"/>
                  <a:gd name="connsiteX2-85" fmla="*/ 0 w 1307114"/>
                  <a:gd name="connsiteY2-86" fmla="*/ 1713941 h 3342215"/>
                  <a:gd name="connsiteX3-87" fmla="*/ 8021 w 1307114"/>
                  <a:gd name="connsiteY3-88" fmla="*/ 3181794 h 3342215"/>
                  <a:gd name="connsiteX4-89" fmla="*/ 176463 w 1307114"/>
                  <a:gd name="connsiteY4-90" fmla="*/ 3342215 h 3342215"/>
                  <a:gd name="connsiteX5-91" fmla="*/ 368968 w 1307114"/>
                  <a:gd name="connsiteY5-92" fmla="*/ 3197836 h 3342215"/>
                  <a:gd name="connsiteX6-93" fmla="*/ 376990 w 1307114"/>
                  <a:gd name="connsiteY6-94" fmla="*/ 1577583 h 3342215"/>
                  <a:gd name="connsiteX7-95" fmla="*/ 1283368 w 1307114"/>
                  <a:gd name="connsiteY7-96" fmla="*/ 278173 h 3342215"/>
                  <a:gd name="connsiteX8-97" fmla="*/ 1259305 w 1307114"/>
                  <a:gd name="connsiteY8-98" fmla="*/ 45562 h 3342215"/>
                  <a:gd name="connsiteX9-99" fmla="*/ 1010653 w 1307114"/>
                  <a:gd name="connsiteY9-100" fmla="*/ 61604 h 3342215"/>
                  <a:gd name="connsiteX0-101" fmla="*/ 1010653 w 1319647"/>
                  <a:gd name="connsiteY0-102" fmla="*/ 61604 h 3342215"/>
                  <a:gd name="connsiteX1-103" fmla="*/ 40105 w 1319647"/>
                  <a:gd name="connsiteY1-104" fmla="*/ 1481330 h 3342215"/>
                  <a:gd name="connsiteX2-105" fmla="*/ 0 w 1319647"/>
                  <a:gd name="connsiteY2-106" fmla="*/ 1713941 h 3342215"/>
                  <a:gd name="connsiteX3-107" fmla="*/ 8021 w 1319647"/>
                  <a:gd name="connsiteY3-108" fmla="*/ 3181794 h 3342215"/>
                  <a:gd name="connsiteX4-109" fmla="*/ 176463 w 1319647"/>
                  <a:gd name="connsiteY4-110" fmla="*/ 3342215 h 3342215"/>
                  <a:gd name="connsiteX5-111" fmla="*/ 368968 w 1319647"/>
                  <a:gd name="connsiteY5-112" fmla="*/ 3197836 h 3342215"/>
                  <a:gd name="connsiteX6-113" fmla="*/ 376990 w 1319647"/>
                  <a:gd name="connsiteY6-114" fmla="*/ 1577583 h 3342215"/>
                  <a:gd name="connsiteX7-115" fmla="*/ 1283368 w 1319647"/>
                  <a:gd name="connsiteY7-116" fmla="*/ 278173 h 3342215"/>
                  <a:gd name="connsiteX8-117" fmla="*/ 1259305 w 1319647"/>
                  <a:gd name="connsiteY8-118" fmla="*/ 45562 h 3342215"/>
                  <a:gd name="connsiteX9-119" fmla="*/ 1010653 w 1319647"/>
                  <a:gd name="connsiteY9-120" fmla="*/ 61604 h 3342215"/>
                  <a:gd name="connsiteX0-121" fmla="*/ 1010653 w 1319647"/>
                  <a:gd name="connsiteY0-122" fmla="*/ 61604 h 3342215"/>
                  <a:gd name="connsiteX1-123" fmla="*/ 40105 w 1319647"/>
                  <a:gd name="connsiteY1-124" fmla="*/ 1481330 h 3342215"/>
                  <a:gd name="connsiteX2-125" fmla="*/ 0 w 1319647"/>
                  <a:gd name="connsiteY2-126" fmla="*/ 1713941 h 3342215"/>
                  <a:gd name="connsiteX3-127" fmla="*/ 8021 w 1319647"/>
                  <a:gd name="connsiteY3-128" fmla="*/ 3181794 h 3342215"/>
                  <a:gd name="connsiteX4-129" fmla="*/ 176463 w 1319647"/>
                  <a:gd name="connsiteY4-130" fmla="*/ 3342215 h 3342215"/>
                  <a:gd name="connsiteX5-131" fmla="*/ 368968 w 1319647"/>
                  <a:gd name="connsiteY5-132" fmla="*/ 3197836 h 3342215"/>
                  <a:gd name="connsiteX6-133" fmla="*/ 376990 w 1319647"/>
                  <a:gd name="connsiteY6-134" fmla="*/ 1577583 h 3342215"/>
                  <a:gd name="connsiteX7-135" fmla="*/ 1283368 w 1319647"/>
                  <a:gd name="connsiteY7-136" fmla="*/ 278173 h 3342215"/>
                  <a:gd name="connsiteX8-137" fmla="*/ 1259305 w 1319647"/>
                  <a:gd name="connsiteY8-138" fmla="*/ 45562 h 3342215"/>
                  <a:gd name="connsiteX9-139" fmla="*/ 1010653 w 1319647"/>
                  <a:gd name="connsiteY9-140" fmla="*/ 61604 h 3342215"/>
                  <a:gd name="connsiteX0-141" fmla="*/ 1010653 w 1319647"/>
                  <a:gd name="connsiteY0-142" fmla="*/ 61604 h 3342215"/>
                  <a:gd name="connsiteX1-143" fmla="*/ 40105 w 1319647"/>
                  <a:gd name="connsiteY1-144" fmla="*/ 1481330 h 3342215"/>
                  <a:gd name="connsiteX2-145" fmla="*/ 0 w 1319647"/>
                  <a:gd name="connsiteY2-146" fmla="*/ 1713941 h 3342215"/>
                  <a:gd name="connsiteX3-147" fmla="*/ 8021 w 1319647"/>
                  <a:gd name="connsiteY3-148" fmla="*/ 3181794 h 3342215"/>
                  <a:gd name="connsiteX4-149" fmla="*/ 176463 w 1319647"/>
                  <a:gd name="connsiteY4-150" fmla="*/ 3342215 h 3342215"/>
                  <a:gd name="connsiteX5-151" fmla="*/ 368968 w 1319647"/>
                  <a:gd name="connsiteY5-152" fmla="*/ 3197836 h 3342215"/>
                  <a:gd name="connsiteX6-153" fmla="*/ 376990 w 1319647"/>
                  <a:gd name="connsiteY6-154" fmla="*/ 1577583 h 3342215"/>
                  <a:gd name="connsiteX7-155" fmla="*/ 1283368 w 1319647"/>
                  <a:gd name="connsiteY7-156" fmla="*/ 278173 h 3342215"/>
                  <a:gd name="connsiteX8-157" fmla="*/ 1259305 w 1319647"/>
                  <a:gd name="connsiteY8-158" fmla="*/ 45562 h 3342215"/>
                  <a:gd name="connsiteX9-159" fmla="*/ 1010653 w 1319647"/>
                  <a:gd name="connsiteY9-160" fmla="*/ 61604 h 3342215"/>
                  <a:gd name="connsiteX0-161" fmla="*/ 1010653 w 1319647"/>
                  <a:gd name="connsiteY0-162" fmla="*/ 61604 h 3334194"/>
                  <a:gd name="connsiteX1-163" fmla="*/ 40105 w 1319647"/>
                  <a:gd name="connsiteY1-164" fmla="*/ 1481330 h 3334194"/>
                  <a:gd name="connsiteX2-165" fmla="*/ 0 w 1319647"/>
                  <a:gd name="connsiteY2-166" fmla="*/ 1713941 h 3334194"/>
                  <a:gd name="connsiteX3-167" fmla="*/ 8021 w 1319647"/>
                  <a:gd name="connsiteY3-168" fmla="*/ 3181794 h 3334194"/>
                  <a:gd name="connsiteX4-169" fmla="*/ 176463 w 1319647"/>
                  <a:gd name="connsiteY4-170" fmla="*/ 3334194 h 3334194"/>
                  <a:gd name="connsiteX5-171" fmla="*/ 368968 w 1319647"/>
                  <a:gd name="connsiteY5-172" fmla="*/ 3197836 h 3334194"/>
                  <a:gd name="connsiteX6-173" fmla="*/ 376990 w 1319647"/>
                  <a:gd name="connsiteY6-174" fmla="*/ 1577583 h 3334194"/>
                  <a:gd name="connsiteX7-175" fmla="*/ 1283368 w 1319647"/>
                  <a:gd name="connsiteY7-176" fmla="*/ 278173 h 3334194"/>
                  <a:gd name="connsiteX8-177" fmla="*/ 1259305 w 1319647"/>
                  <a:gd name="connsiteY8-178" fmla="*/ 45562 h 3334194"/>
                  <a:gd name="connsiteX9-179" fmla="*/ 1010653 w 1319647"/>
                  <a:gd name="connsiteY9-180" fmla="*/ 61604 h 3334194"/>
                  <a:gd name="connsiteX0-181" fmla="*/ 1010653 w 1319647"/>
                  <a:gd name="connsiteY0-182" fmla="*/ 61604 h 3334194"/>
                  <a:gd name="connsiteX1-183" fmla="*/ 40105 w 1319647"/>
                  <a:gd name="connsiteY1-184" fmla="*/ 1481330 h 3334194"/>
                  <a:gd name="connsiteX2-185" fmla="*/ 0 w 1319647"/>
                  <a:gd name="connsiteY2-186" fmla="*/ 1713941 h 3334194"/>
                  <a:gd name="connsiteX3-187" fmla="*/ 8021 w 1319647"/>
                  <a:gd name="connsiteY3-188" fmla="*/ 3181794 h 3334194"/>
                  <a:gd name="connsiteX4-189" fmla="*/ 176463 w 1319647"/>
                  <a:gd name="connsiteY4-190" fmla="*/ 3334194 h 3334194"/>
                  <a:gd name="connsiteX5-191" fmla="*/ 368968 w 1319647"/>
                  <a:gd name="connsiteY5-192" fmla="*/ 3197836 h 3334194"/>
                  <a:gd name="connsiteX6-193" fmla="*/ 376990 w 1319647"/>
                  <a:gd name="connsiteY6-194" fmla="*/ 1577583 h 3334194"/>
                  <a:gd name="connsiteX7-195" fmla="*/ 1283368 w 1319647"/>
                  <a:gd name="connsiteY7-196" fmla="*/ 278173 h 3334194"/>
                  <a:gd name="connsiteX8-197" fmla="*/ 1259305 w 1319647"/>
                  <a:gd name="connsiteY8-198" fmla="*/ 45562 h 3334194"/>
                  <a:gd name="connsiteX9-199" fmla="*/ 1010653 w 1319647"/>
                  <a:gd name="connsiteY9-200" fmla="*/ 61604 h 3334194"/>
                  <a:gd name="connsiteX0-201" fmla="*/ 1010653 w 1319647"/>
                  <a:gd name="connsiteY0-202" fmla="*/ 61604 h 3334194"/>
                  <a:gd name="connsiteX1-203" fmla="*/ 40105 w 1319647"/>
                  <a:gd name="connsiteY1-204" fmla="*/ 1481330 h 3334194"/>
                  <a:gd name="connsiteX2-205" fmla="*/ 0 w 1319647"/>
                  <a:gd name="connsiteY2-206" fmla="*/ 1713941 h 3334194"/>
                  <a:gd name="connsiteX3-207" fmla="*/ 8021 w 1319647"/>
                  <a:gd name="connsiteY3-208" fmla="*/ 3181794 h 3334194"/>
                  <a:gd name="connsiteX4-209" fmla="*/ 176463 w 1319647"/>
                  <a:gd name="connsiteY4-210" fmla="*/ 3334194 h 3334194"/>
                  <a:gd name="connsiteX5-211" fmla="*/ 368968 w 1319647"/>
                  <a:gd name="connsiteY5-212" fmla="*/ 3197836 h 3334194"/>
                  <a:gd name="connsiteX6-213" fmla="*/ 376990 w 1319647"/>
                  <a:gd name="connsiteY6-214" fmla="*/ 1577583 h 3334194"/>
                  <a:gd name="connsiteX7-215" fmla="*/ 1283368 w 1319647"/>
                  <a:gd name="connsiteY7-216" fmla="*/ 278173 h 3334194"/>
                  <a:gd name="connsiteX8-217" fmla="*/ 1259305 w 1319647"/>
                  <a:gd name="connsiteY8-218" fmla="*/ 45562 h 3334194"/>
                  <a:gd name="connsiteX9-219" fmla="*/ 1010653 w 1319647"/>
                  <a:gd name="connsiteY9-220" fmla="*/ 61604 h 3334194"/>
                  <a:gd name="connsiteX0-221" fmla="*/ 1010653 w 1319647"/>
                  <a:gd name="connsiteY0-222" fmla="*/ 61604 h 3334194"/>
                  <a:gd name="connsiteX1-223" fmla="*/ 16293 w 1319647"/>
                  <a:gd name="connsiteY1-224" fmla="*/ 1500380 h 3334194"/>
                  <a:gd name="connsiteX2-225" fmla="*/ 0 w 1319647"/>
                  <a:gd name="connsiteY2-226" fmla="*/ 1713941 h 3334194"/>
                  <a:gd name="connsiteX3-227" fmla="*/ 8021 w 1319647"/>
                  <a:gd name="connsiteY3-228" fmla="*/ 3181794 h 3334194"/>
                  <a:gd name="connsiteX4-229" fmla="*/ 176463 w 1319647"/>
                  <a:gd name="connsiteY4-230" fmla="*/ 3334194 h 3334194"/>
                  <a:gd name="connsiteX5-231" fmla="*/ 368968 w 1319647"/>
                  <a:gd name="connsiteY5-232" fmla="*/ 3197836 h 3334194"/>
                  <a:gd name="connsiteX6-233" fmla="*/ 376990 w 1319647"/>
                  <a:gd name="connsiteY6-234" fmla="*/ 1577583 h 3334194"/>
                  <a:gd name="connsiteX7-235" fmla="*/ 1283368 w 1319647"/>
                  <a:gd name="connsiteY7-236" fmla="*/ 278173 h 3334194"/>
                  <a:gd name="connsiteX8-237" fmla="*/ 1259305 w 1319647"/>
                  <a:gd name="connsiteY8-238" fmla="*/ 45562 h 3334194"/>
                  <a:gd name="connsiteX9-239" fmla="*/ 1010653 w 1319647"/>
                  <a:gd name="connsiteY9-240" fmla="*/ 61604 h 33341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319647" h="3334194">
                    <a:moveTo>
                      <a:pt x="1010653" y="61604"/>
                    </a:moveTo>
                    <a:lnTo>
                      <a:pt x="16293" y="1500380"/>
                    </a:lnTo>
                    <a:lnTo>
                      <a:pt x="0" y="1713941"/>
                    </a:lnTo>
                    <a:cubicBezTo>
                      <a:pt x="2674" y="2203225"/>
                      <a:pt x="5347" y="2692510"/>
                      <a:pt x="8021" y="3181794"/>
                    </a:cubicBezTo>
                    <a:cubicBezTo>
                      <a:pt x="16042" y="3251310"/>
                      <a:pt x="32084" y="3320826"/>
                      <a:pt x="176463" y="3334194"/>
                    </a:cubicBezTo>
                    <a:cubicBezTo>
                      <a:pt x="352925" y="3310132"/>
                      <a:pt x="344905" y="3262004"/>
                      <a:pt x="368968" y="3197836"/>
                    </a:cubicBezTo>
                    <a:lnTo>
                      <a:pt x="376990" y="1577583"/>
                    </a:lnTo>
                    <a:lnTo>
                      <a:pt x="1283368" y="278173"/>
                    </a:lnTo>
                    <a:cubicBezTo>
                      <a:pt x="1315453" y="184594"/>
                      <a:pt x="1355558" y="147163"/>
                      <a:pt x="1259305" y="45562"/>
                    </a:cubicBezTo>
                    <a:cubicBezTo>
                      <a:pt x="1112252" y="-37323"/>
                      <a:pt x="1085516" y="8131"/>
                      <a:pt x="1010653" y="61604"/>
                    </a:cubicBezTo>
                    <a:close/>
                  </a:path>
                </a:pathLst>
              </a:custGeom>
              <a:solidFill>
                <a:srgbClr val="00823B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31" name="Freeform 41"/>
              <p:cNvSpPr/>
              <p:nvPr/>
            </p:nvSpPr>
            <p:spPr bwMode="auto">
              <a:xfrm flipH="1">
                <a:off x="337717" y="3196211"/>
                <a:ext cx="499629" cy="1269460"/>
              </a:xfrm>
              <a:custGeom>
                <a:avLst/>
                <a:gdLst>
                  <a:gd name="connsiteX0" fmla="*/ 1010653 w 1283368"/>
                  <a:gd name="connsiteY0" fmla="*/ 16042 h 3296653"/>
                  <a:gd name="connsiteX1" fmla="*/ 40105 w 1283368"/>
                  <a:gd name="connsiteY1" fmla="*/ 1435768 h 3296653"/>
                  <a:gd name="connsiteX2" fmla="*/ 0 w 1283368"/>
                  <a:gd name="connsiteY2" fmla="*/ 1668379 h 3296653"/>
                  <a:gd name="connsiteX3" fmla="*/ 8021 w 1283368"/>
                  <a:gd name="connsiteY3" fmla="*/ 3136232 h 3296653"/>
                  <a:gd name="connsiteX4" fmla="*/ 176463 w 1283368"/>
                  <a:gd name="connsiteY4" fmla="*/ 3296653 h 3296653"/>
                  <a:gd name="connsiteX5" fmla="*/ 368968 w 1283368"/>
                  <a:gd name="connsiteY5" fmla="*/ 3152274 h 3296653"/>
                  <a:gd name="connsiteX6" fmla="*/ 376990 w 1283368"/>
                  <a:gd name="connsiteY6" fmla="*/ 1532021 h 3296653"/>
                  <a:gd name="connsiteX7" fmla="*/ 1283368 w 1283368"/>
                  <a:gd name="connsiteY7" fmla="*/ 232611 h 3296653"/>
                  <a:gd name="connsiteX8" fmla="*/ 1259305 w 1283368"/>
                  <a:gd name="connsiteY8" fmla="*/ 0 h 3296653"/>
                  <a:gd name="connsiteX9" fmla="*/ 1010653 w 1283368"/>
                  <a:gd name="connsiteY9" fmla="*/ 16042 h 3296653"/>
                  <a:gd name="connsiteX0-1" fmla="*/ 1010653 w 1307114"/>
                  <a:gd name="connsiteY0-2" fmla="*/ 16042 h 3296653"/>
                  <a:gd name="connsiteX1-3" fmla="*/ 40105 w 1307114"/>
                  <a:gd name="connsiteY1-4" fmla="*/ 1435768 h 3296653"/>
                  <a:gd name="connsiteX2-5" fmla="*/ 0 w 1307114"/>
                  <a:gd name="connsiteY2-6" fmla="*/ 1668379 h 3296653"/>
                  <a:gd name="connsiteX3-7" fmla="*/ 8021 w 1307114"/>
                  <a:gd name="connsiteY3-8" fmla="*/ 3136232 h 3296653"/>
                  <a:gd name="connsiteX4-9" fmla="*/ 176463 w 1307114"/>
                  <a:gd name="connsiteY4-10" fmla="*/ 3296653 h 3296653"/>
                  <a:gd name="connsiteX5-11" fmla="*/ 368968 w 1307114"/>
                  <a:gd name="connsiteY5-12" fmla="*/ 3152274 h 3296653"/>
                  <a:gd name="connsiteX6-13" fmla="*/ 376990 w 1307114"/>
                  <a:gd name="connsiteY6-14" fmla="*/ 1532021 h 3296653"/>
                  <a:gd name="connsiteX7-15" fmla="*/ 1283368 w 1307114"/>
                  <a:gd name="connsiteY7-16" fmla="*/ 232611 h 3296653"/>
                  <a:gd name="connsiteX8-17" fmla="*/ 1259305 w 1307114"/>
                  <a:gd name="connsiteY8-18" fmla="*/ 0 h 3296653"/>
                  <a:gd name="connsiteX9-19" fmla="*/ 1010653 w 1307114"/>
                  <a:gd name="connsiteY9-20" fmla="*/ 16042 h 3296653"/>
                  <a:gd name="connsiteX0-21" fmla="*/ 1010653 w 1307114"/>
                  <a:gd name="connsiteY0-22" fmla="*/ 50145 h 3330756"/>
                  <a:gd name="connsiteX1-23" fmla="*/ 40105 w 1307114"/>
                  <a:gd name="connsiteY1-24" fmla="*/ 1469871 h 3330756"/>
                  <a:gd name="connsiteX2-25" fmla="*/ 0 w 1307114"/>
                  <a:gd name="connsiteY2-26" fmla="*/ 1702482 h 3330756"/>
                  <a:gd name="connsiteX3-27" fmla="*/ 8021 w 1307114"/>
                  <a:gd name="connsiteY3-28" fmla="*/ 3170335 h 3330756"/>
                  <a:gd name="connsiteX4-29" fmla="*/ 176463 w 1307114"/>
                  <a:gd name="connsiteY4-30" fmla="*/ 3330756 h 3330756"/>
                  <a:gd name="connsiteX5-31" fmla="*/ 368968 w 1307114"/>
                  <a:gd name="connsiteY5-32" fmla="*/ 3186377 h 3330756"/>
                  <a:gd name="connsiteX6-33" fmla="*/ 376990 w 1307114"/>
                  <a:gd name="connsiteY6-34" fmla="*/ 1566124 h 3330756"/>
                  <a:gd name="connsiteX7-35" fmla="*/ 1283368 w 1307114"/>
                  <a:gd name="connsiteY7-36" fmla="*/ 266714 h 3330756"/>
                  <a:gd name="connsiteX8-37" fmla="*/ 1259305 w 1307114"/>
                  <a:gd name="connsiteY8-38" fmla="*/ 34103 h 3330756"/>
                  <a:gd name="connsiteX9-39" fmla="*/ 1010653 w 1307114"/>
                  <a:gd name="connsiteY9-40" fmla="*/ 50145 h 3330756"/>
                  <a:gd name="connsiteX0-41" fmla="*/ 1010653 w 1307114"/>
                  <a:gd name="connsiteY0-42" fmla="*/ 50145 h 3330756"/>
                  <a:gd name="connsiteX1-43" fmla="*/ 40105 w 1307114"/>
                  <a:gd name="connsiteY1-44" fmla="*/ 1469871 h 3330756"/>
                  <a:gd name="connsiteX2-45" fmla="*/ 0 w 1307114"/>
                  <a:gd name="connsiteY2-46" fmla="*/ 1702482 h 3330756"/>
                  <a:gd name="connsiteX3-47" fmla="*/ 8021 w 1307114"/>
                  <a:gd name="connsiteY3-48" fmla="*/ 3170335 h 3330756"/>
                  <a:gd name="connsiteX4-49" fmla="*/ 176463 w 1307114"/>
                  <a:gd name="connsiteY4-50" fmla="*/ 3330756 h 3330756"/>
                  <a:gd name="connsiteX5-51" fmla="*/ 368968 w 1307114"/>
                  <a:gd name="connsiteY5-52" fmla="*/ 3186377 h 3330756"/>
                  <a:gd name="connsiteX6-53" fmla="*/ 376990 w 1307114"/>
                  <a:gd name="connsiteY6-54" fmla="*/ 1566124 h 3330756"/>
                  <a:gd name="connsiteX7-55" fmla="*/ 1283368 w 1307114"/>
                  <a:gd name="connsiteY7-56" fmla="*/ 266714 h 3330756"/>
                  <a:gd name="connsiteX8-57" fmla="*/ 1259305 w 1307114"/>
                  <a:gd name="connsiteY8-58" fmla="*/ 34103 h 3330756"/>
                  <a:gd name="connsiteX9-59" fmla="*/ 1010653 w 1307114"/>
                  <a:gd name="connsiteY9-60" fmla="*/ 50145 h 3330756"/>
                  <a:gd name="connsiteX0-61" fmla="*/ 1010653 w 1307114"/>
                  <a:gd name="connsiteY0-62" fmla="*/ 50145 h 3330756"/>
                  <a:gd name="connsiteX1-63" fmla="*/ 40105 w 1307114"/>
                  <a:gd name="connsiteY1-64" fmla="*/ 1469871 h 3330756"/>
                  <a:gd name="connsiteX2-65" fmla="*/ 0 w 1307114"/>
                  <a:gd name="connsiteY2-66" fmla="*/ 1702482 h 3330756"/>
                  <a:gd name="connsiteX3-67" fmla="*/ 8021 w 1307114"/>
                  <a:gd name="connsiteY3-68" fmla="*/ 3170335 h 3330756"/>
                  <a:gd name="connsiteX4-69" fmla="*/ 176463 w 1307114"/>
                  <a:gd name="connsiteY4-70" fmla="*/ 3330756 h 3330756"/>
                  <a:gd name="connsiteX5-71" fmla="*/ 368968 w 1307114"/>
                  <a:gd name="connsiteY5-72" fmla="*/ 3186377 h 3330756"/>
                  <a:gd name="connsiteX6-73" fmla="*/ 376990 w 1307114"/>
                  <a:gd name="connsiteY6-74" fmla="*/ 1566124 h 3330756"/>
                  <a:gd name="connsiteX7-75" fmla="*/ 1283368 w 1307114"/>
                  <a:gd name="connsiteY7-76" fmla="*/ 266714 h 3330756"/>
                  <a:gd name="connsiteX8-77" fmla="*/ 1259305 w 1307114"/>
                  <a:gd name="connsiteY8-78" fmla="*/ 34103 h 3330756"/>
                  <a:gd name="connsiteX9-79" fmla="*/ 1010653 w 1307114"/>
                  <a:gd name="connsiteY9-80" fmla="*/ 50145 h 3330756"/>
                  <a:gd name="connsiteX0-81" fmla="*/ 1010653 w 1307114"/>
                  <a:gd name="connsiteY0-82" fmla="*/ 61604 h 3342215"/>
                  <a:gd name="connsiteX1-83" fmla="*/ 40105 w 1307114"/>
                  <a:gd name="connsiteY1-84" fmla="*/ 1481330 h 3342215"/>
                  <a:gd name="connsiteX2-85" fmla="*/ 0 w 1307114"/>
                  <a:gd name="connsiteY2-86" fmla="*/ 1713941 h 3342215"/>
                  <a:gd name="connsiteX3-87" fmla="*/ 8021 w 1307114"/>
                  <a:gd name="connsiteY3-88" fmla="*/ 3181794 h 3342215"/>
                  <a:gd name="connsiteX4-89" fmla="*/ 176463 w 1307114"/>
                  <a:gd name="connsiteY4-90" fmla="*/ 3342215 h 3342215"/>
                  <a:gd name="connsiteX5-91" fmla="*/ 368968 w 1307114"/>
                  <a:gd name="connsiteY5-92" fmla="*/ 3197836 h 3342215"/>
                  <a:gd name="connsiteX6-93" fmla="*/ 376990 w 1307114"/>
                  <a:gd name="connsiteY6-94" fmla="*/ 1577583 h 3342215"/>
                  <a:gd name="connsiteX7-95" fmla="*/ 1283368 w 1307114"/>
                  <a:gd name="connsiteY7-96" fmla="*/ 278173 h 3342215"/>
                  <a:gd name="connsiteX8-97" fmla="*/ 1259305 w 1307114"/>
                  <a:gd name="connsiteY8-98" fmla="*/ 45562 h 3342215"/>
                  <a:gd name="connsiteX9-99" fmla="*/ 1010653 w 1307114"/>
                  <a:gd name="connsiteY9-100" fmla="*/ 61604 h 3342215"/>
                  <a:gd name="connsiteX0-101" fmla="*/ 1010653 w 1319647"/>
                  <a:gd name="connsiteY0-102" fmla="*/ 61604 h 3342215"/>
                  <a:gd name="connsiteX1-103" fmla="*/ 40105 w 1319647"/>
                  <a:gd name="connsiteY1-104" fmla="*/ 1481330 h 3342215"/>
                  <a:gd name="connsiteX2-105" fmla="*/ 0 w 1319647"/>
                  <a:gd name="connsiteY2-106" fmla="*/ 1713941 h 3342215"/>
                  <a:gd name="connsiteX3-107" fmla="*/ 8021 w 1319647"/>
                  <a:gd name="connsiteY3-108" fmla="*/ 3181794 h 3342215"/>
                  <a:gd name="connsiteX4-109" fmla="*/ 176463 w 1319647"/>
                  <a:gd name="connsiteY4-110" fmla="*/ 3342215 h 3342215"/>
                  <a:gd name="connsiteX5-111" fmla="*/ 368968 w 1319647"/>
                  <a:gd name="connsiteY5-112" fmla="*/ 3197836 h 3342215"/>
                  <a:gd name="connsiteX6-113" fmla="*/ 376990 w 1319647"/>
                  <a:gd name="connsiteY6-114" fmla="*/ 1577583 h 3342215"/>
                  <a:gd name="connsiteX7-115" fmla="*/ 1283368 w 1319647"/>
                  <a:gd name="connsiteY7-116" fmla="*/ 278173 h 3342215"/>
                  <a:gd name="connsiteX8-117" fmla="*/ 1259305 w 1319647"/>
                  <a:gd name="connsiteY8-118" fmla="*/ 45562 h 3342215"/>
                  <a:gd name="connsiteX9-119" fmla="*/ 1010653 w 1319647"/>
                  <a:gd name="connsiteY9-120" fmla="*/ 61604 h 3342215"/>
                  <a:gd name="connsiteX0-121" fmla="*/ 1010653 w 1319647"/>
                  <a:gd name="connsiteY0-122" fmla="*/ 61604 h 3342215"/>
                  <a:gd name="connsiteX1-123" fmla="*/ 40105 w 1319647"/>
                  <a:gd name="connsiteY1-124" fmla="*/ 1481330 h 3342215"/>
                  <a:gd name="connsiteX2-125" fmla="*/ 0 w 1319647"/>
                  <a:gd name="connsiteY2-126" fmla="*/ 1713941 h 3342215"/>
                  <a:gd name="connsiteX3-127" fmla="*/ 8021 w 1319647"/>
                  <a:gd name="connsiteY3-128" fmla="*/ 3181794 h 3342215"/>
                  <a:gd name="connsiteX4-129" fmla="*/ 176463 w 1319647"/>
                  <a:gd name="connsiteY4-130" fmla="*/ 3342215 h 3342215"/>
                  <a:gd name="connsiteX5-131" fmla="*/ 368968 w 1319647"/>
                  <a:gd name="connsiteY5-132" fmla="*/ 3197836 h 3342215"/>
                  <a:gd name="connsiteX6-133" fmla="*/ 376990 w 1319647"/>
                  <a:gd name="connsiteY6-134" fmla="*/ 1577583 h 3342215"/>
                  <a:gd name="connsiteX7-135" fmla="*/ 1283368 w 1319647"/>
                  <a:gd name="connsiteY7-136" fmla="*/ 278173 h 3342215"/>
                  <a:gd name="connsiteX8-137" fmla="*/ 1259305 w 1319647"/>
                  <a:gd name="connsiteY8-138" fmla="*/ 45562 h 3342215"/>
                  <a:gd name="connsiteX9-139" fmla="*/ 1010653 w 1319647"/>
                  <a:gd name="connsiteY9-140" fmla="*/ 61604 h 3342215"/>
                  <a:gd name="connsiteX0-141" fmla="*/ 1010653 w 1319647"/>
                  <a:gd name="connsiteY0-142" fmla="*/ 61604 h 3342215"/>
                  <a:gd name="connsiteX1-143" fmla="*/ 40105 w 1319647"/>
                  <a:gd name="connsiteY1-144" fmla="*/ 1481330 h 3342215"/>
                  <a:gd name="connsiteX2-145" fmla="*/ 0 w 1319647"/>
                  <a:gd name="connsiteY2-146" fmla="*/ 1713941 h 3342215"/>
                  <a:gd name="connsiteX3-147" fmla="*/ 8021 w 1319647"/>
                  <a:gd name="connsiteY3-148" fmla="*/ 3181794 h 3342215"/>
                  <a:gd name="connsiteX4-149" fmla="*/ 176463 w 1319647"/>
                  <a:gd name="connsiteY4-150" fmla="*/ 3342215 h 3342215"/>
                  <a:gd name="connsiteX5-151" fmla="*/ 368968 w 1319647"/>
                  <a:gd name="connsiteY5-152" fmla="*/ 3197836 h 3342215"/>
                  <a:gd name="connsiteX6-153" fmla="*/ 376990 w 1319647"/>
                  <a:gd name="connsiteY6-154" fmla="*/ 1577583 h 3342215"/>
                  <a:gd name="connsiteX7-155" fmla="*/ 1283368 w 1319647"/>
                  <a:gd name="connsiteY7-156" fmla="*/ 278173 h 3342215"/>
                  <a:gd name="connsiteX8-157" fmla="*/ 1259305 w 1319647"/>
                  <a:gd name="connsiteY8-158" fmla="*/ 45562 h 3342215"/>
                  <a:gd name="connsiteX9-159" fmla="*/ 1010653 w 1319647"/>
                  <a:gd name="connsiteY9-160" fmla="*/ 61604 h 3342215"/>
                  <a:gd name="connsiteX0-161" fmla="*/ 1010653 w 1319647"/>
                  <a:gd name="connsiteY0-162" fmla="*/ 61604 h 3334194"/>
                  <a:gd name="connsiteX1-163" fmla="*/ 40105 w 1319647"/>
                  <a:gd name="connsiteY1-164" fmla="*/ 1481330 h 3334194"/>
                  <a:gd name="connsiteX2-165" fmla="*/ 0 w 1319647"/>
                  <a:gd name="connsiteY2-166" fmla="*/ 1713941 h 3334194"/>
                  <a:gd name="connsiteX3-167" fmla="*/ 8021 w 1319647"/>
                  <a:gd name="connsiteY3-168" fmla="*/ 3181794 h 3334194"/>
                  <a:gd name="connsiteX4-169" fmla="*/ 176463 w 1319647"/>
                  <a:gd name="connsiteY4-170" fmla="*/ 3334194 h 3334194"/>
                  <a:gd name="connsiteX5-171" fmla="*/ 368968 w 1319647"/>
                  <a:gd name="connsiteY5-172" fmla="*/ 3197836 h 3334194"/>
                  <a:gd name="connsiteX6-173" fmla="*/ 376990 w 1319647"/>
                  <a:gd name="connsiteY6-174" fmla="*/ 1577583 h 3334194"/>
                  <a:gd name="connsiteX7-175" fmla="*/ 1283368 w 1319647"/>
                  <a:gd name="connsiteY7-176" fmla="*/ 278173 h 3334194"/>
                  <a:gd name="connsiteX8-177" fmla="*/ 1259305 w 1319647"/>
                  <a:gd name="connsiteY8-178" fmla="*/ 45562 h 3334194"/>
                  <a:gd name="connsiteX9-179" fmla="*/ 1010653 w 1319647"/>
                  <a:gd name="connsiteY9-180" fmla="*/ 61604 h 3334194"/>
                  <a:gd name="connsiteX0-181" fmla="*/ 1010653 w 1319647"/>
                  <a:gd name="connsiteY0-182" fmla="*/ 61604 h 3334194"/>
                  <a:gd name="connsiteX1-183" fmla="*/ 40105 w 1319647"/>
                  <a:gd name="connsiteY1-184" fmla="*/ 1481330 h 3334194"/>
                  <a:gd name="connsiteX2-185" fmla="*/ 0 w 1319647"/>
                  <a:gd name="connsiteY2-186" fmla="*/ 1713941 h 3334194"/>
                  <a:gd name="connsiteX3-187" fmla="*/ 8021 w 1319647"/>
                  <a:gd name="connsiteY3-188" fmla="*/ 3181794 h 3334194"/>
                  <a:gd name="connsiteX4-189" fmla="*/ 176463 w 1319647"/>
                  <a:gd name="connsiteY4-190" fmla="*/ 3334194 h 3334194"/>
                  <a:gd name="connsiteX5-191" fmla="*/ 368968 w 1319647"/>
                  <a:gd name="connsiteY5-192" fmla="*/ 3197836 h 3334194"/>
                  <a:gd name="connsiteX6-193" fmla="*/ 376990 w 1319647"/>
                  <a:gd name="connsiteY6-194" fmla="*/ 1577583 h 3334194"/>
                  <a:gd name="connsiteX7-195" fmla="*/ 1283368 w 1319647"/>
                  <a:gd name="connsiteY7-196" fmla="*/ 278173 h 3334194"/>
                  <a:gd name="connsiteX8-197" fmla="*/ 1259305 w 1319647"/>
                  <a:gd name="connsiteY8-198" fmla="*/ 45562 h 3334194"/>
                  <a:gd name="connsiteX9-199" fmla="*/ 1010653 w 1319647"/>
                  <a:gd name="connsiteY9-200" fmla="*/ 61604 h 3334194"/>
                  <a:gd name="connsiteX0-201" fmla="*/ 1010653 w 1319647"/>
                  <a:gd name="connsiteY0-202" fmla="*/ 61604 h 3334194"/>
                  <a:gd name="connsiteX1-203" fmla="*/ 40105 w 1319647"/>
                  <a:gd name="connsiteY1-204" fmla="*/ 1481330 h 3334194"/>
                  <a:gd name="connsiteX2-205" fmla="*/ 0 w 1319647"/>
                  <a:gd name="connsiteY2-206" fmla="*/ 1713941 h 3334194"/>
                  <a:gd name="connsiteX3-207" fmla="*/ 8021 w 1319647"/>
                  <a:gd name="connsiteY3-208" fmla="*/ 3181794 h 3334194"/>
                  <a:gd name="connsiteX4-209" fmla="*/ 176463 w 1319647"/>
                  <a:gd name="connsiteY4-210" fmla="*/ 3334194 h 3334194"/>
                  <a:gd name="connsiteX5-211" fmla="*/ 368968 w 1319647"/>
                  <a:gd name="connsiteY5-212" fmla="*/ 3197836 h 3334194"/>
                  <a:gd name="connsiteX6-213" fmla="*/ 376990 w 1319647"/>
                  <a:gd name="connsiteY6-214" fmla="*/ 1577583 h 3334194"/>
                  <a:gd name="connsiteX7-215" fmla="*/ 1283368 w 1319647"/>
                  <a:gd name="connsiteY7-216" fmla="*/ 278173 h 3334194"/>
                  <a:gd name="connsiteX8-217" fmla="*/ 1259305 w 1319647"/>
                  <a:gd name="connsiteY8-218" fmla="*/ 45562 h 3334194"/>
                  <a:gd name="connsiteX9-219" fmla="*/ 1010653 w 1319647"/>
                  <a:gd name="connsiteY9-220" fmla="*/ 61604 h 3334194"/>
                  <a:gd name="connsiteX0-221" fmla="*/ 1010653 w 1319647"/>
                  <a:gd name="connsiteY0-222" fmla="*/ 61604 h 3334194"/>
                  <a:gd name="connsiteX1-223" fmla="*/ 40105 w 1319647"/>
                  <a:gd name="connsiteY1-224" fmla="*/ 1481330 h 3334194"/>
                  <a:gd name="connsiteX2-225" fmla="*/ 0 w 1319647"/>
                  <a:gd name="connsiteY2-226" fmla="*/ 1713941 h 3334194"/>
                  <a:gd name="connsiteX3-227" fmla="*/ 8021 w 1319647"/>
                  <a:gd name="connsiteY3-228" fmla="*/ 3181794 h 3334194"/>
                  <a:gd name="connsiteX4-229" fmla="*/ 176463 w 1319647"/>
                  <a:gd name="connsiteY4-230" fmla="*/ 3334194 h 3334194"/>
                  <a:gd name="connsiteX5-231" fmla="*/ 368968 w 1319647"/>
                  <a:gd name="connsiteY5-232" fmla="*/ 3197836 h 3334194"/>
                  <a:gd name="connsiteX6-233" fmla="*/ 376990 w 1319647"/>
                  <a:gd name="connsiteY6-234" fmla="*/ 1577583 h 3334194"/>
                  <a:gd name="connsiteX7-235" fmla="*/ 1283368 w 1319647"/>
                  <a:gd name="connsiteY7-236" fmla="*/ 278173 h 3334194"/>
                  <a:gd name="connsiteX8-237" fmla="*/ 1259305 w 1319647"/>
                  <a:gd name="connsiteY8-238" fmla="*/ 45562 h 3334194"/>
                  <a:gd name="connsiteX9-239" fmla="*/ 1010653 w 1319647"/>
                  <a:gd name="connsiteY9-240" fmla="*/ 61604 h 3334194"/>
                  <a:gd name="connsiteX0-241" fmla="*/ 1003264 w 1312258"/>
                  <a:gd name="connsiteY0-242" fmla="*/ 61604 h 3334194"/>
                  <a:gd name="connsiteX1-243" fmla="*/ 32716 w 1312258"/>
                  <a:gd name="connsiteY1-244" fmla="*/ 1481330 h 3334194"/>
                  <a:gd name="connsiteX2-245" fmla="*/ 2136 w 1312258"/>
                  <a:gd name="connsiteY2-246" fmla="*/ 1713941 h 3334194"/>
                  <a:gd name="connsiteX3-247" fmla="*/ 632 w 1312258"/>
                  <a:gd name="connsiteY3-248" fmla="*/ 3181794 h 3334194"/>
                  <a:gd name="connsiteX4-249" fmla="*/ 169074 w 1312258"/>
                  <a:gd name="connsiteY4-250" fmla="*/ 3334194 h 3334194"/>
                  <a:gd name="connsiteX5-251" fmla="*/ 361579 w 1312258"/>
                  <a:gd name="connsiteY5-252" fmla="*/ 3197836 h 3334194"/>
                  <a:gd name="connsiteX6-253" fmla="*/ 369601 w 1312258"/>
                  <a:gd name="connsiteY6-254" fmla="*/ 1577583 h 3334194"/>
                  <a:gd name="connsiteX7-255" fmla="*/ 1275979 w 1312258"/>
                  <a:gd name="connsiteY7-256" fmla="*/ 278173 h 3334194"/>
                  <a:gd name="connsiteX8-257" fmla="*/ 1251916 w 1312258"/>
                  <a:gd name="connsiteY8-258" fmla="*/ 45562 h 3334194"/>
                  <a:gd name="connsiteX9-259" fmla="*/ 1003264 w 1312258"/>
                  <a:gd name="connsiteY9-260" fmla="*/ 61604 h 33341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312258" h="3334194">
                    <a:moveTo>
                      <a:pt x="1003264" y="61604"/>
                    </a:moveTo>
                    <a:lnTo>
                      <a:pt x="32716" y="1481330"/>
                    </a:lnTo>
                    <a:cubicBezTo>
                      <a:pt x="19348" y="1558867"/>
                      <a:pt x="5979" y="1593541"/>
                      <a:pt x="2136" y="1713941"/>
                    </a:cubicBezTo>
                    <a:cubicBezTo>
                      <a:pt x="4810" y="2203225"/>
                      <a:pt x="-2042" y="2692510"/>
                      <a:pt x="632" y="3181794"/>
                    </a:cubicBezTo>
                    <a:cubicBezTo>
                      <a:pt x="8653" y="3251310"/>
                      <a:pt x="24695" y="3320826"/>
                      <a:pt x="169074" y="3334194"/>
                    </a:cubicBezTo>
                    <a:cubicBezTo>
                      <a:pt x="345536" y="3310132"/>
                      <a:pt x="337516" y="3262004"/>
                      <a:pt x="361579" y="3197836"/>
                    </a:cubicBezTo>
                    <a:lnTo>
                      <a:pt x="369601" y="1577583"/>
                    </a:lnTo>
                    <a:lnTo>
                      <a:pt x="1275979" y="278173"/>
                    </a:lnTo>
                    <a:cubicBezTo>
                      <a:pt x="1308064" y="184594"/>
                      <a:pt x="1348169" y="147163"/>
                      <a:pt x="1251916" y="45562"/>
                    </a:cubicBezTo>
                    <a:cubicBezTo>
                      <a:pt x="1104863" y="-37323"/>
                      <a:pt x="1078127" y="8131"/>
                      <a:pt x="1003264" y="6160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735" name="Group 9734"/>
            <p:cNvGrpSpPr/>
            <p:nvPr/>
          </p:nvGrpSpPr>
          <p:grpSpPr>
            <a:xfrm rot="9068602">
              <a:off x="1621880" y="2440109"/>
              <a:ext cx="565847" cy="662286"/>
              <a:chOff x="337717" y="3196211"/>
              <a:chExt cx="1059045" cy="1269460"/>
            </a:xfrm>
          </p:grpSpPr>
          <p:grpSp>
            <p:nvGrpSpPr>
              <p:cNvPr id="9736" name="Group 9735"/>
              <p:cNvGrpSpPr/>
              <p:nvPr/>
            </p:nvGrpSpPr>
            <p:grpSpPr>
              <a:xfrm>
                <a:off x="397845" y="3920346"/>
                <a:ext cx="928042" cy="215142"/>
                <a:chOff x="397845" y="3920346"/>
                <a:chExt cx="928042" cy="215142"/>
              </a:xfrm>
            </p:grpSpPr>
            <p:sp>
              <p:nvSpPr>
                <p:cNvPr id="9753" name="7-Point Star 2"/>
                <p:cNvSpPr/>
                <p:nvPr/>
              </p:nvSpPr>
              <p:spPr bwMode="auto">
                <a:xfrm>
                  <a:off x="1110745" y="3920346"/>
                  <a:ext cx="215142" cy="215142"/>
                </a:xfrm>
                <a:prstGeom prst="star7">
                  <a:avLst/>
                </a:prstGeom>
                <a:solidFill>
                  <a:schemeClr val="accent5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51" name="7-Point Star 2"/>
                <p:cNvSpPr/>
                <p:nvPr/>
              </p:nvSpPr>
              <p:spPr bwMode="auto">
                <a:xfrm rot="10800000">
                  <a:off x="397845" y="3920346"/>
                  <a:ext cx="215142" cy="215142"/>
                </a:xfrm>
                <a:prstGeom prst="star7">
                  <a:avLst/>
                </a:prstGeom>
                <a:solidFill>
                  <a:schemeClr val="accent5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37" name="Group 9736"/>
              <p:cNvGrpSpPr/>
              <p:nvPr/>
            </p:nvGrpSpPr>
            <p:grpSpPr>
              <a:xfrm>
                <a:off x="402888" y="4180487"/>
                <a:ext cx="928042" cy="215142"/>
                <a:chOff x="397845" y="3920346"/>
                <a:chExt cx="928042" cy="215142"/>
              </a:xfrm>
            </p:grpSpPr>
            <p:sp>
              <p:nvSpPr>
                <p:cNvPr id="9747" name="7-Point Star 2"/>
                <p:cNvSpPr/>
                <p:nvPr/>
              </p:nvSpPr>
              <p:spPr bwMode="auto">
                <a:xfrm>
                  <a:off x="1110745" y="3920346"/>
                  <a:ext cx="215142" cy="215142"/>
                </a:xfrm>
                <a:prstGeom prst="star7">
                  <a:avLst/>
                </a:prstGeom>
                <a:solidFill>
                  <a:schemeClr val="accent5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745" name="7-Point Star 2"/>
                <p:cNvSpPr/>
                <p:nvPr/>
              </p:nvSpPr>
              <p:spPr bwMode="auto">
                <a:xfrm rot="10800000">
                  <a:off x="397845" y="3920346"/>
                  <a:ext cx="215142" cy="215142"/>
                </a:xfrm>
                <a:prstGeom prst="star7">
                  <a:avLst/>
                </a:prstGeom>
                <a:solidFill>
                  <a:schemeClr val="accent5"/>
                </a:solidFill>
                <a:ln w="9525">
                  <a:solidFill>
                    <a:schemeClr val="bg1"/>
                  </a:solidFill>
                  <a:miter lim="800000"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>
                    <a:defRPr/>
                  </a:pPr>
                  <a:endParaRPr lang="en-US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740" name="Freeform 39"/>
              <p:cNvSpPr/>
              <p:nvPr/>
            </p:nvSpPr>
            <p:spPr bwMode="auto">
              <a:xfrm>
                <a:off x="894320" y="3196211"/>
                <a:ext cx="502442" cy="1269460"/>
              </a:xfrm>
              <a:custGeom>
                <a:avLst/>
                <a:gdLst>
                  <a:gd name="connsiteX0" fmla="*/ 1010653 w 1283368"/>
                  <a:gd name="connsiteY0" fmla="*/ 16042 h 3296653"/>
                  <a:gd name="connsiteX1" fmla="*/ 40105 w 1283368"/>
                  <a:gd name="connsiteY1" fmla="*/ 1435768 h 3296653"/>
                  <a:gd name="connsiteX2" fmla="*/ 0 w 1283368"/>
                  <a:gd name="connsiteY2" fmla="*/ 1668379 h 3296653"/>
                  <a:gd name="connsiteX3" fmla="*/ 8021 w 1283368"/>
                  <a:gd name="connsiteY3" fmla="*/ 3136232 h 3296653"/>
                  <a:gd name="connsiteX4" fmla="*/ 176463 w 1283368"/>
                  <a:gd name="connsiteY4" fmla="*/ 3296653 h 3296653"/>
                  <a:gd name="connsiteX5" fmla="*/ 368968 w 1283368"/>
                  <a:gd name="connsiteY5" fmla="*/ 3152274 h 3296653"/>
                  <a:gd name="connsiteX6" fmla="*/ 376990 w 1283368"/>
                  <a:gd name="connsiteY6" fmla="*/ 1532021 h 3296653"/>
                  <a:gd name="connsiteX7" fmla="*/ 1283368 w 1283368"/>
                  <a:gd name="connsiteY7" fmla="*/ 232611 h 3296653"/>
                  <a:gd name="connsiteX8" fmla="*/ 1259305 w 1283368"/>
                  <a:gd name="connsiteY8" fmla="*/ 0 h 3296653"/>
                  <a:gd name="connsiteX9" fmla="*/ 1010653 w 1283368"/>
                  <a:gd name="connsiteY9" fmla="*/ 16042 h 3296653"/>
                  <a:gd name="connsiteX0-1" fmla="*/ 1010653 w 1307114"/>
                  <a:gd name="connsiteY0-2" fmla="*/ 16042 h 3296653"/>
                  <a:gd name="connsiteX1-3" fmla="*/ 40105 w 1307114"/>
                  <a:gd name="connsiteY1-4" fmla="*/ 1435768 h 3296653"/>
                  <a:gd name="connsiteX2-5" fmla="*/ 0 w 1307114"/>
                  <a:gd name="connsiteY2-6" fmla="*/ 1668379 h 3296653"/>
                  <a:gd name="connsiteX3-7" fmla="*/ 8021 w 1307114"/>
                  <a:gd name="connsiteY3-8" fmla="*/ 3136232 h 3296653"/>
                  <a:gd name="connsiteX4-9" fmla="*/ 176463 w 1307114"/>
                  <a:gd name="connsiteY4-10" fmla="*/ 3296653 h 3296653"/>
                  <a:gd name="connsiteX5-11" fmla="*/ 368968 w 1307114"/>
                  <a:gd name="connsiteY5-12" fmla="*/ 3152274 h 3296653"/>
                  <a:gd name="connsiteX6-13" fmla="*/ 376990 w 1307114"/>
                  <a:gd name="connsiteY6-14" fmla="*/ 1532021 h 3296653"/>
                  <a:gd name="connsiteX7-15" fmla="*/ 1283368 w 1307114"/>
                  <a:gd name="connsiteY7-16" fmla="*/ 232611 h 3296653"/>
                  <a:gd name="connsiteX8-17" fmla="*/ 1259305 w 1307114"/>
                  <a:gd name="connsiteY8-18" fmla="*/ 0 h 3296653"/>
                  <a:gd name="connsiteX9-19" fmla="*/ 1010653 w 1307114"/>
                  <a:gd name="connsiteY9-20" fmla="*/ 16042 h 3296653"/>
                  <a:gd name="connsiteX0-21" fmla="*/ 1010653 w 1307114"/>
                  <a:gd name="connsiteY0-22" fmla="*/ 50145 h 3330756"/>
                  <a:gd name="connsiteX1-23" fmla="*/ 40105 w 1307114"/>
                  <a:gd name="connsiteY1-24" fmla="*/ 1469871 h 3330756"/>
                  <a:gd name="connsiteX2-25" fmla="*/ 0 w 1307114"/>
                  <a:gd name="connsiteY2-26" fmla="*/ 1702482 h 3330756"/>
                  <a:gd name="connsiteX3-27" fmla="*/ 8021 w 1307114"/>
                  <a:gd name="connsiteY3-28" fmla="*/ 3170335 h 3330756"/>
                  <a:gd name="connsiteX4-29" fmla="*/ 176463 w 1307114"/>
                  <a:gd name="connsiteY4-30" fmla="*/ 3330756 h 3330756"/>
                  <a:gd name="connsiteX5-31" fmla="*/ 368968 w 1307114"/>
                  <a:gd name="connsiteY5-32" fmla="*/ 3186377 h 3330756"/>
                  <a:gd name="connsiteX6-33" fmla="*/ 376990 w 1307114"/>
                  <a:gd name="connsiteY6-34" fmla="*/ 1566124 h 3330756"/>
                  <a:gd name="connsiteX7-35" fmla="*/ 1283368 w 1307114"/>
                  <a:gd name="connsiteY7-36" fmla="*/ 266714 h 3330756"/>
                  <a:gd name="connsiteX8-37" fmla="*/ 1259305 w 1307114"/>
                  <a:gd name="connsiteY8-38" fmla="*/ 34103 h 3330756"/>
                  <a:gd name="connsiteX9-39" fmla="*/ 1010653 w 1307114"/>
                  <a:gd name="connsiteY9-40" fmla="*/ 50145 h 3330756"/>
                  <a:gd name="connsiteX0-41" fmla="*/ 1010653 w 1307114"/>
                  <a:gd name="connsiteY0-42" fmla="*/ 50145 h 3330756"/>
                  <a:gd name="connsiteX1-43" fmla="*/ 40105 w 1307114"/>
                  <a:gd name="connsiteY1-44" fmla="*/ 1469871 h 3330756"/>
                  <a:gd name="connsiteX2-45" fmla="*/ 0 w 1307114"/>
                  <a:gd name="connsiteY2-46" fmla="*/ 1702482 h 3330756"/>
                  <a:gd name="connsiteX3-47" fmla="*/ 8021 w 1307114"/>
                  <a:gd name="connsiteY3-48" fmla="*/ 3170335 h 3330756"/>
                  <a:gd name="connsiteX4-49" fmla="*/ 176463 w 1307114"/>
                  <a:gd name="connsiteY4-50" fmla="*/ 3330756 h 3330756"/>
                  <a:gd name="connsiteX5-51" fmla="*/ 368968 w 1307114"/>
                  <a:gd name="connsiteY5-52" fmla="*/ 3186377 h 3330756"/>
                  <a:gd name="connsiteX6-53" fmla="*/ 376990 w 1307114"/>
                  <a:gd name="connsiteY6-54" fmla="*/ 1566124 h 3330756"/>
                  <a:gd name="connsiteX7-55" fmla="*/ 1283368 w 1307114"/>
                  <a:gd name="connsiteY7-56" fmla="*/ 266714 h 3330756"/>
                  <a:gd name="connsiteX8-57" fmla="*/ 1259305 w 1307114"/>
                  <a:gd name="connsiteY8-58" fmla="*/ 34103 h 3330756"/>
                  <a:gd name="connsiteX9-59" fmla="*/ 1010653 w 1307114"/>
                  <a:gd name="connsiteY9-60" fmla="*/ 50145 h 3330756"/>
                  <a:gd name="connsiteX0-61" fmla="*/ 1010653 w 1307114"/>
                  <a:gd name="connsiteY0-62" fmla="*/ 50145 h 3330756"/>
                  <a:gd name="connsiteX1-63" fmla="*/ 40105 w 1307114"/>
                  <a:gd name="connsiteY1-64" fmla="*/ 1469871 h 3330756"/>
                  <a:gd name="connsiteX2-65" fmla="*/ 0 w 1307114"/>
                  <a:gd name="connsiteY2-66" fmla="*/ 1702482 h 3330756"/>
                  <a:gd name="connsiteX3-67" fmla="*/ 8021 w 1307114"/>
                  <a:gd name="connsiteY3-68" fmla="*/ 3170335 h 3330756"/>
                  <a:gd name="connsiteX4-69" fmla="*/ 176463 w 1307114"/>
                  <a:gd name="connsiteY4-70" fmla="*/ 3330756 h 3330756"/>
                  <a:gd name="connsiteX5-71" fmla="*/ 368968 w 1307114"/>
                  <a:gd name="connsiteY5-72" fmla="*/ 3186377 h 3330756"/>
                  <a:gd name="connsiteX6-73" fmla="*/ 376990 w 1307114"/>
                  <a:gd name="connsiteY6-74" fmla="*/ 1566124 h 3330756"/>
                  <a:gd name="connsiteX7-75" fmla="*/ 1283368 w 1307114"/>
                  <a:gd name="connsiteY7-76" fmla="*/ 266714 h 3330756"/>
                  <a:gd name="connsiteX8-77" fmla="*/ 1259305 w 1307114"/>
                  <a:gd name="connsiteY8-78" fmla="*/ 34103 h 3330756"/>
                  <a:gd name="connsiteX9-79" fmla="*/ 1010653 w 1307114"/>
                  <a:gd name="connsiteY9-80" fmla="*/ 50145 h 3330756"/>
                  <a:gd name="connsiteX0-81" fmla="*/ 1010653 w 1307114"/>
                  <a:gd name="connsiteY0-82" fmla="*/ 61604 h 3342215"/>
                  <a:gd name="connsiteX1-83" fmla="*/ 40105 w 1307114"/>
                  <a:gd name="connsiteY1-84" fmla="*/ 1481330 h 3342215"/>
                  <a:gd name="connsiteX2-85" fmla="*/ 0 w 1307114"/>
                  <a:gd name="connsiteY2-86" fmla="*/ 1713941 h 3342215"/>
                  <a:gd name="connsiteX3-87" fmla="*/ 8021 w 1307114"/>
                  <a:gd name="connsiteY3-88" fmla="*/ 3181794 h 3342215"/>
                  <a:gd name="connsiteX4-89" fmla="*/ 176463 w 1307114"/>
                  <a:gd name="connsiteY4-90" fmla="*/ 3342215 h 3342215"/>
                  <a:gd name="connsiteX5-91" fmla="*/ 368968 w 1307114"/>
                  <a:gd name="connsiteY5-92" fmla="*/ 3197836 h 3342215"/>
                  <a:gd name="connsiteX6-93" fmla="*/ 376990 w 1307114"/>
                  <a:gd name="connsiteY6-94" fmla="*/ 1577583 h 3342215"/>
                  <a:gd name="connsiteX7-95" fmla="*/ 1283368 w 1307114"/>
                  <a:gd name="connsiteY7-96" fmla="*/ 278173 h 3342215"/>
                  <a:gd name="connsiteX8-97" fmla="*/ 1259305 w 1307114"/>
                  <a:gd name="connsiteY8-98" fmla="*/ 45562 h 3342215"/>
                  <a:gd name="connsiteX9-99" fmla="*/ 1010653 w 1307114"/>
                  <a:gd name="connsiteY9-100" fmla="*/ 61604 h 3342215"/>
                  <a:gd name="connsiteX0-101" fmla="*/ 1010653 w 1319647"/>
                  <a:gd name="connsiteY0-102" fmla="*/ 61604 h 3342215"/>
                  <a:gd name="connsiteX1-103" fmla="*/ 40105 w 1319647"/>
                  <a:gd name="connsiteY1-104" fmla="*/ 1481330 h 3342215"/>
                  <a:gd name="connsiteX2-105" fmla="*/ 0 w 1319647"/>
                  <a:gd name="connsiteY2-106" fmla="*/ 1713941 h 3342215"/>
                  <a:gd name="connsiteX3-107" fmla="*/ 8021 w 1319647"/>
                  <a:gd name="connsiteY3-108" fmla="*/ 3181794 h 3342215"/>
                  <a:gd name="connsiteX4-109" fmla="*/ 176463 w 1319647"/>
                  <a:gd name="connsiteY4-110" fmla="*/ 3342215 h 3342215"/>
                  <a:gd name="connsiteX5-111" fmla="*/ 368968 w 1319647"/>
                  <a:gd name="connsiteY5-112" fmla="*/ 3197836 h 3342215"/>
                  <a:gd name="connsiteX6-113" fmla="*/ 376990 w 1319647"/>
                  <a:gd name="connsiteY6-114" fmla="*/ 1577583 h 3342215"/>
                  <a:gd name="connsiteX7-115" fmla="*/ 1283368 w 1319647"/>
                  <a:gd name="connsiteY7-116" fmla="*/ 278173 h 3342215"/>
                  <a:gd name="connsiteX8-117" fmla="*/ 1259305 w 1319647"/>
                  <a:gd name="connsiteY8-118" fmla="*/ 45562 h 3342215"/>
                  <a:gd name="connsiteX9-119" fmla="*/ 1010653 w 1319647"/>
                  <a:gd name="connsiteY9-120" fmla="*/ 61604 h 3342215"/>
                  <a:gd name="connsiteX0-121" fmla="*/ 1010653 w 1319647"/>
                  <a:gd name="connsiteY0-122" fmla="*/ 61604 h 3342215"/>
                  <a:gd name="connsiteX1-123" fmla="*/ 40105 w 1319647"/>
                  <a:gd name="connsiteY1-124" fmla="*/ 1481330 h 3342215"/>
                  <a:gd name="connsiteX2-125" fmla="*/ 0 w 1319647"/>
                  <a:gd name="connsiteY2-126" fmla="*/ 1713941 h 3342215"/>
                  <a:gd name="connsiteX3-127" fmla="*/ 8021 w 1319647"/>
                  <a:gd name="connsiteY3-128" fmla="*/ 3181794 h 3342215"/>
                  <a:gd name="connsiteX4-129" fmla="*/ 176463 w 1319647"/>
                  <a:gd name="connsiteY4-130" fmla="*/ 3342215 h 3342215"/>
                  <a:gd name="connsiteX5-131" fmla="*/ 368968 w 1319647"/>
                  <a:gd name="connsiteY5-132" fmla="*/ 3197836 h 3342215"/>
                  <a:gd name="connsiteX6-133" fmla="*/ 376990 w 1319647"/>
                  <a:gd name="connsiteY6-134" fmla="*/ 1577583 h 3342215"/>
                  <a:gd name="connsiteX7-135" fmla="*/ 1283368 w 1319647"/>
                  <a:gd name="connsiteY7-136" fmla="*/ 278173 h 3342215"/>
                  <a:gd name="connsiteX8-137" fmla="*/ 1259305 w 1319647"/>
                  <a:gd name="connsiteY8-138" fmla="*/ 45562 h 3342215"/>
                  <a:gd name="connsiteX9-139" fmla="*/ 1010653 w 1319647"/>
                  <a:gd name="connsiteY9-140" fmla="*/ 61604 h 3342215"/>
                  <a:gd name="connsiteX0-141" fmla="*/ 1010653 w 1319647"/>
                  <a:gd name="connsiteY0-142" fmla="*/ 61604 h 3342215"/>
                  <a:gd name="connsiteX1-143" fmla="*/ 40105 w 1319647"/>
                  <a:gd name="connsiteY1-144" fmla="*/ 1481330 h 3342215"/>
                  <a:gd name="connsiteX2-145" fmla="*/ 0 w 1319647"/>
                  <a:gd name="connsiteY2-146" fmla="*/ 1713941 h 3342215"/>
                  <a:gd name="connsiteX3-147" fmla="*/ 8021 w 1319647"/>
                  <a:gd name="connsiteY3-148" fmla="*/ 3181794 h 3342215"/>
                  <a:gd name="connsiteX4-149" fmla="*/ 176463 w 1319647"/>
                  <a:gd name="connsiteY4-150" fmla="*/ 3342215 h 3342215"/>
                  <a:gd name="connsiteX5-151" fmla="*/ 368968 w 1319647"/>
                  <a:gd name="connsiteY5-152" fmla="*/ 3197836 h 3342215"/>
                  <a:gd name="connsiteX6-153" fmla="*/ 376990 w 1319647"/>
                  <a:gd name="connsiteY6-154" fmla="*/ 1577583 h 3342215"/>
                  <a:gd name="connsiteX7-155" fmla="*/ 1283368 w 1319647"/>
                  <a:gd name="connsiteY7-156" fmla="*/ 278173 h 3342215"/>
                  <a:gd name="connsiteX8-157" fmla="*/ 1259305 w 1319647"/>
                  <a:gd name="connsiteY8-158" fmla="*/ 45562 h 3342215"/>
                  <a:gd name="connsiteX9-159" fmla="*/ 1010653 w 1319647"/>
                  <a:gd name="connsiteY9-160" fmla="*/ 61604 h 3342215"/>
                  <a:gd name="connsiteX0-161" fmla="*/ 1010653 w 1319647"/>
                  <a:gd name="connsiteY0-162" fmla="*/ 61604 h 3334194"/>
                  <a:gd name="connsiteX1-163" fmla="*/ 40105 w 1319647"/>
                  <a:gd name="connsiteY1-164" fmla="*/ 1481330 h 3334194"/>
                  <a:gd name="connsiteX2-165" fmla="*/ 0 w 1319647"/>
                  <a:gd name="connsiteY2-166" fmla="*/ 1713941 h 3334194"/>
                  <a:gd name="connsiteX3-167" fmla="*/ 8021 w 1319647"/>
                  <a:gd name="connsiteY3-168" fmla="*/ 3181794 h 3334194"/>
                  <a:gd name="connsiteX4-169" fmla="*/ 176463 w 1319647"/>
                  <a:gd name="connsiteY4-170" fmla="*/ 3334194 h 3334194"/>
                  <a:gd name="connsiteX5-171" fmla="*/ 368968 w 1319647"/>
                  <a:gd name="connsiteY5-172" fmla="*/ 3197836 h 3334194"/>
                  <a:gd name="connsiteX6-173" fmla="*/ 376990 w 1319647"/>
                  <a:gd name="connsiteY6-174" fmla="*/ 1577583 h 3334194"/>
                  <a:gd name="connsiteX7-175" fmla="*/ 1283368 w 1319647"/>
                  <a:gd name="connsiteY7-176" fmla="*/ 278173 h 3334194"/>
                  <a:gd name="connsiteX8-177" fmla="*/ 1259305 w 1319647"/>
                  <a:gd name="connsiteY8-178" fmla="*/ 45562 h 3334194"/>
                  <a:gd name="connsiteX9-179" fmla="*/ 1010653 w 1319647"/>
                  <a:gd name="connsiteY9-180" fmla="*/ 61604 h 3334194"/>
                  <a:gd name="connsiteX0-181" fmla="*/ 1010653 w 1319647"/>
                  <a:gd name="connsiteY0-182" fmla="*/ 61604 h 3334194"/>
                  <a:gd name="connsiteX1-183" fmla="*/ 40105 w 1319647"/>
                  <a:gd name="connsiteY1-184" fmla="*/ 1481330 h 3334194"/>
                  <a:gd name="connsiteX2-185" fmla="*/ 0 w 1319647"/>
                  <a:gd name="connsiteY2-186" fmla="*/ 1713941 h 3334194"/>
                  <a:gd name="connsiteX3-187" fmla="*/ 8021 w 1319647"/>
                  <a:gd name="connsiteY3-188" fmla="*/ 3181794 h 3334194"/>
                  <a:gd name="connsiteX4-189" fmla="*/ 176463 w 1319647"/>
                  <a:gd name="connsiteY4-190" fmla="*/ 3334194 h 3334194"/>
                  <a:gd name="connsiteX5-191" fmla="*/ 368968 w 1319647"/>
                  <a:gd name="connsiteY5-192" fmla="*/ 3197836 h 3334194"/>
                  <a:gd name="connsiteX6-193" fmla="*/ 376990 w 1319647"/>
                  <a:gd name="connsiteY6-194" fmla="*/ 1577583 h 3334194"/>
                  <a:gd name="connsiteX7-195" fmla="*/ 1283368 w 1319647"/>
                  <a:gd name="connsiteY7-196" fmla="*/ 278173 h 3334194"/>
                  <a:gd name="connsiteX8-197" fmla="*/ 1259305 w 1319647"/>
                  <a:gd name="connsiteY8-198" fmla="*/ 45562 h 3334194"/>
                  <a:gd name="connsiteX9-199" fmla="*/ 1010653 w 1319647"/>
                  <a:gd name="connsiteY9-200" fmla="*/ 61604 h 3334194"/>
                  <a:gd name="connsiteX0-201" fmla="*/ 1010653 w 1319647"/>
                  <a:gd name="connsiteY0-202" fmla="*/ 61604 h 3334194"/>
                  <a:gd name="connsiteX1-203" fmla="*/ 40105 w 1319647"/>
                  <a:gd name="connsiteY1-204" fmla="*/ 1481330 h 3334194"/>
                  <a:gd name="connsiteX2-205" fmla="*/ 0 w 1319647"/>
                  <a:gd name="connsiteY2-206" fmla="*/ 1713941 h 3334194"/>
                  <a:gd name="connsiteX3-207" fmla="*/ 8021 w 1319647"/>
                  <a:gd name="connsiteY3-208" fmla="*/ 3181794 h 3334194"/>
                  <a:gd name="connsiteX4-209" fmla="*/ 176463 w 1319647"/>
                  <a:gd name="connsiteY4-210" fmla="*/ 3334194 h 3334194"/>
                  <a:gd name="connsiteX5-211" fmla="*/ 368968 w 1319647"/>
                  <a:gd name="connsiteY5-212" fmla="*/ 3197836 h 3334194"/>
                  <a:gd name="connsiteX6-213" fmla="*/ 376990 w 1319647"/>
                  <a:gd name="connsiteY6-214" fmla="*/ 1577583 h 3334194"/>
                  <a:gd name="connsiteX7-215" fmla="*/ 1283368 w 1319647"/>
                  <a:gd name="connsiteY7-216" fmla="*/ 278173 h 3334194"/>
                  <a:gd name="connsiteX8-217" fmla="*/ 1259305 w 1319647"/>
                  <a:gd name="connsiteY8-218" fmla="*/ 45562 h 3334194"/>
                  <a:gd name="connsiteX9-219" fmla="*/ 1010653 w 1319647"/>
                  <a:gd name="connsiteY9-220" fmla="*/ 61604 h 3334194"/>
                  <a:gd name="connsiteX0-221" fmla="*/ 1010653 w 1319647"/>
                  <a:gd name="connsiteY0-222" fmla="*/ 61604 h 3334194"/>
                  <a:gd name="connsiteX1-223" fmla="*/ 16293 w 1319647"/>
                  <a:gd name="connsiteY1-224" fmla="*/ 1500380 h 3334194"/>
                  <a:gd name="connsiteX2-225" fmla="*/ 0 w 1319647"/>
                  <a:gd name="connsiteY2-226" fmla="*/ 1713941 h 3334194"/>
                  <a:gd name="connsiteX3-227" fmla="*/ 8021 w 1319647"/>
                  <a:gd name="connsiteY3-228" fmla="*/ 3181794 h 3334194"/>
                  <a:gd name="connsiteX4-229" fmla="*/ 176463 w 1319647"/>
                  <a:gd name="connsiteY4-230" fmla="*/ 3334194 h 3334194"/>
                  <a:gd name="connsiteX5-231" fmla="*/ 368968 w 1319647"/>
                  <a:gd name="connsiteY5-232" fmla="*/ 3197836 h 3334194"/>
                  <a:gd name="connsiteX6-233" fmla="*/ 376990 w 1319647"/>
                  <a:gd name="connsiteY6-234" fmla="*/ 1577583 h 3334194"/>
                  <a:gd name="connsiteX7-235" fmla="*/ 1283368 w 1319647"/>
                  <a:gd name="connsiteY7-236" fmla="*/ 278173 h 3334194"/>
                  <a:gd name="connsiteX8-237" fmla="*/ 1259305 w 1319647"/>
                  <a:gd name="connsiteY8-238" fmla="*/ 45562 h 3334194"/>
                  <a:gd name="connsiteX9-239" fmla="*/ 1010653 w 1319647"/>
                  <a:gd name="connsiteY9-240" fmla="*/ 61604 h 33341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319647" h="3334194">
                    <a:moveTo>
                      <a:pt x="1010653" y="61604"/>
                    </a:moveTo>
                    <a:lnTo>
                      <a:pt x="16293" y="1500380"/>
                    </a:lnTo>
                    <a:lnTo>
                      <a:pt x="0" y="1713941"/>
                    </a:lnTo>
                    <a:cubicBezTo>
                      <a:pt x="2674" y="2203225"/>
                      <a:pt x="5347" y="2692510"/>
                      <a:pt x="8021" y="3181794"/>
                    </a:cubicBezTo>
                    <a:cubicBezTo>
                      <a:pt x="16042" y="3251310"/>
                      <a:pt x="32084" y="3320826"/>
                      <a:pt x="176463" y="3334194"/>
                    </a:cubicBezTo>
                    <a:cubicBezTo>
                      <a:pt x="352925" y="3310132"/>
                      <a:pt x="344905" y="3262004"/>
                      <a:pt x="368968" y="3197836"/>
                    </a:cubicBezTo>
                    <a:lnTo>
                      <a:pt x="376990" y="1577583"/>
                    </a:lnTo>
                    <a:lnTo>
                      <a:pt x="1283368" y="278173"/>
                    </a:lnTo>
                    <a:cubicBezTo>
                      <a:pt x="1315453" y="184594"/>
                      <a:pt x="1355558" y="147163"/>
                      <a:pt x="1259305" y="45562"/>
                    </a:cubicBezTo>
                    <a:cubicBezTo>
                      <a:pt x="1112252" y="-37323"/>
                      <a:pt x="1085516" y="8131"/>
                      <a:pt x="1010653" y="61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41" name="Freeform 41"/>
              <p:cNvSpPr/>
              <p:nvPr/>
            </p:nvSpPr>
            <p:spPr bwMode="auto">
              <a:xfrm flipH="1">
                <a:off x="337717" y="3196211"/>
                <a:ext cx="499629" cy="1269460"/>
              </a:xfrm>
              <a:custGeom>
                <a:avLst/>
                <a:gdLst>
                  <a:gd name="connsiteX0" fmla="*/ 1010653 w 1283368"/>
                  <a:gd name="connsiteY0" fmla="*/ 16042 h 3296653"/>
                  <a:gd name="connsiteX1" fmla="*/ 40105 w 1283368"/>
                  <a:gd name="connsiteY1" fmla="*/ 1435768 h 3296653"/>
                  <a:gd name="connsiteX2" fmla="*/ 0 w 1283368"/>
                  <a:gd name="connsiteY2" fmla="*/ 1668379 h 3296653"/>
                  <a:gd name="connsiteX3" fmla="*/ 8021 w 1283368"/>
                  <a:gd name="connsiteY3" fmla="*/ 3136232 h 3296653"/>
                  <a:gd name="connsiteX4" fmla="*/ 176463 w 1283368"/>
                  <a:gd name="connsiteY4" fmla="*/ 3296653 h 3296653"/>
                  <a:gd name="connsiteX5" fmla="*/ 368968 w 1283368"/>
                  <a:gd name="connsiteY5" fmla="*/ 3152274 h 3296653"/>
                  <a:gd name="connsiteX6" fmla="*/ 376990 w 1283368"/>
                  <a:gd name="connsiteY6" fmla="*/ 1532021 h 3296653"/>
                  <a:gd name="connsiteX7" fmla="*/ 1283368 w 1283368"/>
                  <a:gd name="connsiteY7" fmla="*/ 232611 h 3296653"/>
                  <a:gd name="connsiteX8" fmla="*/ 1259305 w 1283368"/>
                  <a:gd name="connsiteY8" fmla="*/ 0 h 3296653"/>
                  <a:gd name="connsiteX9" fmla="*/ 1010653 w 1283368"/>
                  <a:gd name="connsiteY9" fmla="*/ 16042 h 3296653"/>
                  <a:gd name="connsiteX0-1" fmla="*/ 1010653 w 1307114"/>
                  <a:gd name="connsiteY0-2" fmla="*/ 16042 h 3296653"/>
                  <a:gd name="connsiteX1-3" fmla="*/ 40105 w 1307114"/>
                  <a:gd name="connsiteY1-4" fmla="*/ 1435768 h 3296653"/>
                  <a:gd name="connsiteX2-5" fmla="*/ 0 w 1307114"/>
                  <a:gd name="connsiteY2-6" fmla="*/ 1668379 h 3296653"/>
                  <a:gd name="connsiteX3-7" fmla="*/ 8021 w 1307114"/>
                  <a:gd name="connsiteY3-8" fmla="*/ 3136232 h 3296653"/>
                  <a:gd name="connsiteX4-9" fmla="*/ 176463 w 1307114"/>
                  <a:gd name="connsiteY4-10" fmla="*/ 3296653 h 3296653"/>
                  <a:gd name="connsiteX5-11" fmla="*/ 368968 w 1307114"/>
                  <a:gd name="connsiteY5-12" fmla="*/ 3152274 h 3296653"/>
                  <a:gd name="connsiteX6-13" fmla="*/ 376990 w 1307114"/>
                  <a:gd name="connsiteY6-14" fmla="*/ 1532021 h 3296653"/>
                  <a:gd name="connsiteX7-15" fmla="*/ 1283368 w 1307114"/>
                  <a:gd name="connsiteY7-16" fmla="*/ 232611 h 3296653"/>
                  <a:gd name="connsiteX8-17" fmla="*/ 1259305 w 1307114"/>
                  <a:gd name="connsiteY8-18" fmla="*/ 0 h 3296653"/>
                  <a:gd name="connsiteX9-19" fmla="*/ 1010653 w 1307114"/>
                  <a:gd name="connsiteY9-20" fmla="*/ 16042 h 3296653"/>
                  <a:gd name="connsiteX0-21" fmla="*/ 1010653 w 1307114"/>
                  <a:gd name="connsiteY0-22" fmla="*/ 50145 h 3330756"/>
                  <a:gd name="connsiteX1-23" fmla="*/ 40105 w 1307114"/>
                  <a:gd name="connsiteY1-24" fmla="*/ 1469871 h 3330756"/>
                  <a:gd name="connsiteX2-25" fmla="*/ 0 w 1307114"/>
                  <a:gd name="connsiteY2-26" fmla="*/ 1702482 h 3330756"/>
                  <a:gd name="connsiteX3-27" fmla="*/ 8021 w 1307114"/>
                  <a:gd name="connsiteY3-28" fmla="*/ 3170335 h 3330756"/>
                  <a:gd name="connsiteX4-29" fmla="*/ 176463 w 1307114"/>
                  <a:gd name="connsiteY4-30" fmla="*/ 3330756 h 3330756"/>
                  <a:gd name="connsiteX5-31" fmla="*/ 368968 w 1307114"/>
                  <a:gd name="connsiteY5-32" fmla="*/ 3186377 h 3330756"/>
                  <a:gd name="connsiteX6-33" fmla="*/ 376990 w 1307114"/>
                  <a:gd name="connsiteY6-34" fmla="*/ 1566124 h 3330756"/>
                  <a:gd name="connsiteX7-35" fmla="*/ 1283368 w 1307114"/>
                  <a:gd name="connsiteY7-36" fmla="*/ 266714 h 3330756"/>
                  <a:gd name="connsiteX8-37" fmla="*/ 1259305 w 1307114"/>
                  <a:gd name="connsiteY8-38" fmla="*/ 34103 h 3330756"/>
                  <a:gd name="connsiteX9-39" fmla="*/ 1010653 w 1307114"/>
                  <a:gd name="connsiteY9-40" fmla="*/ 50145 h 3330756"/>
                  <a:gd name="connsiteX0-41" fmla="*/ 1010653 w 1307114"/>
                  <a:gd name="connsiteY0-42" fmla="*/ 50145 h 3330756"/>
                  <a:gd name="connsiteX1-43" fmla="*/ 40105 w 1307114"/>
                  <a:gd name="connsiteY1-44" fmla="*/ 1469871 h 3330756"/>
                  <a:gd name="connsiteX2-45" fmla="*/ 0 w 1307114"/>
                  <a:gd name="connsiteY2-46" fmla="*/ 1702482 h 3330756"/>
                  <a:gd name="connsiteX3-47" fmla="*/ 8021 w 1307114"/>
                  <a:gd name="connsiteY3-48" fmla="*/ 3170335 h 3330756"/>
                  <a:gd name="connsiteX4-49" fmla="*/ 176463 w 1307114"/>
                  <a:gd name="connsiteY4-50" fmla="*/ 3330756 h 3330756"/>
                  <a:gd name="connsiteX5-51" fmla="*/ 368968 w 1307114"/>
                  <a:gd name="connsiteY5-52" fmla="*/ 3186377 h 3330756"/>
                  <a:gd name="connsiteX6-53" fmla="*/ 376990 w 1307114"/>
                  <a:gd name="connsiteY6-54" fmla="*/ 1566124 h 3330756"/>
                  <a:gd name="connsiteX7-55" fmla="*/ 1283368 w 1307114"/>
                  <a:gd name="connsiteY7-56" fmla="*/ 266714 h 3330756"/>
                  <a:gd name="connsiteX8-57" fmla="*/ 1259305 w 1307114"/>
                  <a:gd name="connsiteY8-58" fmla="*/ 34103 h 3330756"/>
                  <a:gd name="connsiteX9-59" fmla="*/ 1010653 w 1307114"/>
                  <a:gd name="connsiteY9-60" fmla="*/ 50145 h 3330756"/>
                  <a:gd name="connsiteX0-61" fmla="*/ 1010653 w 1307114"/>
                  <a:gd name="connsiteY0-62" fmla="*/ 50145 h 3330756"/>
                  <a:gd name="connsiteX1-63" fmla="*/ 40105 w 1307114"/>
                  <a:gd name="connsiteY1-64" fmla="*/ 1469871 h 3330756"/>
                  <a:gd name="connsiteX2-65" fmla="*/ 0 w 1307114"/>
                  <a:gd name="connsiteY2-66" fmla="*/ 1702482 h 3330756"/>
                  <a:gd name="connsiteX3-67" fmla="*/ 8021 w 1307114"/>
                  <a:gd name="connsiteY3-68" fmla="*/ 3170335 h 3330756"/>
                  <a:gd name="connsiteX4-69" fmla="*/ 176463 w 1307114"/>
                  <a:gd name="connsiteY4-70" fmla="*/ 3330756 h 3330756"/>
                  <a:gd name="connsiteX5-71" fmla="*/ 368968 w 1307114"/>
                  <a:gd name="connsiteY5-72" fmla="*/ 3186377 h 3330756"/>
                  <a:gd name="connsiteX6-73" fmla="*/ 376990 w 1307114"/>
                  <a:gd name="connsiteY6-74" fmla="*/ 1566124 h 3330756"/>
                  <a:gd name="connsiteX7-75" fmla="*/ 1283368 w 1307114"/>
                  <a:gd name="connsiteY7-76" fmla="*/ 266714 h 3330756"/>
                  <a:gd name="connsiteX8-77" fmla="*/ 1259305 w 1307114"/>
                  <a:gd name="connsiteY8-78" fmla="*/ 34103 h 3330756"/>
                  <a:gd name="connsiteX9-79" fmla="*/ 1010653 w 1307114"/>
                  <a:gd name="connsiteY9-80" fmla="*/ 50145 h 3330756"/>
                  <a:gd name="connsiteX0-81" fmla="*/ 1010653 w 1307114"/>
                  <a:gd name="connsiteY0-82" fmla="*/ 61604 h 3342215"/>
                  <a:gd name="connsiteX1-83" fmla="*/ 40105 w 1307114"/>
                  <a:gd name="connsiteY1-84" fmla="*/ 1481330 h 3342215"/>
                  <a:gd name="connsiteX2-85" fmla="*/ 0 w 1307114"/>
                  <a:gd name="connsiteY2-86" fmla="*/ 1713941 h 3342215"/>
                  <a:gd name="connsiteX3-87" fmla="*/ 8021 w 1307114"/>
                  <a:gd name="connsiteY3-88" fmla="*/ 3181794 h 3342215"/>
                  <a:gd name="connsiteX4-89" fmla="*/ 176463 w 1307114"/>
                  <a:gd name="connsiteY4-90" fmla="*/ 3342215 h 3342215"/>
                  <a:gd name="connsiteX5-91" fmla="*/ 368968 w 1307114"/>
                  <a:gd name="connsiteY5-92" fmla="*/ 3197836 h 3342215"/>
                  <a:gd name="connsiteX6-93" fmla="*/ 376990 w 1307114"/>
                  <a:gd name="connsiteY6-94" fmla="*/ 1577583 h 3342215"/>
                  <a:gd name="connsiteX7-95" fmla="*/ 1283368 w 1307114"/>
                  <a:gd name="connsiteY7-96" fmla="*/ 278173 h 3342215"/>
                  <a:gd name="connsiteX8-97" fmla="*/ 1259305 w 1307114"/>
                  <a:gd name="connsiteY8-98" fmla="*/ 45562 h 3342215"/>
                  <a:gd name="connsiteX9-99" fmla="*/ 1010653 w 1307114"/>
                  <a:gd name="connsiteY9-100" fmla="*/ 61604 h 3342215"/>
                  <a:gd name="connsiteX0-101" fmla="*/ 1010653 w 1319647"/>
                  <a:gd name="connsiteY0-102" fmla="*/ 61604 h 3342215"/>
                  <a:gd name="connsiteX1-103" fmla="*/ 40105 w 1319647"/>
                  <a:gd name="connsiteY1-104" fmla="*/ 1481330 h 3342215"/>
                  <a:gd name="connsiteX2-105" fmla="*/ 0 w 1319647"/>
                  <a:gd name="connsiteY2-106" fmla="*/ 1713941 h 3342215"/>
                  <a:gd name="connsiteX3-107" fmla="*/ 8021 w 1319647"/>
                  <a:gd name="connsiteY3-108" fmla="*/ 3181794 h 3342215"/>
                  <a:gd name="connsiteX4-109" fmla="*/ 176463 w 1319647"/>
                  <a:gd name="connsiteY4-110" fmla="*/ 3342215 h 3342215"/>
                  <a:gd name="connsiteX5-111" fmla="*/ 368968 w 1319647"/>
                  <a:gd name="connsiteY5-112" fmla="*/ 3197836 h 3342215"/>
                  <a:gd name="connsiteX6-113" fmla="*/ 376990 w 1319647"/>
                  <a:gd name="connsiteY6-114" fmla="*/ 1577583 h 3342215"/>
                  <a:gd name="connsiteX7-115" fmla="*/ 1283368 w 1319647"/>
                  <a:gd name="connsiteY7-116" fmla="*/ 278173 h 3342215"/>
                  <a:gd name="connsiteX8-117" fmla="*/ 1259305 w 1319647"/>
                  <a:gd name="connsiteY8-118" fmla="*/ 45562 h 3342215"/>
                  <a:gd name="connsiteX9-119" fmla="*/ 1010653 w 1319647"/>
                  <a:gd name="connsiteY9-120" fmla="*/ 61604 h 3342215"/>
                  <a:gd name="connsiteX0-121" fmla="*/ 1010653 w 1319647"/>
                  <a:gd name="connsiteY0-122" fmla="*/ 61604 h 3342215"/>
                  <a:gd name="connsiteX1-123" fmla="*/ 40105 w 1319647"/>
                  <a:gd name="connsiteY1-124" fmla="*/ 1481330 h 3342215"/>
                  <a:gd name="connsiteX2-125" fmla="*/ 0 w 1319647"/>
                  <a:gd name="connsiteY2-126" fmla="*/ 1713941 h 3342215"/>
                  <a:gd name="connsiteX3-127" fmla="*/ 8021 w 1319647"/>
                  <a:gd name="connsiteY3-128" fmla="*/ 3181794 h 3342215"/>
                  <a:gd name="connsiteX4-129" fmla="*/ 176463 w 1319647"/>
                  <a:gd name="connsiteY4-130" fmla="*/ 3342215 h 3342215"/>
                  <a:gd name="connsiteX5-131" fmla="*/ 368968 w 1319647"/>
                  <a:gd name="connsiteY5-132" fmla="*/ 3197836 h 3342215"/>
                  <a:gd name="connsiteX6-133" fmla="*/ 376990 w 1319647"/>
                  <a:gd name="connsiteY6-134" fmla="*/ 1577583 h 3342215"/>
                  <a:gd name="connsiteX7-135" fmla="*/ 1283368 w 1319647"/>
                  <a:gd name="connsiteY7-136" fmla="*/ 278173 h 3342215"/>
                  <a:gd name="connsiteX8-137" fmla="*/ 1259305 w 1319647"/>
                  <a:gd name="connsiteY8-138" fmla="*/ 45562 h 3342215"/>
                  <a:gd name="connsiteX9-139" fmla="*/ 1010653 w 1319647"/>
                  <a:gd name="connsiteY9-140" fmla="*/ 61604 h 3342215"/>
                  <a:gd name="connsiteX0-141" fmla="*/ 1010653 w 1319647"/>
                  <a:gd name="connsiteY0-142" fmla="*/ 61604 h 3342215"/>
                  <a:gd name="connsiteX1-143" fmla="*/ 40105 w 1319647"/>
                  <a:gd name="connsiteY1-144" fmla="*/ 1481330 h 3342215"/>
                  <a:gd name="connsiteX2-145" fmla="*/ 0 w 1319647"/>
                  <a:gd name="connsiteY2-146" fmla="*/ 1713941 h 3342215"/>
                  <a:gd name="connsiteX3-147" fmla="*/ 8021 w 1319647"/>
                  <a:gd name="connsiteY3-148" fmla="*/ 3181794 h 3342215"/>
                  <a:gd name="connsiteX4-149" fmla="*/ 176463 w 1319647"/>
                  <a:gd name="connsiteY4-150" fmla="*/ 3342215 h 3342215"/>
                  <a:gd name="connsiteX5-151" fmla="*/ 368968 w 1319647"/>
                  <a:gd name="connsiteY5-152" fmla="*/ 3197836 h 3342215"/>
                  <a:gd name="connsiteX6-153" fmla="*/ 376990 w 1319647"/>
                  <a:gd name="connsiteY6-154" fmla="*/ 1577583 h 3342215"/>
                  <a:gd name="connsiteX7-155" fmla="*/ 1283368 w 1319647"/>
                  <a:gd name="connsiteY7-156" fmla="*/ 278173 h 3342215"/>
                  <a:gd name="connsiteX8-157" fmla="*/ 1259305 w 1319647"/>
                  <a:gd name="connsiteY8-158" fmla="*/ 45562 h 3342215"/>
                  <a:gd name="connsiteX9-159" fmla="*/ 1010653 w 1319647"/>
                  <a:gd name="connsiteY9-160" fmla="*/ 61604 h 3342215"/>
                  <a:gd name="connsiteX0-161" fmla="*/ 1010653 w 1319647"/>
                  <a:gd name="connsiteY0-162" fmla="*/ 61604 h 3334194"/>
                  <a:gd name="connsiteX1-163" fmla="*/ 40105 w 1319647"/>
                  <a:gd name="connsiteY1-164" fmla="*/ 1481330 h 3334194"/>
                  <a:gd name="connsiteX2-165" fmla="*/ 0 w 1319647"/>
                  <a:gd name="connsiteY2-166" fmla="*/ 1713941 h 3334194"/>
                  <a:gd name="connsiteX3-167" fmla="*/ 8021 w 1319647"/>
                  <a:gd name="connsiteY3-168" fmla="*/ 3181794 h 3334194"/>
                  <a:gd name="connsiteX4-169" fmla="*/ 176463 w 1319647"/>
                  <a:gd name="connsiteY4-170" fmla="*/ 3334194 h 3334194"/>
                  <a:gd name="connsiteX5-171" fmla="*/ 368968 w 1319647"/>
                  <a:gd name="connsiteY5-172" fmla="*/ 3197836 h 3334194"/>
                  <a:gd name="connsiteX6-173" fmla="*/ 376990 w 1319647"/>
                  <a:gd name="connsiteY6-174" fmla="*/ 1577583 h 3334194"/>
                  <a:gd name="connsiteX7-175" fmla="*/ 1283368 w 1319647"/>
                  <a:gd name="connsiteY7-176" fmla="*/ 278173 h 3334194"/>
                  <a:gd name="connsiteX8-177" fmla="*/ 1259305 w 1319647"/>
                  <a:gd name="connsiteY8-178" fmla="*/ 45562 h 3334194"/>
                  <a:gd name="connsiteX9-179" fmla="*/ 1010653 w 1319647"/>
                  <a:gd name="connsiteY9-180" fmla="*/ 61604 h 3334194"/>
                  <a:gd name="connsiteX0-181" fmla="*/ 1010653 w 1319647"/>
                  <a:gd name="connsiteY0-182" fmla="*/ 61604 h 3334194"/>
                  <a:gd name="connsiteX1-183" fmla="*/ 40105 w 1319647"/>
                  <a:gd name="connsiteY1-184" fmla="*/ 1481330 h 3334194"/>
                  <a:gd name="connsiteX2-185" fmla="*/ 0 w 1319647"/>
                  <a:gd name="connsiteY2-186" fmla="*/ 1713941 h 3334194"/>
                  <a:gd name="connsiteX3-187" fmla="*/ 8021 w 1319647"/>
                  <a:gd name="connsiteY3-188" fmla="*/ 3181794 h 3334194"/>
                  <a:gd name="connsiteX4-189" fmla="*/ 176463 w 1319647"/>
                  <a:gd name="connsiteY4-190" fmla="*/ 3334194 h 3334194"/>
                  <a:gd name="connsiteX5-191" fmla="*/ 368968 w 1319647"/>
                  <a:gd name="connsiteY5-192" fmla="*/ 3197836 h 3334194"/>
                  <a:gd name="connsiteX6-193" fmla="*/ 376990 w 1319647"/>
                  <a:gd name="connsiteY6-194" fmla="*/ 1577583 h 3334194"/>
                  <a:gd name="connsiteX7-195" fmla="*/ 1283368 w 1319647"/>
                  <a:gd name="connsiteY7-196" fmla="*/ 278173 h 3334194"/>
                  <a:gd name="connsiteX8-197" fmla="*/ 1259305 w 1319647"/>
                  <a:gd name="connsiteY8-198" fmla="*/ 45562 h 3334194"/>
                  <a:gd name="connsiteX9-199" fmla="*/ 1010653 w 1319647"/>
                  <a:gd name="connsiteY9-200" fmla="*/ 61604 h 3334194"/>
                  <a:gd name="connsiteX0-201" fmla="*/ 1010653 w 1319647"/>
                  <a:gd name="connsiteY0-202" fmla="*/ 61604 h 3334194"/>
                  <a:gd name="connsiteX1-203" fmla="*/ 40105 w 1319647"/>
                  <a:gd name="connsiteY1-204" fmla="*/ 1481330 h 3334194"/>
                  <a:gd name="connsiteX2-205" fmla="*/ 0 w 1319647"/>
                  <a:gd name="connsiteY2-206" fmla="*/ 1713941 h 3334194"/>
                  <a:gd name="connsiteX3-207" fmla="*/ 8021 w 1319647"/>
                  <a:gd name="connsiteY3-208" fmla="*/ 3181794 h 3334194"/>
                  <a:gd name="connsiteX4-209" fmla="*/ 176463 w 1319647"/>
                  <a:gd name="connsiteY4-210" fmla="*/ 3334194 h 3334194"/>
                  <a:gd name="connsiteX5-211" fmla="*/ 368968 w 1319647"/>
                  <a:gd name="connsiteY5-212" fmla="*/ 3197836 h 3334194"/>
                  <a:gd name="connsiteX6-213" fmla="*/ 376990 w 1319647"/>
                  <a:gd name="connsiteY6-214" fmla="*/ 1577583 h 3334194"/>
                  <a:gd name="connsiteX7-215" fmla="*/ 1283368 w 1319647"/>
                  <a:gd name="connsiteY7-216" fmla="*/ 278173 h 3334194"/>
                  <a:gd name="connsiteX8-217" fmla="*/ 1259305 w 1319647"/>
                  <a:gd name="connsiteY8-218" fmla="*/ 45562 h 3334194"/>
                  <a:gd name="connsiteX9-219" fmla="*/ 1010653 w 1319647"/>
                  <a:gd name="connsiteY9-220" fmla="*/ 61604 h 3334194"/>
                  <a:gd name="connsiteX0-221" fmla="*/ 1010653 w 1319647"/>
                  <a:gd name="connsiteY0-222" fmla="*/ 61604 h 3334194"/>
                  <a:gd name="connsiteX1-223" fmla="*/ 40105 w 1319647"/>
                  <a:gd name="connsiteY1-224" fmla="*/ 1481330 h 3334194"/>
                  <a:gd name="connsiteX2-225" fmla="*/ 0 w 1319647"/>
                  <a:gd name="connsiteY2-226" fmla="*/ 1713941 h 3334194"/>
                  <a:gd name="connsiteX3-227" fmla="*/ 8021 w 1319647"/>
                  <a:gd name="connsiteY3-228" fmla="*/ 3181794 h 3334194"/>
                  <a:gd name="connsiteX4-229" fmla="*/ 176463 w 1319647"/>
                  <a:gd name="connsiteY4-230" fmla="*/ 3334194 h 3334194"/>
                  <a:gd name="connsiteX5-231" fmla="*/ 368968 w 1319647"/>
                  <a:gd name="connsiteY5-232" fmla="*/ 3197836 h 3334194"/>
                  <a:gd name="connsiteX6-233" fmla="*/ 376990 w 1319647"/>
                  <a:gd name="connsiteY6-234" fmla="*/ 1577583 h 3334194"/>
                  <a:gd name="connsiteX7-235" fmla="*/ 1283368 w 1319647"/>
                  <a:gd name="connsiteY7-236" fmla="*/ 278173 h 3334194"/>
                  <a:gd name="connsiteX8-237" fmla="*/ 1259305 w 1319647"/>
                  <a:gd name="connsiteY8-238" fmla="*/ 45562 h 3334194"/>
                  <a:gd name="connsiteX9-239" fmla="*/ 1010653 w 1319647"/>
                  <a:gd name="connsiteY9-240" fmla="*/ 61604 h 3334194"/>
                  <a:gd name="connsiteX0-241" fmla="*/ 1003264 w 1312258"/>
                  <a:gd name="connsiteY0-242" fmla="*/ 61604 h 3334194"/>
                  <a:gd name="connsiteX1-243" fmla="*/ 32716 w 1312258"/>
                  <a:gd name="connsiteY1-244" fmla="*/ 1481330 h 3334194"/>
                  <a:gd name="connsiteX2-245" fmla="*/ 2136 w 1312258"/>
                  <a:gd name="connsiteY2-246" fmla="*/ 1713941 h 3334194"/>
                  <a:gd name="connsiteX3-247" fmla="*/ 632 w 1312258"/>
                  <a:gd name="connsiteY3-248" fmla="*/ 3181794 h 3334194"/>
                  <a:gd name="connsiteX4-249" fmla="*/ 169074 w 1312258"/>
                  <a:gd name="connsiteY4-250" fmla="*/ 3334194 h 3334194"/>
                  <a:gd name="connsiteX5-251" fmla="*/ 361579 w 1312258"/>
                  <a:gd name="connsiteY5-252" fmla="*/ 3197836 h 3334194"/>
                  <a:gd name="connsiteX6-253" fmla="*/ 369601 w 1312258"/>
                  <a:gd name="connsiteY6-254" fmla="*/ 1577583 h 3334194"/>
                  <a:gd name="connsiteX7-255" fmla="*/ 1275979 w 1312258"/>
                  <a:gd name="connsiteY7-256" fmla="*/ 278173 h 3334194"/>
                  <a:gd name="connsiteX8-257" fmla="*/ 1251916 w 1312258"/>
                  <a:gd name="connsiteY8-258" fmla="*/ 45562 h 3334194"/>
                  <a:gd name="connsiteX9-259" fmla="*/ 1003264 w 1312258"/>
                  <a:gd name="connsiteY9-260" fmla="*/ 61604 h 33341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312258" h="3334194">
                    <a:moveTo>
                      <a:pt x="1003264" y="61604"/>
                    </a:moveTo>
                    <a:lnTo>
                      <a:pt x="32716" y="1481330"/>
                    </a:lnTo>
                    <a:cubicBezTo>
                      <a:pt x="19348" y="1558867"/>
                      <a:pt x="5979" y="1593541"/>
                      <a:pt x="2136" y="1713941"/>
                    </a:cubicBezTo>
                    <a:cubicBezTo>
                      <a:pt x="4810" y="2203225"/>
                      <a:pt x="-2042" y="2692510"/>
                      <a:pt x="632" y="3181794"/>
                    </a:cubicBezTo>
                    <a:cubicBezTo>
                      <a:pt x="8653" y="3251310"/>
                      <a:pt x="24695" y="3320826"/>
                      <a:pt x="169074" y="3334194"/>
                    </a:cubicBezTo>
                    <a:cubicBezTo>
                      <a:pt x="345536" y="3310132"/>
                      <a:pt x="337516" y="3262004"/>
                      <a:pt x="361579" y="3197836"/>
                    </a:cubicBezTo>
                    <a:lnTo>
                      <a:pt x="369601" y="1577583"/>
                    </a:lnTo>
                    <a:lnTo>
                      <a:pt x="1275979" y="278173"/>
                    </a:lnTo>
                    <a:cubicBezTo>
                      <a:pt x="1308064" y="184594"/>
                      <a:pt x="1348169" y="147163"/>
                      <a:pt x="1251916" y="45562"/>
                    </a:cubicBezTo>
                    <a:cubicBezTo>
                      <a:pt x="1104863" y="-37323"/>
                      <a:pt x="1078127" y="8131"/>
                      <a:pt x="1003264" y="616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bg1"/>
                </a:solidFill>
                <a:miter lim="800000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754" name="TextBox 9753"/>
            <p:cNvSpPr txBox="1"/>
            <p:nvPr/>
          </p:nvSpPr>
          <p:spPr bwMode="auto">
            <a:xfrm>
              <a:off x="3337350" y="2539738"/>
              <a:ext cx="61940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IgH</a:t>
              </a:r>
            </a:p>
          </p:txBody>
        </p:sp>
        <p:sp>
          <p:nvSpPr>
            <p:cNvPr id="9755" name="TextBox 9754"/>
            <p:cNvSpPr txBox="1"/>
            <p:nvPr/>
          </p:nvSpPr>
          <p:spPr bwMode="auto">
            <a:xfrm>
              <a:off x="5037563" y="2843016"/>
              <a:ext cx="888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CXCR4</a:t>
              </a:r>
            </a:p>
          </p:txBody>
        </p:sp>
        <p:cxnSp>
          <p:nvCxnSpPr>
            <p:cNvPr id="9757" name="Straight Arrow Connector 9756"/>
            <p:cNvCxnSpPr/>
            <p:nvPr/>
          </p:nvCxnSpPr>
          <p:spPr bwMode="auto">
            <a:xfrm>
              <a:off x="4426196" y="3978564"/>
              <a:ext cx="21651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59" name="Straight Arrow Connector 9758"/>
            <p:cNvCxnSpPr/>
            <p:nvPr/>
          </p:nvCxnSpPr>
          <p:spPr bwMode="auto">
            <a:xfrm>
              <a:off x="5353797" y="4240418"/>
              <a:ext cx="216423" cy="255867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9762" name="Straight Arrow Connector 9761"/>
            <p:cNvCxnSpPr/>
            <p:nvPr/>
          </p:nvCxnSpPr>
          <p:spPr bwMode="auto">
            <a:xfrm>
              <a:off x="6410395" y="4300877"/>
              <a:ext cx="299624" cy="127933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9768" name="Group 9767"/>
            <p:cNvGrpSpPr/>
            <p:nvPr/>
          </p:nvGrpSpPr>
          <p:grpSpPr>
            <a:xfrm>
              <a:off x="3940754" y="3205393"/>
              <a:ext cx="174763" cy="507374"/>
              <a:chOff x="961302" y="2487399"/>
              <a:chExt cx="174763" cy="586001"/>
            </a:xfrm>
          </p:grpSpPr>
          <p:cxnSp>
            <p:nvCxnSpPr>
              <p:cNvPr id="9765" name="Straight Connector 9764"/>
              <p:cNvCxnSpPr/>
              <p:nvPr/>
            </p:nvCxnSpPr>
            <p:spPr bwMode="auto">
              <a:xfrm>
                <a:off x="961302" y="3066274"/>
                <a:ext cx="17476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67" name="Straight Connector 9766"/>
              <p:cNvCxnSpPr/>
              <p:nvPr/>
            </p:nvCxnSpPr>
            <p:spPr bwMode="auto">
              <a:xfrm>
                <a:off x="1048683" y="2487399"/>
                <a:ext cx="0" cy="5860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769" name="Group 9768"/>
            <p:cNvGrpSpPr/>
            <p:nvPr/>
          </p:nvGrpSpPr>
          <p:grpSpPr>
            <a:xfrm rot="10800000">
              <a:off x="3940753" y="4267883"/>
              <a:ext cx="174763" cy="467407"/>
              <a:chOff x="961302" y="2487399"/>
              <a:chExt cx="174763" cy="586001"/>
            </a:xfrm>
          </p:grpSpPr>
          <p:cxnSp>
            <p:nvCxnSpPr>
              <p:cNvPr id="9770" name="Straight Connector 9769"/>
              <p:cNvCxnSpPr/>
              <p:nvPr/>
            </p:nvCxnSpPr>
            <p:spPr bwMode="auto">
              <a:xfrm>
                <a:off x="961302" y="3066274"/>
                <a:ext cx="17476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771" name="Straight Connector 9770"/>
              <p:cNvCxnSpPr/>
              <p:nvPr/>
            </p:nvCxnSpPr>
            <p:spPr bwMode="auto">
              <a:xfrm>
                <a:off x="1048683" y="2487399"/>
                <a:ext cx="0" cy="586001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772" name="Oval 9771"/>
            <p:cNvSpPr/>
            <p:nvPr/>
          </p:nvSpPr>
          <p:spPr bwMode="auto">
            <a:xfrm>
              <a:off x="3603848" y="3778089"/>
              <a:ext cx="774288" cy="446792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BTK</a:t>
              </a:r>
            </a:p>
          </p:txBody>
        </p:sp>
        <p:sp>
          <p:nvSpPr>
            <p:cNvPr id="9773" name="Oval 9772"/>
            <p:cNvSpPr/>
            <p:nvPr/>
          </p:nvSpPr>
          <p:spPr bwMode="auto">
            <a:xfrm>
              <a:off x="4685350" y="3701036"/>
              <a:ext cx="986529" cy="463282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PLC</a:t>
              </a:r>
              <a:r>
                <a:rPr lang="el-GR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4" name="Oval 9773"/>
            <p:cNvSpPr/>
            <p:nvPr/>
          </p:nvSpPr>
          <p:spPr bwMode="auto">
            <a:xfrm>
              <a:off x="5314620" y="4597437"/>
              <a:ext cx="986529" cy="463282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PKC</a:t>
              </a:r>
              <a:r>
                <a:rPr lang="el-GR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75" name="Oval 9774"/>
            <p:cNvSpPr/>
            <p:nvPr/>
          </p:nvSpPr>
          <p:spPr bwMode="auto">
            <a:xfrm>
              <a:off x="6853325" y="4331799"/>
              <a:ext cx="986529" cy="46328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PI3K</a:t>
              </a:r>
            </a:p>
          </p:txBody>
        </p:sp>
        <p:sp>
          <p:nvSpPr>
            <p:cNvPr id="9776" name="Oval 9775"/>
            <p:cNvSpPr/>
            <p:nvPr/>
          </p:nvSpPr>
          <p:spPr bwMode="auto">
            <a:xfrm>
              <a:off x="5937050" y="2359222"/>
              <a:ext cx="985192" cy="46328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bg1"/>
              </a:solidFill>
              <a:miter lim="800000"/>
            </a:ln>
          </p:spPr>
          <p:txBody>
            <a:bodyPr lIns="0" rIns="0"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CXCL12</a:t>
              </a:r>
            </a:p>
          </p:txBody>
        </p:sp>
        <p:sp>
          <p:nvSpPr>
            <p:cNvPr id="9777" name="Oval 9776"/>
            <p:cNvSpPr/>
            <p:nvPr/>
          </p:nvSpPr>
          <p:spPr bwMode="auto">
            <a:xfrm>
              <a:off x="6710019" y="4325332"/>
              <a:ext cx="332432" cy="299007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9778" name="Oval 9777"/>
            <p:cNvSpPr/>
            <p:nvPr/>
          </p:nvSpPr>
          <p:spPr bwMode="auto">
            <a:xfrm>
              <a:off x="4637500" y="4013395"/>
              <a:ext cx="332432" cy="299007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9779" name="Oval 9778"/>
            <p:cNvSpPr/>
            <p:nvPr/>
          </p:nvSpPr>
          <p:spPr bwMode="auto">
            <a:xfrm>
              <a:off x="3373335" y="3761778"/>
              <a:ext cx="332432" cy="299007"/>
            </a:xfrm>
            <a:prstGeom prst="ellipse">
              <a:avLst/>
            </a:prstGeom>
            <a:solidFill>
              <a:schemeClr val="accent1"/>
            </a:solidFill>
            <a:ln w="0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9780" name="Oval 9779"/>
            <p:cNvSpPr/>
            <p:nvPr/>
          </p:nvSpPr>
          <p:spPr bwMode="auto">
            <a:xfrm>
              <a:off x="6049419" y="3989755"/>
              <a:ext cx="278684" cy="250663"/>
            </a:xfrm>
            <a:prstGeom prst="ellipse">
              <a:avLst/>
            </a:prstGeom>
            <a:solidFill>
              <a:schemeClr val="accent2"/>
            </a:solidFill>
            <a:ln w="0">
              <a:solidFill>
                <a:schemeClr val="bg1"/>
              </a:solidFill>
              <a:miter lim="800000"/>
            </a:ln>
          </p:spPr>
          <p:txBody>
            <a:bodyPr lIns="0" rIns="0"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l-GR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</a:t>
              </a:r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1" name="Oval 9780"/>
            <p:cNvSpPr/>
            <p:nvPr/>
          </p:nvSpPr>
          <p:spPr bwMode="auto">
            <a:xfrm>
              <a:off x="6348650" y="4011839"/>
              <a:ext cx="278684" cy="250663"/>
            </a:xfrm>
            <a:prstGeom prst="ellipse">
              <a:avLst/>
            </a:prstGeom>
            <a:solidFill>
              <a:schemeClr val="accent2"/>
            </a:solidFill>
            <a:ln w="0">
              <a:solidFill>
                <a:schemeClr val="bg1"/>
              </a:solidFill>
              <a:miter lim="800000"/>
            </a:ln>
          </p:spPr>
          <p:txBody>
            <a:bodyPr lIns="0" rIns="0"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l-GR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</a:t>
              </a:r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82" name="Oval 9781"/>
            <p:cNvSpPr/>
            <p:nvPr/>
          </p:nvSpPr>
          <p:spPr bwMode="auto">
            <a:xfrm>
              <a:off x="6623606" y="3942861"/>
              <a:ext cx="278684" cy="250663"/>
            </a:xfrm>
            <a:prstGeom prst="ellipse">
              <a:avLst/>
            </a:prstGeom>
            <a:solidFill>
              <a:schemeClr val="accent2"/>
            </a:solidFill>
            <a:ln w="0">
              <a:solidFill>
                <a:schemeClr val="bg1"/>
              </a:solidFill>
              <a:miter lim="800000"/>
            </a:ln>
          </p:spPr>
          <p:txBody>
            <a:bodyPr lIns="0" rIns="0" rtlCol="0" anchor="ctr"/>
            <a:lstStyle/>
            <a:p>
              <a:pPr algn="ctr"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defRPr/>
              </a:pPr>
              <a:r>
                <a:rPr lang="en-US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l-GR" sz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</a:t>
              </a:r>
              <a:endPara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808" name="Group 9807"/>
            <p:cNvGrpSpPr/>
            <p:nvPr/>
          </p:nvGrpSpPr>
          <p:grpSpPr>
            <a:xfrm>
              <a:off x="5495309" y="2605088"/>
              <a:ext cx="1097583" cy="1524000"/>
              <a:chOff x="5495309" y="2605088"/>
              <a:chExt cx="1097583" cy="1524000"/>
            </a:xfrm>
          </p:grpSpPr>
          <p:grpSp>
            <p:nvGrpSpPr>
              <p:cNvPr id="9788" name="Group 9787"/>
              <p:cNvGrpSpPr/>
              <p:nvPr/>
            </p:nvGrpSpPr>
            <p:grpSpPr>
              <a:xfrm>
                <a:off x="5858528" y="2914649"/>
                <a:ext cx="637522" cy="92869"/>
                <a:chOff x="5858528" y="2914649"/>
                <a:chExt cx="637522" cy="92869"/>
              </a:xfrm>
            </p:grpSpPr>
            <p:sp>
              <p:nvSpPr>
                <p:cNvPr id="9785" name="Freeform: Shape 9784"/>
                <p:cNvSpPr/>
                <p:nvPr/>
              </p:nvSpPr>
              <p:spPr bwMode="auto">
                <a:xfrm>
                  <a:off x="6381750" y="2914649"/>
                  <a:ext cx="114300" cy="92869"/>
                </a:xfrm>
                <a:custGeom>
                  <a:avLst/>
                  <a:gdLst>
                    <a:gd name="connsiteX0" fmla="*/ 0 w 114300"/>
                    <a:gd name="connsiteY0" fmla="*/ 71438 h 71438"/>
                    <a:gd name="connsiteX1" fmla="*/ 52388 w 114300"/>
                    <a:gd name="connsiteY1" fmla="*/ 0 h 71438"/>
                    <a:gd name="connsiteX2" fmla="*/ 114300 w 114300"/>
                    <a:gd name="connsiteY2" fmla="*/ 61913 h 71438"/>
                    <a:gd name="connsiteX0-1" fmla="*/ 17056 w 131356"/>
                    <a:gd name="connsiteY0-2" fmla="*/ 71438 h 71438"/>
                    <a:gd name="connsiteX1-3" fmla="*/ 69444 w 131356"/>
                    <a:gd name="connsiteY1-4" fmla="*/ 0 h 71438"/>
                    <a:gd name="connsiteX2-5" fmla="*/ 131356 w 131356"/>
                    <a:gd name="connsiteY2-6" fmla="*/ 61913 h 71438"/>
                    <a:gd name="connsiteX0-7" fmla="*/ 0 w 114300"/>
                    <a:gd name="connsiteY0-8" fmla="*/ 71438 h 71438"/>
                    <a:gd name="connsiteX1-9" fmla="*/ 52388 w 114300"/>
                    <a:gd name="connsiteY1-10" fmla="*/ 0 h 71438"/>
                    <a:gd name="connsiteX2-11" fmla="*/ 114300 w 114300"/>
                    <a:gd name="connsiteY2-12" fmla="*/ 61913 h 71438"/>
                    <a:gd name="connsiteX0-13" fmla="*/ 0 w 114300"/>
                    <a:gd name="connsiteY0-14" fmla="*/ 71599 h 71599"/>
                    <a:gd name="connsiteX1-15" fmla="*/ 52388 w 114300"/>
                    <a:gd name="connsiteY1-16" fmla="*/ 161 h 71599"/>
                    <a:gd name="connsiteX2-17" fmla="*/ 114300 w 114300"/>
                    <a:gd name="connsiteY2-18" fmla="*/ 62074 h 71599"/>
                    <a:gd name="connsiteX0-19" fmla="*/ 0 w 114300"/>
                    <a:gd name="connsiteY0-20" fmla="*/ 71438 h 71438"/>
                    <a:gd name="connsiteX1-21" fmla="*/ 52388 w 114300"/>
                    <a:gd name="connsiteY1-22" fmla="*/ 0 h 71438"/>
                    <a:gd name="connsiteX2-23" fmla="*/ 114300 w 114300"/>
                    <a:gd name="connsiteY2-24" fmla="*/ 61913 h 71438"/>
                    <a:gd name="connsiteX0-25" fmla="*/ 0 w 114300"/>
                    <a:gd name="connsiteY0-26" fmla="*/ 71438 h 71438"/>
                    <a:gd name="connsiteX1-27" fmla="*/ 52388 w 114300"/>
                    <a:gd name="connsiteY1-28" fmla="*/ 0 h 71438"/>
                    <a:gd name="connsiteX2-29" fmla="*/ 114300 w 114300"/>
                    <a:gd name="connsiteY2-30" fmla="*/ 61913 h 71438"/>
                    <a:gd name="connsiteX0-31" fmla="*/ 0 w 114300"/>
                    <a:gd name="connsiteY0-32" fmla="*/ 71438 h 71438"/>
                    <a:gd name="connsiteX1-33" fmla="*/ 52388 w 114300"/>
                    <a:gd name="connsiteY1-34" fmla="*/ 0 h 71438"/>
                    <a:gd name="connsiteX2-35" fmla="*/ 114300 w 114300"/>
                    <a:gd name="connsiteY2-36" fmla="*/ 61913 h 71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14300" h="71438">
                      <a:moveTo>
                        <a:pt x="0" y="71438"/>
                      </a:moveTo>
                      <a:cubicBezTo>
                        <a:pt x="17463" y="47625"/>
                        <a:pt x="-19843" y="9525"/>
                        <a:pt x="52388" y="0"/>
                      </a:cubicBezTo>
                      <a:cubicBezTo>
                        <a:pt x="125413" y="6350"/>
                        <a:pt x="93663" y="41275"/>
                        <a:pt x="114300" y="619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miter lim="800000"/>
                </a:ln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86" name="Freeform: Shape 9785"/>
                <p:cNvSpPr/>
                <p:nvPr/>
              </p:nvSpPr>
              <p:spPr bwMode="auto">
                <a:xfrm>
                  <a:off x="6122768" y="2914649"/>
                  <a:ext cx="114300" cy="92869"/>
                </a:xfrm>
                <a:custGeom>
                  <a:avLst/>
                  <a:gdLst>
                    <a:gd name="connsiteX0" fmla="*/ 0 w 114300"/>
                    <a:gd name="connsiteY0" fmla="*/ 71438 h 71438"/>
                    <a:gd name="connsiteX1" fmla="*/ 52388 w 114300"/>
                    <a:gd name="connsiteY1" fmla="*/ 0 h 71438"/>
                    <a:gd name="connsiteX2" fmla="*/ 114300 w 114300"/>
                    <a:gd name="connsiteY2" fmla="*/ 61913 h 71438"/>
                    <a:gd name="connsiteX0-1" fmla="*/ 17056 w 131356"/>
                    <a:gd name="connsiteY0-2" fmla="*/ 71438 h 71438"/>
                    <a:gd name="connsiteX1-3" fmla="*/ 69444 w 131356"/>
                    <a:gd name="connsiteY1-4" fmla="*/ 0 h 71438"/>
                    <a:gd name="connsiteX2-5" fmla="*/ 131356 w 131356"/>
                    <a:gd name="connsiteY2-6" fmla="*/ 61913 h 71438"/>
                    <a:gd name="connsiteX0-7" fmla="*/ 0 w 114300"/>
                    <a:gd name="connsiteY0-8" fmla="*/ 71438 h 71438"/>
                    <a:gd name="connsiteX1-9" fmla="*/ 52388 w 114300"/>
                    <a:gd name="connsiteY1-10" fmla="*/ 0 h 71438"/>
                    <a:gd name="connsiteX2-11" fmla="*/ 114300 w 114300"/>
                    <a:gd name="connsiteY2-12" fmla="*/ 61913 h 71438"/>
                    <a:gd name="connsiteX0-13" fmla="*/ 0 w 114300"/>
                    <a:gd name="connsiteY0-14" fmla="*/ 71599 h 71599"/>
                    <a:gd name="connsiteX1-15" fmla="*/ 52388 w 114300"/>
                    <a:gd name="connsiteY1-16" fmla="*/ 161 h 71599"/>
                    <a:gd name="connsiteX2-17" fmla="*/ 114300 w 114300"/>
                    <a:gd name="connsiteY2-18" fmla="*/ 62074 h 71599"/>
                    <a:gd name="connsiteX0-19" fmla="*/ 0 w 114300"/>
                    <a:gd name="connsiteY0-20" fmla="*/ 71438 h 71438"/>
                    <a:gd name="connsiteX1-21" fmla="*/ 52388 w 114300"/>
                    <a:gd name="connsiteY1-22" fmla="*/ 0 h 71438"/>
                    <a:gd name="connsiteX2-23" fmla="*/ 114300 w 114300"/>
                    <a:gd name="connsiteY2-24" fmla="*/ 61913 h 71438"/>
                    <a:gd name="connsiteX0-25" fmla="*/ 0 w 114300"/>
                    <a:gd name="connsiteY0-26" fmla="*/ 71438 h 71438"/>
                    <a:gd name="connsiteX1-27" fmla="*/ 52388 w 114300"/>
                    <a:gd name="connsiteY1-28" fmla="*/ 0 h 71438"/>
                    <a:gd name="connsiteX2-29" fmla="*/ 114300 w 114300"/>
                    <a:gd name="connsiteY2-30" fmla="*/ 61913 h 71438"/>
                    <a:gd name="connsiteX0-31" fmla="*/ 0 w 114300"/>
                    <a:gd name="connsiteY0-32" fmla="*/ 71438 h 71438"/>
                    <a:gd name="connsiteX1-33" fmla="*/ 52388 w 114300"/>
                    <a:gd name="connsiteY1-34" fmla="*/ 0 h 71438"/>
                    <a:gd name="connsiteX2-35" fmla="*/ 114300 w 114300"/>
                    <a:gd name="connsiteY2-36" fmla="*/ 61913 h 71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14300" h="71438">
                      <a:moveTo>
                        <a:pt x="0" y="71438"/>
                      </a:moveTo>
                      <a:cubicBezTo>
                        <a:pt x="17463" y="47625"/>
                        <a:pt x="-19843" y="9525"/>
                        <a:pt x="52388" y="0"/>
                      </a:cubicBezTo>
                      <a:cubicBezTo>
                        <a:pt x="125413" y="6350"/>
                        <a:pt x="93663" y="41275"/>
                        <a:pt x="114300" y="619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miter lim="800000"/>
                </a:ln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87" name="Freeform: Shape 9786"/>
                <p:cNvSpPr/>
                <p:nvPr/>
              </p:nvSpPr>
              <p:spPr bwMode="auto">
                <a:xfrm>
                  <a:off x="5858528" y="2914649"/>
                  <a:ext cx="114300" cy="92869"/>
                </a:xfrm>
                <a:custGeom>
                  <a:avLst/>
                  <a:gdLst>
                    <a:gd name="connsiteX0" fmla="*/ 0 w 114300"/>
                    <a:gd name="connsiteY0" fmla="*/ 71438 h 71438"/>
                    <a:gd name="connsiteX1" fmla="*/ 52388 w 114300"/>
                    <a:gd name="connsiteY1" fmla="*/ 0 h 71438"/>
                    <a:gd name="connsiteX2" fmla="*/ 114300 w 114300"/>
                    <a:gd name="connsiteY2" fmla="*/ 61913 h 71438"/>
                    <a:gd name="connsiteX0-1" fmla="*/ 17056 w 131356"/>
                    <a:gd name="connsiteY0-2" fmla="*/ 71438 h 71438"/>
                    <a:gd name="connsiteX1-3" fmla="*/ 69444 w 131356"/>
                    <a:gd name="connsiteY1-4" fmla="*/ 0 h 71438"/>
                    <a:gd name="connsiteX2-5" fmla="*/ 131356 w 131356"/>
                    <a:gd name="connsiteY2-6" fmla="*/ 61913 h 71438"/>
                    <a:gd name="connsiteX0-7" fmla="*/ 0 w 114300"/>
                    <a:gd name="connsiteY0-8" fmla="*/ 71438 h 71438"/>
                    <a:gd name="connsiteX1-9" fmla="*/ 52388 w 114300"/>
                    <a:gd name="connsiteY1-10" fmla="*/ 0 h 71438"/>
                    <a:gd name="connsiteX2-11" fmla="*/ 114300 w 114300"/>
                    <a:gd name="connsiteY2-12" fmla="*/ 61913 h 71438"/>
                    <a:gd name="connsiteX0-13" fmla="*/ 0 w 114300"/>
                    <a:gd name="connsiteY0-14" fmla="*/ 71599 h 71599"/>
                    <a:gd name="connsiteX1-15" fmla="*/ 52388 w 114300"/>
                    <a:gd name="connsiteY1-16" fmla="*/ 161 h 71599"/>
                    <a:gd name="connsiteX2-17" fmla="*/ 114300 w 114300"/>
                    <a:gd name="connsiteY2-18" fmla="*/ 62074 h 71599"/>
                    <a:gd name="connsiteX0-19" fmla="*/ 0 w 114300"/>
                    <a:gd name="connsiteY0-20" fmla="*/ 71438 h 71438"/>
                    <a:gd name="connsiteX1-21" fmla="*/ 52388 w 114300"/>
                    <a:gd name="connsiteY1-22" fmla="*/ 0 h 71438"/>
                    <a:gd name="connsiteX2-23" fmla="*/ 114300 w 114300"/>
                    <a:gd name="connsiteY2-24" fmla="*/ 61913 h 71438"/>
                    <a:gd name="connsiteX0-25" fmla="*/ 0 w 114300"/>
                    <a:gd name="connsiteY0-26" fmla="*/ 71438 h 71438"/>
                    <a:gd name="connsiteX1-27" fmla="*/ 52388 w 114300"/>
                    <a:gd name="connsiteY1-28" fmla="*/ 0 h 71438"/>
                    <a:gd name="connsiteX2-29" fmla="*/ 114300 w 114300"/>
                    <a:gd name="connsiteY2-30" fmla="*/ 61913 h 71438"/>
                    <a:gd name="connsiteX0-31" fmla="*/ 0 w 114300"/>
                    <a:gd name="connsiteY0-32" fmla="*/ 71438 h 71438"/>
                    <a:gd name="connsiteX1-33" fmla="*/ 52388 w 114300"/>
                    <a:gd name="connsiteY1-34" fmla="*/ 0 h 71438"/>
                    <a:gd name="connsiteX2-35" fmla="*/ 114300 w 114300"/>
                    <a:gd name="connsiteY2-36" fmla="*/ 61913 h 71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14300" h="71438">
                      <a:moveTo>
                        <a:pt x="0" y="71438"/>
                      </a:moveTo>
                      <a:cubicBezTo>
                        <a:pt x="17463" y="47625"/>
                        <a:pt x="-19843" y="9525"/>
                        <a:pt x="52388" y="0"/>
                      </a:cubicBezTo>
                      <a:cubicBezTo>
                        <a:pt x="125413" y="6350"/>
                        <a:pt x="93663" y="41275"/>
                        <a:pt x="114300" y="619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miter lim="800000"/>
                </a:ln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9794" name="Group 9793"/>
              <p:cNvGrpSpPr/>
              <p:nvPr/>
            </p:nvGrpSpPr>
            <p:grpSpPr>
              <a:xfrm rot="10800000">
                <a:off x="5718430" y="3740832"/>
                <a:ext cx="637522" cy="92869"/>
                <a:chOff x="5858528" y="2914649"/>
                <a:chExt cx="637522" cy="92869"/>
              </a:xfrm>
            </p:grpSpPr>
            <p:sp>
              <p:nvSpPr>
                <p:cNvPr id="9795" name="Freeform: Shape 9794"/>
                <p:cNvSpPr/>
                <p:nvPr/>
              </p:nvSpPr>
              <p:spPr bwMode="auto">
                <a:xfrm>
                  <a:off x="6381750" y="2914649"/>
                  <a:ext cx="114300" cy="92869"/>
                </a:xfrm>
                <a:custGeom>
                  <a:avLst/>
                  <a:gdLst>
                    <a:gd name="connsiteX0" fmla="*/ 0 w 114300"/>
                    <a:gd name="connsiteY0" fmla="*/ 71438 h 71438"/>
                    <a:gd name="connsiteX1" fmla="*/ 52388 w 114300"/>
                    <a:gd name="connsiteY1" fmla="*/ 0 h 71438"/>
                    <a:gd name="connsiteX2" fmla="*/ 114300 w 114300"/>
                    <a:gd name="connsiteY2" fmla="*/ 61913 h 71438"/>
                    <a:gd name="connsiteX0-1" fmla="*/ 17056 w 131356"/>
                    <a:gd name="connsiteY0-2" fmla="*/ 71438 h 71438"/>
                    <a:gd name="connsiteX1-3" fmla="*/ 69444 w 131356"/>
                    <a:gd name="connsiteY1-4" fmla="*/ 0 h 71438"/>
                    <a:gd name="connsiteX2-5" fmla="*/ 131356 w 131356"/>
                    <a:gd name="connsiteY2-6" fmla="*/ 61913 h 71438"/>
                    <a:gd name="connsiteX0-7" fmla="*/ 0 w 114300"/>
                    <a:gd name="connsiteY0-8" fmla="*/ 71438 h 71438"/>
                    <a:gd name="connsiteX1-9" fmla="*/ 52388 w 114300"/>
                    <a:gd name="connsiteY1-10" fmla="*/ 0 h 71438"/>
                    <a:gd name="connsiteX2-11" fmla="*/ 114300 w 114300"/>
                    <a:gd name="connsiteY2-12" fmla="*/ 61913 h 71438"/>
                    <a:gd name="connsiteX0-13" fmla="*/ 0 w 114300"/>
                    <a:gd name="connsiteY0-14" fmla="*/ 71599 h 71599"/>
                    <a:gd name="connsiteX1-15" fmla="*/ 52388 w 114300"/>
                    <a:gd name="connsiteY1-16" fmla="*/ 161 h 71599"/>
                    <a:gd name="connsiteX2-17" fmla="*/ 114300 w 114300"/>
                    <a:gd name="connsiteY2-18" fmla="*/ 62074 h 71599"/>
                    <a:gd name="connsiteX0-19" fmla="*/ 0 w 114300"/>
                    <a:gd name="connsiteY0-20" fmla="*/ 71438 h 71438"/>
                    <a:gd name="connsiteX1-21" fmla="*/ 52388 w 114300"/>
                    <a:gd name="connsiteY1-22" fmla="*/ 0 h 71438"/>
                    <a:gd name="connsiteX2-23" fmla="*/ 114300 w 114300"/>
                    <a:gd name="connsiteY2-24" fmla="*/ 61913 h 71438"/>
                    <a:gd name="connsiteX0-25" fmla="*/ 0 w 114300"/>
                    <a:gd name="connsiteY0-26" fmla="*/ 71438 h 71438"/>
                    <a:gd name="connsiteX1-27" fmla="*/ 52388 w 114300"/>
                    <a:gd name="connsiteY1-28" fmla="*/ 0 h 71438"/>
                    <a:gd name="connsiteX2-29" fmla="*/ 114300 w 114300"/>
                    <a:gd name="connsiteY2-30" fmla="*/ 61913 h 71438"/>
                    <a:gd name="connsiteX0-31" fmla="*/ 0 w 114300"/>
                    <a:gd name="connsiteY0-32" fmla="*/ 71438 h 71438"/>
                    <a:gd name="connsiteX1-33" fmla="*/ 52388 w 114300"/>
                    <a:gd name="connsiteY1-34" fmla="*/ 0 h 71438"/>
                    <a:gd name="connsiteX2-35" fmla="*/ 114300 w 114300"/>
                    <a:gd name="connsiteY2-36" fmla="*/ 61913 h 71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14300" h="71438">
                      <a:moveTo>
                        <a:pt x="0" y="71438"/>
                      </a:moveTo>
                      <a:cubicBezTo>
                        <a:pt x="17463" y="47625"/>
                        <a:pt x="-19843" y="9525"/>
                        <a:pt x="52388" y="0"/>
                      </a:cubicBezTo>
                      <a:cubicBezTo>
                        <a:pt x="125413" y="6350"/>
                        <a:pt x="93663" y="41275"/>
                        <a:pt x="114300" y="619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miter lim="800000"/>
                </a:ln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96" name="Freeform: Shape 9795"/>
                <p:cNvSpPr/>
                <p:nvPr/>
              </p:nvSpPr>
              <p:spPr bwMode="auto">
                <a:xfrm>
                  <a:off x="6122768" y="2914649"/>
                  <a:ext cx="114300" cy="92869"/>
                </a:xfrm>
                <a:custGeom>
                  <a:avLst/>
                  <a:gdLst>
                    <a:gd name="connsiteX0" fmla="*/ 0 w 114300"/>
                    <a:gd name="connsiteY0" fmla="*/ 71438 h 71438"/>
                    <a:gd name="connsiteX1" fmla="*/ 52388 w 114300"/>
                    <a:gd name="connsiteY1" fmla="*/ 0 h 71438"/>
                    <a:gd name="connsiteX2" fmla="*/ 114300 w 114300"/>
                    <a:gd name="connsiteY2" fmla="*/ 61913 h 71438"/>
                    <a:gd name="connsiteX0-1" fmla="*/ 17056 w 131356"/>
                    <a:gd name="connsiteY0-2" fmla="*/ 71438 h 71438"/>
                    <a:gd name="connsiteX1-3" fmla="*/ 69444 w 131356"/>
                    <a:gd name="connsiteY1-4" fmla="*/ 0 h 71438"/>
                    <a:gd name="connsiteX2-5" fmla="*/ 131356 w 131356"/>
                    <a:gd name="connsiteY2-6" fmla="*/ 61913 h 71438"/>
                    <a:gd name="connsiteX0-7" fmla="*/ 0 w 114300"/>
                    <a:gd name="connsiteY0-8" fmla="*/ 71438 h 71438"/>
                    <a:gd name="connsiteX1-9" fmla="*/ 52388 w 114300"/>
                    <a:gd name="connsiteY1-10" fmla="*/ 0 h 71438"/>
                    <a:gd name="connsiteX2-11" fmla="*/ 114300 w 114300"/>
                    <a:gd name="connsiteY2-12" fmla="*/ 61913 h 71438"/>
                    <a:gd name="connsiteX0-13" fmla="*/ 0 w 114300"/>
                    <a:gd name="connsiteY0-14" fmla="*/ 71599 h 71599"/>
                    <a:gd name="connsiteX1-15" fmla="*/ 52388 w 114300"/>
                    <a:gd name="connsiteY1-16" fmla="*/ 161 h 71599"/>
                    <a:gd name="connsiteX2-17" fmla="*/ 114300 w 114300"/>
                    <a:gd name="connsiteY2-18" fmla="*/ 62074 h 71599"/>
                    <a:gd name="connsiteX0-19" fmla="*/ 0 w 114300"/>
                    <a:gd name="connsiteY0-20" fmla="*/ 71438 h 71438"/>
                    <a:gd name="connsiteX1-21" fmla="*/ 52388 w 114300"/>
                    <a:gd name="connsiteY1-22" fmla="*/ 0 h 71438"/>
                    <a:gd name="connsiteX2-23" fmla="*/ 114300 w 114300"/>
                    <a:gd name="connsiteY2-24" fmla="*/ 61913 h 71438"/>
                    <a:gd name="connsiteX0-25" fmla="*/ 0 w 114300"/>
                    <a:gd name="connsiteY0-26" fmla="*/ 71438 h 71438"/>
                    <a:gd name="connsiteX1-27" fmla="*/ 52388 w 114300"/>
                    <a:gd name="connsiteY1-28" fmla="*/ 0 h 71438"/>
                    <a:gd name="connsiteX2-29" fmla="*/ 114300 w 114300"/>
                    <a:gd name="connsiteY2-30" fmla="*/ 61913 h 71438"/>
                    <a:gd name="connsiteX0-31" fmla="*/ 0 w 114300"/>
                    <a:gd name="connsiteY0-32" fmla="*/ 71438 h 71438"/>
                    <a:gd name="connsiteX1-33" fmla="*/ 52388 w 114300"/>
                    <a:gd name="connsiteY1-34" fmla="*/ 0 h 71438"/>
                    <a:gd name="connsiteX2-35" fmla="*/ 114300 w 114300"/>
                    <a:gd name="connsiteY2-36" fmla="*/ 61913 h 71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14300" h="71438">
                      <a:moveTo>
                        <a:pt x="0" y="71438"/>
                      </a:moveTo>
                      <a:cubicBezTo>
                        <a:pt x="17463" y="47625"/>
                        <a:pt x="-19843" y="9525"/>
                        <a:pt x="52388" y="0"/>
                      </a:cubicBezTo>
                      <a:cubicBezTo>
                        <a:pt x="125413" y="6350"/>
                        <a:pt x="93663" y="41275"/>
                        <a:pt x="114300" y="619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miter lim="800000"/>
                </a:ln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797" name="Freeform: Shape 9796"/>
                <p:cNvSpPr/>
                <p:nvPr/>
              </p:nvSpPr>
              <p:spPr bwMode="auto">
                <a:xfrm>
                  <a:off x="5858528" y="2914649"/>
                  <a:ext cx="114300" cy="92869"/>
                </a:xfrm>
                <a:custGeom>
                  <a:avLst/>
                  <a:gdLst>
                    <a:gd name="connsiteX0" fmla="*/ 0 w 114300"/>
                    <a:gd name="connsiteY0" fmla="*/ 71438 h 71438"/>
                    <a:gd name="connsiteX1" fmla="*/ 52388 w 114300"/>
                    <a:gd name="connsiteY1" fmla="*/ 0 h 71438"/>
                    <a:gd name="connsiteX2" fmla="*/ 114300 w 114300"/>
                    <a:gd name="connsiteY2" fmla="*/ 61913 h 71438"/>
                    <a:gd name="connsiteX0-1" fmla="*/ 17056 w 131356"/>
                    <a:gd name="connsiteY0-2" fmla="*/ 71438 h 71438"/>
                    <a:gd name="connsiteX1-3" fmla="*/ 69444 w 131356"/>
                    <a:gd name="connsiteY1-4" fmla="*/ 0 h 71438"/>
                    <a:gd name="connsiteX2-5" fmla="*/ 131356 w 131356"/>
                    <a:gd name="connsiteY2-6" fmla="*/ 61913 h 71438"/>
                    <a:gd name="connsiteX0-7" fmla="*/ 0 w 114300"/>
                    <a:gd name="connsiteY0-8" fmla="*/ 71438 h 71438"/>
                    <a:gd name="connsiteX1-9" fmla="*/ 52388 w 114300"/>
                    <a:gd name="connsiteY1-10" fmla="*/ 0 h 71438"/>
                    <a:gd name="connsiteX2-11" fmla="*/ 114300 w 114300"/>
                    <a:gd name="connsiteY2-12" fmla="*/ 61913 h 71438"/>
                    <a:gd name="connsiteX0-13" fmla="*/ 0 w 114300"/>
                    <a:gd name="connsiteY0-14" fmla="*/ 71599 h 71599"/>
                    <a:gd name="connsiteX1-15" fmla="*/ 52388 w 114300"/>
                    <a:gd name="connsiteY1-16" fmla="*/ 161 h 71599"/>
                    <a:gd name="connsiteX2-17" fmla="*/ 114300 w 114300"/>
                    <a:gd name="connsiteY2-18" fmla="*/ 62074 h 71599"/>
                    <a:gd name="connsiteX0-19" fmla="*/ 0 w 114300"/>
                    <a:gd name="connsiteY0-20" fmla="*/ 71438 h 71438"/>
                    <a:gd name="connsiteX1-21" fmla="*/ 52388 w 114300"/>
                    <a:gd name="connsiteY1-22" fmla="*/ 0 h 71438"/>
                    <a:gd name="connsiteX2-23" fmla="*/ 114300 w 114300"/>
                    <a:gd name="connsiteY2-24" fmla="*/ 61913 h 71438"/>
                    <a:gd name="connsiteX0-25" fmla="*/ 0 w 114300"/>
                    <a:gd name="connsiteY0-26" fmla="*/ 71438 h 71438"/>
                    <a:gd name="connsiteX1-27" fmla="*/ 52388 w 114300"/>
                    <a:gd name="connsiteY1-28" fmla="*/ 0 h 71438"/>
                    <a:gd name="connsiteX2-29" fmla="*/ 114300 w 114300"/>
                    <a:gd name="connsiteY2-30" fmla="*/ 61913 h 71438"/>
                    <a:gd name="connsiteX0-31" fmla="*/ 0 w 114300"/>
                    <a:gd name="connsiteY0-32" fmla="*/ 71438 h 71438"/>
                    <a:gd name="connsiteX1-33" fmla="*/ 52388 w 114300"/>
                    <a:gd name="connsiteY1-34" fmla="*/ 0 h 71438"/>
                    <a:gd name="connsiteX2-35" fmla="*/ 114300 w 114300"/>
                    <a:gd name="connsiteY2-36" fmla="*/ 61913 h 71438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</a:cxnLst>
                  <a:rect l="l" t="t" r="r" b="b"/>
                  <a:pathLst>
                    <a:path w="114300" h="71438">
                      <a:moveTo>
                        <a:pt x="0" y="71438"/>
                      </a:moveTo>
                      <a:cubicBezTo>
                        <a:pt x="17463" y="47625"/>
                        <a:pt x="-19843" y="9525"/>
                        <a:pt x="52388" y="0"/>
                      </a:cubicBezTo>
                      <a:cubicBezTo>
                        <a:pt x="125413" y="6350"/>
                        <a:pt x="93663" y="41275"/>
                        <a:pt x="114300" y="619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miter lim="800000"/>
                </a:ln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9798" name="Freeform: Shape 9797"/>
              <p:cNvSpPr/>
              <p:nvPr/>
            </p:nvSpPr>
            <p:spPr bwMode="auto">
              <a:xfrm>
                <a:off x="5988844" y="3776663"/>
                <a:ext cx="604048" cy="352425"/>
              </a:xfrm>
              <a:custGeom>
                <a:avLst/>
                <a:gdLst>
                  <a:gd name="connsiteX0" fmla="*/ 507207 w 554832"/>
                  <a:gd name="connsiteY0" fmla="*/ 0 h 352425"/>
                  <a:gd name="connsiteX1" fmla="*/ 452438 w 554832"/>
                  <a:gd name="connsiteY1" fmla="*/ 76200 h 352425"/>
                  <a:gd name="connsiteX2" fmla="*/ 445294 w 554832"/>
                  <a:gd name="connsiteY2" fmla="*/ 147637 h 352425"/>
                  <a:gd name="connsiteX3" fmla="*/ 554832 w 554832"/>
                  <a:gd name="connsiteY3" fmla="*/ 228600 h 352425"/>
                  <a:gd name="connsiteX4" fmla="*/ 128588 w 554832"/>
                  <a:gd name="connsiteY4" fmla="*/ 204787 h 352425"/>
                  <a:gd name="connsiteX5" fmla="*/ 0 w 554832"/>
                  <a:gd name="connsiteY5" fmla="*/ 352425 h 352425"/>
                  <a:gd name="connsiteX0-1" fmla="*/ 507207 w 554832"/>
                  <a:gd name="connsiteY0-2" fmla="*/ 0 h 352425"/>
                  <a:gd name="connsiteX1-3" fmla="*/ 452438 w 554832"/>
                  <a:gd name="connsiteY1-4" fmla="*/ 76200 h 352425"/>
                  <a:gd name="connsiteX2-5" fmla="*/ 445294 w 554832"/>
                  <a:gd name="connsiteY2-6" fmla="*/ 147637 h 352425"/>
                  <a:gd name="connsiteX3-7" fmla="*/ 554832 w 554832"/>
                  <a:gd name="connsiteY3-8" fmla="*/ 228600 h 352425"/>
                  <a:gd name="connsiteX4-9" fmla="*/ 128588 w 554832"/>
                  <a:gd name="connsiteY4-10" fmla="*/ 204787 h 352425"/>
                  <a:gd name="connsiteX5-11" fmla="*/ 0 w 554832"/>
                  <a:gd name="connsiteY5-12" fmla="*/ 352425 h 352425"/>
                  <a:gd name="connsiteX0-13" fmla="*/ 507207 w 554832"/>
                  <a:gd name="connsiteY0-14" fmla="*/ 0 h 352425"/>
                  <a:gd name="connsiteX1-15" fmla="*/ 452438 w 554832"/>
                  <a:gd name="connsiteY1-16" fmla="*/ 76200 h 352425"/>
                  <a:gd name="connsiteX2-17" fmla="*/ 445294 w 554832"/>
                  <a:gd name="connsiteY2-18" fmla="*/ 147637 h 352425"/>
                  <a:gd name="connsiteX3-19" fmla="*/ 554832 w 554832"/>
                  <a:gd name="connsiteY3-20" fmla="*/ 228600 h 352425"/>
                  <a:gd name="connsiteX4-21" fmla="*/ 128588 w 554832"/>
                  <a:gd name="connsiteY4-22" fmla="*/ 204787 h 352425"/>
                  <a:gd name="connsiteX5-23" fmla="*/ 0 w 554832"/>
                  <a:gd name="connsiteY5-24" fmla="*/ 352425 h 352425"/>
                  <a:gd name="connsiteX0-25" fmla="*/ 507207 w 554832"/>
                  <a:gd name="connsiteY0-26" fmla="*/ 0 h 352425"/>
                  <a:gd name="connsiteX1-27" fmla="*/ 452438 w 554832"/>
                  <a:gd name="connsiteY1-28" fmla="*/ 76200 h 352425"/>
                  <a:gd name="connsiteX2-29" fmla="*/ 445294 w 554832"/>
                  <a:gd name="connsiteY2-30" fmla="*/ 147637 h 352425"/>
                  <a:gd name="connsiteX3-31" fmla="*/ 554832 w 554832"/>
                  <a:gd name="connsiteY3-32" fmla="*/ 228600 h 352425"/>
                  <a:gd name="connsiteX4-33" fmla="*/ 128588 w 554832"/>
                  <a:gd name="connsiteY4-34" fmla="*/ 204787 h 352425"/>
                  <a:gd name="connsiteX5-35" fmla="*/ 0 w 554832"/>
                  <a:gd name="connsiteY5-36" fmla="*/ 352425 h 352425"/>
                  <a:gd name="connsiteX0-37" fmla="*/ 507207 w 554832"/>
                  <a:gd name="connsiteY0-38" fmla="*/ 0 h 352425"/>
                  <a:gd name="connsiteX1-39" fmla="*/ 452438 w 554832"/>
                  <a:gd name="connsiteY1-40" fmla="*/ 76200 h 352425"/>
                  <a:gd name="connsiteX2-41" fmla="*/ 445294 w 554832"/>
                  <a:gd name="connsiteY2-42" fmla="*/ 147637 h 352425"/>
                  <a:gd name="connsiteX3-43" fmla="*/ 554832 w 554832"/>
                  <a:gd name="connsiteY3-44" fmla="*/ 228600 h 352425"/>
                  <a:gd name="connsiteX4-45" fmla="*/ 128588 w 554832"/>
                  <a:gd name="connsiteY4-46" fmla="*/ 204787 h 352425"/>
                  <a:gd name="connsiteX5-47" fmla="*/ 0 w 554832"/>
                  <a:gd name="connsiteY5-48" fmla="*/ 352425 h 352425"/>
                  <a:gd name="connsiteX0-49" fmla="*/ 507207 w 554832"/>
                  <a:gd name="connsiteY0-50" fmla="*/ 0 h 352425"/>
                  <a:gd name="connsiteX1-51" fmla="*/ 452438 w 554832"/>
                  <a:gd name="connsiteY1-52" fmla="*/ 76200 h 352425"/>
                  <a:gd name="connsiteX2-53" fmla="*/ 445294 w 554832"/>
                  <a:gd name="connsiteY2-54" fmla="*/ 147637 h 352425"/>
                  <a:gd name="connsiteX3-55" fmla="*/ 554832 w 554832"/>
                  <a:gd name="connsiteY3-56" fmla="*/ 228600 h 352425"/>
                  <a:gd name="connsiteX4-57" fmla="*/ 128588 w 554832"/>
                  <a:gd name="connsiteY4-58" fmla="*/ 204787 h 352425"/>
                  <a:gd name="connsiteX5-59" fmla="*/ 0 w 554832"/>
                  <a:gd name="connsiteY5-60" fmla="*/ 352425 h 352425"/>
                  <a:gd name="connsiteX0-61" fmla="*/ 507207 w 554832"/>
                  <a:gd name="connsiteY0-62" fmla="*/ 0 h 352425"/>
                  <a:gd name="connsiteX1-63" fmla="*/ 452438 w 554832"/>
                  <a:gd name="connsiteY1-64" fmla="*/ 76200 h 352425"/>
                  <a:gd name="connsiteX2-65" fmla="*/ 445294 w 554832"/>
                  <a:gd name="connsiteY2-66" fmla="*/ 147637 h 352425"/>
                  <a:gd name="connsiteX3-67" fmla="*/ 554832 w 554832"/>
                  <a:gd name="connsiteY3-68" fmla="*/ 228600 h 352425"/>
                  <a:gd name="connsiteX4-69" fmla="*/ 128588 w 554832"/>
                  <a:gd name="connsiteY4-70" fmla="*/ 204787 h 352425"/>
                  <a:gd name="connsiteX5-71" fmla="*/ 0 w 554832"/>
                  <a:gd name="connsiteY5-72" fmla="*/ 352425 h 352425"/>
                  <a:gd name="connsiteX0-73" fmla="*/ 507207 w 585528"/>
                  <a:gd name="connsiteY0-74" fmla="*/ 0 h 352425"/>
                  <a:gd name="connsiteX1-75" fmla="*/ 452438 w 585528"/>
                  <a:gd name="connsiteY1-76" fmla="*/ 76200 h 352425"/>
                  <a:gd name="connsiteX2-77" fmla="*/ 445294 w 585528"/>
                  <a:gd name="connsiteY2-78" fmla="*/ 147637 h 352425"/>
                  <a:gd name="connsiteX3-79" fmla="*/ 554832 w 585528"/>
                  <a:gd name="connsiteY3-80" fmla="*/ 228600 h 352425"/>
                  <a:gd name="connsiteX4-81" fmla="*/ 128588 w 585528"/>
                  <a:gd name="connsiteY4-82" fmla="*/ 204787 h 352425"/>
                  <a:gd name="connsiteX5-83" fmla="*/ 0 w 585528"/>
                  <a:gd name="connsiteY5-84" fmla="*/ 352425 h 352425"/>
                  <a:gd name="connsiteX0-85" fmla="*/ 507207 w 599286"/>
                  <a:gd name="connsiteY0-86" fmla="*/ 0 h 352425"/>
                  <a:gd name="connsiteX1-87" fmla="*/ 452438 w 599286"/>
                  <a:gd name="connsiteY1-88" fmla="*/ 76200 h 352425"/>
                  <a:gd name="connsiteX2-89" fmla="*/ 445294 w 599286"/>
                  <a:gd name="connsiteY2-90" fmla="*/ 147637 h 352425"/>
                  <a:gd name="connsiteX3-91" fmla="*/ 554832 w 599286"/>
                  <a:gd name="connsiteY3-92" fmla="*/ 228600 h 352425"/>
                  <a:gd name="connsiteX4-93" fmla="*/ 128588 w 599286"/>
                  <a:gd name="connsiteY4-94" fmla="*/ 204787 h 352425"/>
                  <a:gd name="connsiteX5-95" fmla="*/ 0 w 599286"/>
                  <a:gd name="connsiteY5-96" fmla="*/ 352425 h 352425"/>
                  <a:gd name="connsiteX0-97" fmla="*/ 507207 w 599286"/>
                  <a:gd name="connsiteY0-98" fmla="*/ 0 h 352425"/>
                  <a:gd name="connsiteX1-99" fmla="*/ 452438 w 599286"/>
                  <a:gd name="connsiteY1-100" fmla="*/ 76200 h 352425"/>
                  <a:gd name="connsiteX2-101" fmla="*/ 445294 w 599286"/>
                  <a:gd name="connsiteY2-102" fmla="*/ 147637 h 352425"/>
                  <a:gd name="connsiteX3-103" fmla="*/ 554832 w 599286"/>
                  <a:gd name="connsiteY3-104" fmla="*/ 228600 h 352425"/>
                  <a:gd name="connsiteX4-105" fmla="*/ 128588 w 599286"/>
                  <a:gd name="connsiteY4-106" fmla="*/ 204787 h 352425"/>
                  <a:gd name="connsiteX5-107" fmla="*/ 0 w 599286"/>
                  <a:gd name="connsiteY5-108" fmla="*/ 352425 h 352425"/>
                  <a:gd name="connsiteX0-109" fmla="*/ 507207 w 599286"/>
                  <a:gd name="connsiteY0-110" fmla="*/ 0 h 352425"/>
                  <a:gd name="connsiteX1-111" fmla="*/ 452438 w 599286"/>
                  <a:gd name="connsiteY1-112" fmla="*/ 76200 h 352425"/>
                  <a:gd name="connsiteX2-113" fmla="*/ 445294 w 599286"/>
                  <a:gd name="connsiteY2-114" fmla="*/ 147637 h 352425"/>
                  <a:gd name="connsiteX3-115" fmla="*/ 554832 w 599286"/>
                  <a:gd name="connsiteY3-116" fmla="*/ 228600 h 352425"/>
                  <a:gd name="connsiteX4-117" fmla="*/ 128588 w 599286"/>
                  <a:gd name="connsiteY4-118" fmla="*/ 204787 h 352425"/>
                  <a:gd name="connsiteX5-119" fmla="*/ 0 w 599286"/>
                  <a:gd name="connsiteY5-120" fmla="*/ 352425 h 352425"/>
                  <a:gd name="connsiteX0-121" fmla="*/ 507207 w 599286"/>
                  <a:gd name="connsiteY0-122" fmla="*/ 0 h 352425"/>
                  <a:gd name="connsiteX1-123" fmla="*/ 452438 w 599286"/>
                  <a:gd name="connsiteY1-124" fmla="*/ 76200 h 352425"/>
                  <a:gd name="connsiteX2-125" fmla="*/ 445294 w 599286"/>
                  <a:gd name="connsiteY2-126" fmla="*/ 147637 h 352425"/>
                  <a:gd name="connsiteX3-127" fmla="*/ 554832 w 599286"/>
                  <a:gd name="connsiteY3-128" fmla="*/ 228600 h 352425"/>
                  <a:gd name="connsiteX4-129" fmla="*/ 128588 w 599286"/>
                  <a:gd name="connsiteY4-130" fmla="*/ 204787 h 352425"/>
                  <a:gd name="connsiteX5-131" fmla="*/ 0 w 599286"/>
                  <a:gd name="connsiteY5-132" fmla="*/ 352425 h 352425"/>
                  <a:gd name="connsiteX0-133" fmla="*/ 507207 w 599286"/>
                  <a:gd name="connsiteY0-134" fmla="*/ 0 h 352425"/>
                  <a:gd name="connsiteX1-135" fmla="*/ 452438 w 599286"/>
                  <a:gd name="connsiteY1-136" fmla="*/ 76200 h 352425"/>
                  <a:gd name="connsiteX2-137" fmla="*/ 445294 w 599286"/>
                  <a:gd name="connsiteY2-138" fmla="*/ 147637 h 352425"/>
                  <a:gd name="connsiteX3-139" fmla="*/ 554832 w 599286"/>
                  <a:gd name="connsiteY3-140" fmla="*/ 228600 h 352425"/>
                  <a:gd name="connsiteX4-141" fmla="*/ 128588 w 599286"/>
                  <a:gd name="connsiteY4-142" fmla="*/ 204787 h 352425"/>
                  <a:gd name="connsiteX5-143" fmla="*/ 0 w 599286"/>
                  <a:gd name="connsiteY5-144" fmla="*/ 352425 h 352425"/>
                  <a:gd name="connsiteX0-145" fmla="*/ 520337 w 612416"/>
                  <a:gd name="connsiteY0-146" fmla="*/ 0 h 352425"/>
                  <a:gd name="connsiteX1-147" fmla="*/ 465568 w 612416"/>
                  <a:gd name="connsiteY1-148" fmla="*/ 76200 h 352425"/>
                  <a:gd name="connsiteX2-149" fmla="*/ 458424 w 612416"/>
                  <a:gd name="connsiteY2-150" fmla="*/ 147637 h 352425"/>
                  <a:gd name="connsiteX3-151" fmla="*/ 567962 w 612416"/>
                  <a:gd name="connsiteY3-152" fmla="*/ 228600 h 352425"/>
                  <a:gd name="connsiteX4-153" fmla="*/ 141718 w 612416"/>
                  <a:gd name="connsiteY4-154" fmla="*/ 204787 h 352425"/>
                  <a:gd name="connsiteX5-155" fmla="*/ 13130 w 612416"/>
                  <a:gd name="connsiteY5-156" fmla="*/ 352425 h 352425"/>
                  <a:gd name="connsiteX0-157" fmla="*/ 511969 w 604048"/>
                  <a:gd name="connsiteY0-158" fmla="*/ 0 h 352425"/>
                  <a:gd name="connsiteX1-159" fmla="*/ 457200 w 604048"/>
                  <a:gd name="connsiteY1-160" fmla="*/ 76200 h 352425"/>
                  <a:gd name="connsiteX2-161" fmla="*/ 450056 w 604048"/>
                  <a:gd name="connsiteY2-162" fmla="*/ 147637 h 352425"/>
                  <a:gd name="connsiteX3-163" fmla="*/ 559594 w 604048"/>
                  <a:gd name="connsiteY3-164" fmla="*/ 228600 h 352425"/>
                  <a:gd name="connsiteX4-165" fmla="*/ 133350 w 604048"/>
                  <a:gd name="connsiteY4-166" fmla="*/ 204787 h 352425"/>
                  <a:gd name="connsiteX5-167" fmla="*/ 4762 w 604048"/>
                  <a:gd name="connsiteY5-168" fmla="*/ 352425 h 352425"/>
                  <a:gd name="connsiteX0-169" fmla="*/ 511969 w 604048"/>
                  <a:gd name="connsiteY0-170" fmla="*/ 0 h 352425"/>
                  <a:gd name="connsiteX1-171" fmla="*/ 457200 w 604048"/>
                  <a:gd name="connsiteY1-172" fmla="*/ 76200 h 352425"/>
                  <a:gd name="connsiteX2-173" fmla="*/ 450056 w 604048"/>
                  <a:gd name="connsiteY2-174" fmla="*/ 147637 h 352425"/>
                  <a:gd name="connsiteX3-175" fmla="*/ 559594 w 604048"/>
                  <a:gd name="connsiteY3-176" fmla="*/ 228600 h 352425"/>
                  <a:gd name="connsiteX4-177" fmla="*/ 133350 w 604048"/>
                  <a:gd name="connsiteY4-178" fmla="*/ 204787 h 352425"/>
                  <a:gd name="connsiteX5-179" fmla="*/ 4762 w 604048"/>
                  <a:gd name="connsiteY5-180" fmla="*/ 352425 h 352425"/>
                  <a:gd name="connsiteX0-181" fmla="*/ 511969 w 604048"/>
                  <a:gd name="connsiteY0-182" fmla="*/ 0 h 352425"/>
                  <a:gd name="connsiteX1-183" fmla="*/ 457200 w 604048"/>
                  <a:gd name="connsiteY1-184" fmla="*/ 76200 h 352425"/>
                  <a:gd name="connsiteX2-185" fmla="*/ 450056 w 604048"/>
                  <a:gd name="connsiteY2-186" fmla="*/ 147637 h 352425"/>
                  <a:gd name="connsiteX3-187" fmla="*/ 559594 w 604048"/>
                  <a:gd name="connsiteY3-188" fmla="*/ 228600 h 352425"/>
                  <a:gd name="connsiteX4-189" fmla="*/ 133350 w 604048"/>
                  <a:gd name="connsiteY4-190" fmla="*/ 204787 h 352425"/>
                  <a:gd name="connsiteX5-191" fmla="*/ 4762 w 604048"/>
                  <a:gd name="connsiteY5-192" fmla="*/ 352425 h 35242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604048" h="352425">
                    <a:moveTo>
                      <a:pt x="511969" y="0"/>
                    </a:moveTo>
                    <a:cubicBezTo>
                      <a:pt x="517525" y="32543"/>
                      <a:pt x="534987" y="81756"/>
                      <a:pt x="457200" y="76200"/>
                    </a:cubicBezTo>
                    <a:cubicBezTo>
                      <a:pt x="330994" y="66674"/>
                      <a:pt x="383380" y="147638"/>
                      <a:pt x="450056" y="147637"/>
                    </a:cubicBezTo>
                    <a:cubicBezTo>
                      <a:pt x="593725" y="157956"/>
                      <a:pt x="651670" y="218280"/>
                      <a:pt x="559594" y="228600"/>
                    </a:cubicBezTo>
                    <a:cubicBezTo>
                      <a:pt x="396082" y="230187"/>
                      <a:pt x="332581" y="203199"/>
                      <a:pt x="133350" y="204787"/>
                    </a:cubicBezTo>
                    <a:cubicBezTo>
                      <a:pt x="-38099" y="194468"/>
                      <a:pt x="4763" y="307975"/>
                      <a:pt x="4762" y="352425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799" name="Freeform: Shape 9798"/>
              <p:cNvSpPr/>
              <p:nvPr/>
            </p:nvSpPr>
            <p:spPr bwMode="auto">
              <a:xfrm>
                <a:off x="5495309" y="2605088"/>
                <a:ext cx="444688" cy="376237"/>
              </a:xfrm>
              <a:custGeom>
                <a:avLst/>
                <a:gdLst>
                  <a:gd name="connsiteX0" fmla="*/ 390525 w 390525"/>
                  <a:gd name="connsiteY0" fmla="*/ 0 h 378619"/>
                  <a:gd name="connsiteX1" fmla="*/ 207168 w 390525"/>
                  <a:gd name="connsiteY1" fmla="*/ 102394 h 378619"/>
                  <a:gd name="connsiteX2" fmla="*/ 64293 w 390525"/>
                  <a:gd name="connsiteY2" fmla="*/ 80963 h 378619"/>
                  <a:gd name="connsiteX3" fmla="*/ 0 w 390525"/>
                  <a:gd name="connsiteY3" fmla="*/ 192882 h 378619"/>
                  <a:gd name="connsiteX4" fmla="*/ 138112 w 390525"/>
                  <a:gd name="connsiteY4" fmla="*/ 173832 h 378619"/>
                  <a:gd name="connsiteX5" fmla="*/ 190500 w 390525"/>
                  <a:gd name="connsiteY5" fmla="*/ 254794 h 378619"/>
                  <a:gd name="connsiteX6" fmla="*/ 128587 w 390525"/>
                  <a:gd name="connsiteY6" fmla="*/ 278607 h 378619"/>
                  <a:gd name="connsiteX7" fmla="*/ 192881 w 390525"/>
                  <a:gd name="connsiteY7" fmla="*/ 378619 h 378619"/>
                  <a:gd name="connsiteX0-1" fmla="*/ 390525 w 390525"/>
                  <a:gd name="connsiteY0-2" fmla="*/ 0 h 378619"/>
                  <a:gd name="connsiteX1-3" fmla="*/ 207168 w 390525"/>
                  <a:gd name="connsiteY1-4" fmla="*/ 102394 h 378619"/>
                  <a:gd name="connsiteX2-5" fmla="*/ 64293 w 390525"/>
                  <a:gd name="connsiteY2-6" fmla="*/ 80963 h 378619"/>
                  <a:gd name="connsiteX3-7" fmla="*/ 0 w 390525"/>
                  <a:gd name="connsiteY3-8" fmla="*/ 192882 h 378619"/>
                  <a:gd name="connsiteX4-9" fmla="*/ 138112 w 390525"/>
                  <a:gd name="connsiteY4-10" fmla="*/ 173832 h 378619"/>
                  <a:gd name="connsiteX5-11" fmla="*/ 190500 w 390525"/>
                  <a:gd name="connsiteY5-12" fmla="*/ 254794 h 378619"/>
                  <a:gd name="connsiteX6-13" fmla="*/ 128587 w 390525"/>
                  <a:gd name="connsiteY6-14" fmla="*/ 278607 h 378619"/>
                  <a:gd name="connsiteX7-15" fmla="*/ 192881 w 390525"/>
                  <a:gd name="connsiteY7-16" fmla="*/ 378619 h 378619"/>
                  <a:gd name="connsiteX0-17" fmla="*/ 390525 w 399654"/>
                  <a:gd name="connsiteY0-18" fmla="*/ 0 h 378619"/>
                  <a:gd name="connsiteX1-19" fmla="*/ 207168 w 399654"/>
                  <a:gd name="connsiteY1-20" fmla="*/ 102394 h 378619"/>
                  <a:gd name="connsiteX2-21" fmla="*/ 64293 w 399654"/>
                  <a:gd name="connsiteY2-22" fmla="*/ 80963 h 378619"/>
                  <a:gd name="connsiteX3-23" fmla="*/ 0 w 399654"/>
                  <a:gd name="connsiteY3-24" fmla="*/ 192882 h 378619"/>
                  <a:gd name="connsiteX4-25" fmla="*/ 138112 w 399654"/>
                  <a:gd name="connsiteY4-26" fmla="*/ 173832 h 378619"/>
                  <a:gd name="connsiteX5-27" fmla="*/ 190500 w 399654"/>
                  <a:gd name="connsiteY5-28" fmla="*/ 254794 h 378619"/>
                  <a:gd name="connsiteX6-29" fmla="*/ 128587 w 399654"/>
                  <a:gd name="connsiteY6-30" fmla="*/ 278607 h 378619"/>
                  <a:gd name="connsiteX7-31" fmla="*/ 192881 w 399654"/>
                  <a:gd name="connsiteY7-32" fmla="*/ 378619 h 378619"/>
                  <a:gd name="connsiteX0-33" fmla="*/ 402432 w 410734"/>
                  <a:gd name="connsiteY0-34" fmla="*/ 0 h 376237"/>
                  <a:gd name="connsiteX1-35" fmla="*/ 207168 w 410734"/>
                  <a:gd name="connsiteY1-36" fmla="*/ 100012 h 376237"/>
                  <a:gd name="connsiteX2-37" fmla="*/ 64293 w 410734"/>
                  <a:gd name="connsiteY2-38" fmla="*/ 78581 h 376237"/>
                  <a:gd name="connsiteX3-39" fmla="*/ 0 w 410734"/>
                  <a:gd name="connsiteY3-40" fmla="*/ 190500 h 376237"/>
                  <a:gd name="connsiteX4-41" fmla="*/ 138112 w 410734"/>
                  <a:gd name="connsiteY4-42" fmla="*/ 171450 h 376237"/>
                  <a:gd name="connsiteX5-43" fmla="*/ 190500 w 410734"/>
                  <a:gd name="connsiteY5-44" fmla="*/ 252412 h 376237"/>
                  <a:gd name="connsiteX6-45" fmla="*/ 128587 w 410734"/>
                  <a:gd name="connsiteY6-46" fmla="*/ 276225 h 376237"/>
                  <a:gd name="connsiteX7-47" fmla="*/ 192881 w 410734"/>
                  <a:gd name="connsiteY7-48" fmla="*/ 376237 h 376237"/>
                  <a:gd name="connsiteX0-49" fmla="*/ 405161 w 413463"/>
                  <a:gd name="connsiteY0-50" fmla="*/ 0 h 376237"/>
                  <a:gd name="connsiteX1-51" fmla="*/ 209897 w 413463"/>
                  <a:gd name="connsiteY1-52" fmla="*/ 100012 h 376237"/>
                  <a:gd name="connsiteX2-53" fmla="*/ 67022 w 413463"/>
                  <a:gd name="connsiteY2-54" fmla="*/ 78581 h 376237"/>
                  <a:gd name="connsiteX3-55" fmla="*/ 2729 w 413463"/>
                  <a:gd name="connsiteY3-56" fmla="*/ 190500 h 376237"/>
                  <a:gd name="connsiteX4-57" fmla="*/ 140841 w 413463"/>
                  <a:gd name="connsiteY4-58" fmla="*/ 171450 h 376237"/>
                  <a:gd name="connsiteX5-59" fmla="*/ 193229 w 413463"/>
                  <a:gd name="connsiteY5-60" fmla="*/ 252412 h 376237"/>
                  <a:gd name="connsiteX6-61" fmla="*/ 131316 w 413463"/>
                  <a:gd name="connsiteY6-62" fmla="*/ 276225 h 376237"/>
                  <a:gd name="connsiteX7-63" fmla="*/ 195610 w 413463"/>
                  <a:gd name="connsiteY7-64" fmla="*/ 376237 h 376237"/>
                  <a:gd name="connsiteX0-65" fmla="*/ 434323 w 442625"/>
                  <a:gd name="connsiteY0-66" fmla="*/ 0 h 376237"/>
                  <a:gd name="connsiteX1-67" fmla="*/ 239059 w 442625"/>
                  <a:gd name="connsiteY1-68" fmla="*/ 100012 h 376237"/>
                  <a:gd name="connsiteX2-69" fmla="*/ 96184 w 442625"/>
                  <a:gd name="connsiteY2-70" fmla="*/ 78581 h 376237"/>
                  <a:gd name="connsiteX3-71" fmla="*/ 31891 w 442625"/>
                  <a:gd name="connsiteY3-72" fmla="*/ 190500 h 376237"/>
                  <a:gd name="connsiteX4-73" fmla="*/ 170003 w 442625"/>
                  <a:gd name="connsiteY4-74" fmla="*/ 171450 h 376237"/>
                  <a:gd name="connsiteX5-75" fmla="*/ 222391 w 442625"/>
                  <a:gd name="connsiteY5-76" fmla="*/ 252412 h 376237"/>
                  <a:gd name="connsiteX6-77" fmla="*/ 160478 w 442625"/>
                  <a:gd name="connsiteY6-78" fmla="*/ 276225 h 376237"/>
                  <a:gd name="connsiteX7-79" fmla="*/ 224772 w 442625"/>
                  <a:gd name="connsiteY7-80" fmla="*/ 376237 h 376237"/>
                  <a:gd name="connsiteX0-81" fmla="*/ 436386 w 444688"/>
                  <a:gd name="connsiteY0-82" fmla="*/ 0 h 376237"/>
                  <a:gd name="connsiteX1-83" fmla="*/ 241122 w 444688"/>
                  <a:gd name="connsiteY1-84" fmla="*/ 100012 h 376237"/>
                  <a:gd name="connsiteX2-85" fmla="*/ 98247 w 444688"/>
                  <a:gd name="connsiteY2-86" fmla="*/ 78581 h 376237"/>
                  <a:gd name="connsiteX3-87" fmla="*/ 33954 w 444688"/>
                  <a:gd name="connsiteY3-88" fmla="*/ 190500 h 376237"/>
                  <a:gd name="connsiteX4-89" fmla="*/ 172066 w 444688"/>
                  <a:gd name="connsiteY4-90" fmla="*/ 171450 h 376237"/>
                  <a:gd name="connsiteX5-91" fmla="*/ 224454 w 444688"/>
                  <a:gd name="connsiteY5-92" fmla="*/ 252412 h 376237"/>
                  <a:gd name="connsiteX6-93" fmla="*/ 162541 w 444688"/>
                  <a:gd name="connsiteY6-94" fmla="*/ 276225 h 376237"/>
                  <a:gd name="connsiteX7-95" fmla="*/ 226835 w 444688"/>
                  <a:gd name="connsiteY7-96" fmla="*/ 376237 h 376237"/>
                  <a:gd name="connsiteX0-97" fmla="*/ 436386 w 444688"/>
                  <a:gd name="connsiteY0-98" fmla="*/ 0 h 376237"/>
                  <a:gd name="connsiteX1-99" fmla="*/ 241122 w 444688"/>
                  <a:gd name="connsiteY1-100" fmla="*/ 100012 h 376237"/>
                  <a:gd name="connsiteX2-101" fmla="*/ 98247 w 444688"/>
                  <a:gd name="connsiteY2-102" fmla="*/ 78581 h 376237"/>
                  <a:gd name="connsiteX3-103" fmla="*/ 33954 w 444688"/>
                  <a:gd name="connsiteY3-104" fmla="*/ 190500 h 376237"/>
                  <a:gd name="connsiteX4-105" fmla="*/ 172066 w 444688"/>
                  <a:gd name="connsiteY4-106" fmla="*/ 171450 h 376237"/>
                  <a:gd name="connsiteX5-107" fmla="*/ 224454 w 444688"/>
                  <a:gd name="connsiteY5-108" fmla="*/ 252412 h 376237"/>
                  <a:gd name="connsiteX6-109" fmla="*/ 162541 w 444688"/>
                  <a:gd name="connsiteY6-110" fmla="*/ 276225 h 376237"/>
                  <a:gd name="connsiteX7-111" fmla="*/ 226835 w 444688"/>
                  <a:gd name="connsiteY7-112" fmla="*/ 376237 h 376237"/>
                  <a:gd name="connsiteX0-113" fmla="*/ 436386 w 444688"/>
                  <a:gd name="connsiteY0-114" fmla="*/ 0 h 376237"/>
                  <a:gd name="connsiteX1-115" fmla="*/ 241122 w 444688"/>
                  <a:gd name="connsiteY1-116" fmla="*/ 100012 h 376237"/>
                  <a:gd name="connsiteX2-117" fmla="*/ 98247 w 444688"/>
                  <a:gd name="connsiteY2-118" fmla="*/ 78581 h 376237"/>
                  <a:gd name="connsiteX3-119" fmla="*/ 33954 w 444688"/>
                  <a:gd name="connsiteY3-120" fmla="*/ 190500 h 376237"/>
                  <a:gd name="connsiteX4-121" fmla="*/ 172066 w 444688"/>
                  <a:gd name="connsiteY4-122" fmla="*/ 171450 h 376237"/>
                  <a:gd name="connsiteX5-123" fmla="*/ 224454 w 444688"/>
                  <a:gd name="connsiteY5-124" fmla="*/ 252412 h 376237"/>
                  <a:gd name="connsiteX6-125" fmla="*/ 162541 w 444688"/>
                  <a:gd name="connsiteY6-126" fmla="*/ 276225 h 376237"/>
                  <a:gd name="connsiteX7-127" fmla="*/ 226835 w 444688"/>
                  <a:gd name="connsiteY7-128" fmla="*/ 376237 h 376237"/>
                  <a:gd name="connsiteX0-129" fmla="*/ 436386 w 444688"/>
                  <a:gd name="connsiteY0-130" fmla="*/ 0 h 376237"/>
                  <a:gd name="connsiteX1-131" fmla="*/ 241122 w 444688"/>
                  <a:gd name="connsiteY1-132" fmla="*/ 100012 h 376237"/>
                  <a:gd name="connsiteX2-133" fmla="*/ 98247 w 444688"/>
                  <a:gd name="connsiteY2-134" fmla="*/ 78581 h 376237"/>
                  <a:gd name="connsiteX3-135" fmla="*/ 33954 w 444688"/>
                  <a:gd name="connsiteY3-136" fmla="*/ 190500 h 376237"/>
                  <a:gd name="connsiteX4-137" fmla="*/ 172066 w 444688"/>
                  <a:gd name="connsiteY4-138" fmla="*/ 171450 h 376237"/>
                  <a:gd name="connsiteX5-139" fmla="*/ 214929 w 444688"/>
                  <a:gd name="connsiteY5-140" fmla="*/ 252412 h 376237"/>
                  <a:gd name="connsiteX6-141" fmla="*/ 162541 w 444688"/>
                  <a:gd name="connsiteY6-142" fmla="*/ 276225 h 376237"/>
                  <a:gd name="connsiteX7-143" fmla="*/ 226835 w 444688"/>
                  <a:gd name="connsiteY7-144" fmla="*/ 376237 h 376237"/>
                  <a:gd name="connsiteX0-145" fmla="*/ 436386 w 444688"/>
                  <a:gd name="connsiteY0-146" fmla="*/ 0 h 376237"/>
                  <a:gd name="connsiteX1-147" fmla="*/ 241122 w 444688"/>
                  <a:gd name="connsiteY1-148" fmla="*/ 100012 h 376237"/>
                  <a:gd name="connsiteX2-149" fmla="*/ 98247 w 444688"/>
                  <a:gd name="connsiteY2-150" fmla="*/ 78581 h 376237"/>
                  <a:gd name="connsiteX3-151" fmla="*/ 33954 w 444688"/>
                  <a:gd name="connsiteY3-152" fmla="*/ 190500 h 376237"/>
                  <a:gd name="connsiteX4-153" fmla="*/ 172066 w 444688"/>
                  <a:gd name="connsiteY4-154" fmla="*/ 171450 h 376237"/>
                  <a:gd name="connsiteX5-155" fmla="*/ 214929 w 444688"/>
                  <a:gd name="connsiteY5-156" fmla="*/ 252412 h 376237"/>
                  <a:gd name="connsiteX6-157" fmla="*/ 162541 w 444688"/>
                  <a:gd name="connsiteY6-158" fmla="*/ 276225 h 376237"/>
                  <a:gd name="connsiteX7-159" fmla="*/ 226835 w 444688"/>
                  <a:gd name="connsiteY7-160" fmla="*/ 376237 h 376237"/>
                  <a:gd name="connsiteX0-161" fmla="*/ 436386 w 444688"/>
                  <a:gd name="connsiteY0-162" fmla="*/ 0 h 376237"/>
                  <a:gd name="connsiteX1-163" fmla="*/ 241122 w 444688"/>
                  <a:gd name="connsiteY1-164" fmla="*/ 100012 h 376237"/>
                  <a:gd name="connsiteX2-165" fmla="*/ 98247 w 444688"/>
                  <a:gd name="connsiteY2-166" fmla="*/ 78581 h 376237"/>
                  <a:gd name="connsiteX3-167" fmla="*/ 33954 w 444688"/>
                  <a:gd name="connsiteY3-168" fmla="*/ 190500 h 376237"/>
                  <a:gd name="connsiteX4-169" fmla="*/ 172066 w 444688"/>
                  <a:gd name="connsiteY4-170" fmla="*/ 171450 h 376237"/>
                  <a:gd name="connsiteX5-171" fmla="*/ 214929 w 444688"/>
                  <a:gd name="connsiteY5-172" fmla="*/ 252412 h 376237"/>
                  <a:gd name="connsiteX6-173" fmla="*/ 138728 w 444688"/>
                  <a:gd name="connsiteY6-174" fmla="*/ 280988 h 376237"/>
                  <a:gd name="connsiteX7-175" fmla="*/ 226835 w 444688"/>
                  <a:gd name="connsiteY7-176" fmla="*/ 376237 h 376237"/>
                  <a:gd name="connsiteX0-177" fmla="*/ 436386 w 444688"/>
                  <a:gd name="connsiteY0-178" fmla="*/ 0 h 376237"/>
                  <a:gd name="connsiteX1-179" fmla="*/ 241122 w 444688"/>
                  <a:gd name="connsiteY1-180" fmla="*/ 100012 h 376237"/>
                  <a:gd name="connsiteX2-181" fmla="*/ 98247 w 444688"/>
                  <a:gd name="connsiteY2-182" fmla="*/ 78581 h 376237"/>
                  <a:gd name="connsiteX3-183" fmla="*/ 33954 w 444688"/>
                  <a:gd name="connsiteY3-184" fmla="*/ 190500 h 376237"/>
                  <a:gd name="connsiteX4-185" fmla="*/ 172066 w 444688"/>
                  <a:gd name="connsiteY4-186" fmla="*/ 171450 h 376237"/>
                  <a:gd name="connsiteX5-187" fmla="*/ 214929 w 444688"/>
                  <a:gd name="connsiteY5-188" fmla="*/ 252412 h 376237"/>
                  <a:gd name="connsiteX6-189" fmla="*/ 138728 w 444688"/>
                  <a:gd name="connsiteY6-190" fmla="*/ 280988 h 376237"/>
                  <a:gd name="connsiteX7-191" fmla="*/ 226835 w 444688"/>
                  <a:gd name="connsiteY7-192" fmla="*/ 376237 h 376237"/>
                  <a:gd name="connsiteX0-193" fmla="*/ 436386 w 444688"/>
                  <a:gd name="connsiteY0-194" fmla="*/ 0 h 376237"/>
                  <a:gd name="connsiteX1-195" fmla="*/ 241122 w 444688"/>
                  <a:gd name="connsiteY1-196" fmla="*/ 100012 h 376237"/>
                  <a:gd name="connsiteX2-197" fmla="*/ 98247 w 444688"/>
                  <a:gd name="connsiteY2-198" fmla="*/ 78581 h 376237"/>
                  <a:gd name="connsiteX3-199" fmla="*/ 33954 w 444688"/>
                  <a:gd name="connsiteY3-200" fmla="*/ 190500 h 376237"/>
                  <a:gd name="connsiteX4-201" fmla="*/ 172066 w 444688"/>
                  <a:gd name="connsiteY4-202" fmla="*/ 171450 h 376237"/>
                  <a:gd name="connsiteX5-203" fmla="*/ 214929 w 444688"/>
                  <a:gd name="connsiteY5-204" fmla="*/ 252412 h 376237"/>
                  <a:gd name="connsiteX6-205" fmla="*/ 143491 w 444688"/>
                  <a:gd name="connsiteY6-206" fmla="*/ 288132 h 376237"/>
                  <a:gd name="connsiteX7-207" fmla="*/ 226835 w 444688"/>
                  <a:gd name="connsiteY7-208" fmla="*/ 376237 h 376237"/>
                  <a:gd name="connsiteX0-209" fmla="*/ 436386 w 444688"/>
                  <a:gd name="connsiteY0-210" fmla="*/ 0 h 376237"/>
                  <a:gd name="connsiteX1-211" fmla="*/ 241122 w 444688"/>
                  <a:gd name="connsiteY1-212" fmla="*/ 100012 h 376237"/>
                  <a:gd name="connsiteX2-213" fmla="*/ 98247 w 444688"/>
                  <a:gd name="connsiteY2-214" fmla="*/ 78581 h 376237"/>
                  <a:gd name="connsiteX3-215" fmla="*/ 33954 w 444688"/>
                  <a:gd name="connsiteY3-216" fmla="*/ 190500 h 376237"/>
                  <a:gd name="connsiteX4-217" fmla="*/ 172066 w 444688"/>
                  <a:gd name="connsiteY4-218" fmla="*/ 171450 h 376237"/>
                  <a:gd name="connsiteX5-219" fmla="*/ 214929 w 444688"/>
                  <a:gd name="connsiteY5-220" fmla="*/ 252412 h 376237"/>
                  <a:gd name="connsiteX6-221" fmla="*/ 143491 w 444688"/>
                  <a:gd name="connsiteY6-222" fmla="*/ 288132 h 376237"/>
                  <a:gd name="connsiteX7-223" fmla="*/ 226835 w 444688"/>
                  <a:gd name="connsiteY7-224" fmla="*/ 376237 h 376237"/>
                  <a:gd name="connsiteX0-225" fmla="*/ 436386 w 444688"/>
                  <a:gd name="connsiteY0-226" fmla="*/ 0 h 376237"/>
                  <a:gd name="connsiteX1-227" fmla="*/ 241122 w 444688"/>
                  <a:gd name="connsiteY1-228" fmla="*/ 100012 h 376237"/>
                  <a:gd name="connsiteX2-229" fmla="*/ 98247 w 444688"/>
                  <a:gd name="connsiteY2-230" fmla="*/ 78581 h 376237"/>
                  <a:gd name="connsiteX3-231" fmla="*/ 33954 w 444688"/>
                  <a:gd name="connsiteY3-232" fmla="*/ 190500 h 376237"/>
                  <a:gd name="connsiteX4-233" fmla="*/ 172066 w 444688"/>
                  <a:gd name="connsiteY4-234" fmla="*/ 171450 h 376237"/>
                  <a:gd name="connsiteX5-235" fmla="*/ 214929 w 444688"/>
                  <a:gd name="connsiteY5-236" fmla="*/ 252412 h 376237"/>
                  <a:gd name="connsiteX6-237" fmla="*/ 143491 w 444688"/>
                  <a:gd name="connsiteY6-238" fmla="*/ 288132 h 376237"/>
                  <a:gd name="connsiteX7-239" fmla="*/ 226835 w 444688"/>
                  <a:gd name="connsiteY7-240" fmla="*/ 376237 h 3762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</a:cxnLst>
                <a:rect l="l" t="t" r="r" b="b"/>
                <a:pathLst>
                  <a:path w="444688" h="376237">
                    <a:moveTo>
                      <a:pt x="436386" y="0"/>
                    </a:moveTo>
                    <a:cubicBezTo>
                      <a:pt x="472898" y="112712"/>
                      <a:pt x="385585" y="127793"/>
                      <a:pt x="241122" y="100012"/>
                    </a:cubicBezTo>
                    <a:lnTo>
                      <a:pt x="98247" y="78581"/>
                    </a:lnTo>
                    <a:cubicBezTo>
                      <a:pt x="-16053" y="77787"/>
                      <a:pt x="-20815" y="181768"/>
                      <a:pt x="33954" y="190500"/>
                    </a:cubicBezTo>
                    <a:lnTo>
                      <a:pt x="172066" y="171450"/>
                    </a:lnTo>
                    <a:cubicBezTo>
                      <a:pt x="253823" y="153193"/>
                      <a:pt x="242710" y="227807"/>
                      <a:pt x="214929" y="252412"/>
                    </a:cubicBezTo>
                    <a:lnTo>
                      <a:pt x="143491" y="288132"/>
                    </a:lnTo>
                    <a:cubicBezTo>
                      <a:pt x="237154" y="312738"/>
                      <a:pt x="228422" y="337343"/>
                      <a:pt x="226835" y="376237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miter lim="800000"/>
              </a:ln>
            </p:spPr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9800" name="Group 9799"/>
              <p:cNvGrpSpPr/>
              <p:nvPr/>
            </p:nvGrpSpPr>
            <p:grpSpPr>
              <a:xfrm>
                <a:off x="6331961" y="2982037"/>
                <a:ext cx="212476" cy="796052"/>
                <a:chOff x="6331961" y="2982037"/>
                <a:chExt cx="212476" cy="796052"/>
              </a:xfrm>
            </p:grpSpPr>
            <p:sp>
              <p:nvSpPr>
                <p:cNvPr id="9783" name="Rectangle: Rounded Corners 9782"/>
                <p:cNvSpPr/>
                <p:nvPr/>
              </p:nvSpPr>
              <p:spPr bwMode="auto">
                <a:xfrm>
                  <a:off x="6450852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84" name="Rectangle: Rounded Corners 9783"/>
                <p:cNvSpPr/>
                <p:nvPr/>
              </p:nvSpPr>
              <p:spPr bwMode="auto">
                <a:xfrm>
                  <a:off x="6331961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01" name="Group 9800"/>
              <p:cNvGrpSpPr/>
              <p:nvPr/>
            </p:nvGrpSpPr>
            <p:grpSpPr>
              <a:xfrm>
                <a:off x="6076999" y="2982037"/>
                <a:ext cx="212476" cy="796052"/>
                <a:chOff x="6331961" y="2982037"/>
                <a:chExt cx="212476" cy="796052"/>
              </a:xfrm>
            </p:grpSpPr>
            <p:sp>
              <p:nvSpPr>
                <p:cNvPr id="9802" name="Rectangle: Rounded Corners 9801"/>
                <p:cNvSpPr/>
                <p:nvPr/>
              </p:nvSpPr>
              <p:spPr bwMode="auto">
                <a:xfrm>
                  <a:off x="6450852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803" name="Rectangle: Rounded Corners 9802"/>
                <p:cNvSpPr/>
                <p:nvPr/>
              </p:nvSpPr>
              <p:spPr bwMode="auto">
                <a:xfrm>
                  <a:off x="6331961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04" name="Group 9803"/>
              <p:cNvGrpSpPr/>
              <p:nvPr/>
            </p:nvGrpSpPr>
            <p:grpSpPr>
              <a:xfrm>
                <a:off x="5681725" y="2982037"/>
                <a:ext cx="338635" cy="796052"/>
                <a:chOff x="6205802" y="2982037"/>
                <a:chExt cx="338635" cy="796052"/>
              </a:xfrm>
            </p:grpSpPr>
            <p:sp>
              <p:nvSpPr>
                <p:cNvPr id="9805" name="Rectangle: Rounded Corners 9804"/>
                <p:cNvSpPr/>
                <p:nvPr/>
              </p:nvSpPr>
              <p:spPr bwMode="auto">
                <a:xfrm>
                  <a:off x="6450852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806" name="Rectangle: Rounded Corners 9805"/>
                <p:cNvSpPr/>
                <p:nvPr/>
              </p:nvSpPr>
              <p:spPr bwMode="auto">
                <a:xfrm>
                  <a:off x="6331961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807" name="Rectangle: Rounded Corners 9806"/>
                <p:cNvSpPr/>
                <p:nvPr/>
              </p:nvSpPr>
              <p:spPr bwMode="auto">
                <a:xfrm>
                  <a:off x="6205802" y="2982037"/>
                  <a:ext cx="93585" cy="7960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2"/>
                </a:solidFill>
                <a:ln w="0">
                  <a:solidFill>
                    <a:schemeClr val="bg1"/>
                  </a:solidFill>
                  <a:miter lim="800000"/>
                </a:ln>
              </p:spPr>
              <p:txBody>
                <a:bodyPr rtlCol="0" anchor="b"/>
                <a:lstStyle/>
                <a:p>
                  <a:pPr algn="ctr" eaLnBrk="1" hangingPunct="1">
                    <a:spcBef>
                      <a:spcPct val="35000"/>
                    </a:spcBef>
                    <a:spcAft>
                      <a:spcPct val="25000"/>
                    </a:spcAft>
                    <a:buClr>
                      <a:srgbClr val="015873"/>
                    </a:buClr>
                    <a:defRPr/>
                  </a:pPr>
                  <a:endParaRPr lang="en-US" b="0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2" name="TextBox 1"/>
          <p:cNvSpPr txBox="1"/>
          <p:nvPr/>
        </p:nvSpPr>
        <p:spPr bwMode="auto">
          <a:xfrm rot="19609547">
            <a:off x="1373314" y="2142196"/>
            <a:ext cx="619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BCR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487992" y="4901457"/>
            <a:ext cx="1751349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ounded Rectangle 713"/>
          <p:cNvSpPr/>
          <p:nvPr/>
        </p:nvSpPr>
        <p:spPr>
          <a:xfrm>
            <a:off x="8312935" y="4749698"/>
            <a:ext cx="713728" cy="27823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r>
              <a:rPr lang="en-US" sz="1600" kern="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IKK</a:t>
            </a:r>
            <a:r>
              <a:rPr lang="el-GR" sz="1600" kern="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γ</a:t>
            </a:r>
            <a:endParaRPr lang="en-US" sz="1600" kern="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019196" y="5007284"/>
            <a:ext cx="750008" cy="30487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algn="ctr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IKK</a:t>
            </a:r>
            <a:r>
              <a:rPr lang="el-G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637015" y="5006586"/>
            <a:ext cx="750008" cy="30487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</a:ln>
        </p:spPr>
        <p:txBody>
          <a:bodyPr rtlCol="0" anchor="ctr"/>
          <a:lstStyle/>
          <a:p>
            <a:pPr algn="ctr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IKK</a:t>
            </a:r>
            <a:r>
              <a:rPr lang="el-GR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1758" y="5635687"/>
            <a:ext cx="137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1D2E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NF-</a:t>
            </a:r>
            <a:r>
              <a:rPr lang="el-GR" sz="1600" dirty="0">
                <a:solidFill>
                  <a:srgbClr val="1D2E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US" sz="1600" dirty="0">
                <a:solidFill>
                  <a:srgbClr val="1D2E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activation</a:t>
            </a:r>
          </a:p>
        </p:txBody>
      </p:sp>
      <p:sp>
        <p:nvSpPr>
          <p:cNvPr id="11" name="Arrow: Down 10"/>
          <p:cNvSpPr/>
          <p:nvPr/>
        </p:nvSpPr>
        <p:spPr bwMode="auto">
          <a:xfrm>
            <a:off x="8651054" y="5369385"/>
            <a:ext cx="118149" cy="304875"/>
          </a:xfrm>
          <a:prstGeom prst="downArrow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Down 13"/>
          <p:cNvSpPr/>
          <p:nvPr/>
        </p:nvSpPr>
        <p:spPr bwMode="auto">
          <a:xfrm>
            <a:off x="7282783" y="4837472"/>
            <a:ext cx="118149" cy="783630"/>
          </a:xfrm>
          <a:prstGeom prst="downArrow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61661" y="5640615"/>
            <a:ext cx="137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1D2E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AKT/mTOR activation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7802" y="5298036"/>
            <a:ext cx="137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1D2E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MAPK</a:t>
            </a:r>
          </a:p>
          <a:p>
            <a:pPr algn="ctr">
              <a:defRPr/>
            </a:pPr>
            <a:r>
              <a:rPr lang="en-US" sz="1600" dirty="0">
                <a:solidFill>
                  <a:srgbClr val="1D2E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activation</a:t>
            </a:r>
          </a:p>
        </p:txBody>
      </p:sp>
      <p:sp>
        <p:nvSpPr>
          <p:cNvPr id="17" name="Arrow: Down 16"/>
          <p:cNvSpPr/>
          <p:nvPr/>
        </p:nvSpPr>
        <p:spPr bwMode="auto">
          <a:xfrm>
            <a:off x="3107098" y="5031734"/>
            <a:ext cx="118149" cy="304875"/>
          </a:xfrm>
          <a:prstGeom prst="downArrow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</a:ln>
        </p:spPr>
        <p:txBody>
          <a:bodyPr rtlCol="0" anchor="b"/>
          <a:lstStyle/>
          <a:p>
            <a:pPr algn="ctr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سهم للأسفل 12"/>
          <p:cNvSpPr/>
          <p:nvPr/>
        </p:nvSpPr>
        <p:spPr bwMode="auto">
          <a:xfrm>
            <a:off x="10094219" y="4135135"/>
            <a:ext cx="484632" cy="978408"/>
          </a:xfrm>
          <a:prstGeom prst="downArrow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</a:ln>
        </p:spPr>
        <p:txBody>
          <a:bodyPr rtlCol="1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 bwMode="auto">
          <a:xfrm>
            <a:off x="9115282" y="5304928"/>
            <a:ext cx="2891486" cy="646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1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Acquired Resistance to Covalent BTK Inhibitors</a:t>
            </a:r>
            <a:endParaRPr lang="en-US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 - &amp;quot;Title-Arial-36-Bold-Yellow. Title may continue on 2 lines keep text at 36pt&amp;quot;&quot;/&gt;&lt;property id=&quot;20307&quot; value=&quot;257&quot;/&gt;&lt;/object&gt;&lt;object type=&quot;3&quot; unique_id=&quot;10006&quot;&gt;&lt;property id=&quot;20148&quot; value=&quot;5&quot;/&gt;&lt;property id=&quot;20300&quot; value=&quot;Slide 4 - &amp;quot;Text and Margin Consistency&amp;quot;&quot;/&gt;&lt;property id=&quot;20307&quot; value=&quot;267&quot;/&gt;&lt;/object&gt;&lt;object type=&quot;3&quot; unique_id=&quot;10007&quot;&gt;&lt;property id=&quot;20148&quot; value=&quot;5&quot;/&gt;&lt;property id=&quot;20300&quot; value=&quot;Slide 5 - &amp;quot;Transition Title &amp;#x0D;&amp;#x0A;for next topic of discussion &amp;#x0D;&amp;#x0A;or can be used as closer slide &amp;#x0D;&amp;#x0A;(ie: Q&amp;amp;A)&amp;#x0D;&amp;#x0A;(Arial-40-Bold-White-Cent&quot;/&gt;&lt;property id=&quot;20307&quot; value=&quot;261&quot;/&gt;&lt;/object&gt;&lt;object type=&quot;3&quot; unique_id=&quot;10008&quot;&gt;&lt;property id=&quot;20148&quot; value=&quot;5&quot;/&gt;&lt;property id=&quot;20300&quot; value=&quot;Slide 6 - &amp;quot;RGB Pallet&amp;quot;&quot;/&gt;&lt;property id=&quot;20307&quot; value=&quot;258&quot;/&gt;&lt;/object&gt;&lt;object type=&quot;3&quot; unique_id=&quot;10009&quot;&gt;&lt;property id=&quot;20148&quot; value=&quot;5&quot;/&gt;&lt;property id=&quot;20300&quot; value=&quot;Slide 7 - &amp;quot;Example Graph&amp;quot;&quot;/&gt;&lt;property id=&quot;20307&quot; value=&quot;286&quot;/&gt;&lt;/object&gt;&lt;object type=&quot;3&quot; unique_id=&quot;10010&quot;&gt;&lt;property id=&quot;20148&quot; value=&quot;5&quot;/&gt;&lt;property id=&quot;20300&quot; value=&quot;Slide 8 - &amp;quot;Example Graph and Text&amp;quot;&quot;/&gt;&lt;property id=&quot;20307&quot; value=&quot;288&quot;/&gt;&lt;/object&gt;&lt;object type=&quot;3&quot; unique_id=&quot;10011&quot;&gt;&lt;property id=&quot;20148&quot; value=&quot;5&quot;/&gt;&lt;property id=&quot;20300&quot; value=&quot;Slide 9 - &amp;quot;Example Line Graph&amp;quot;&quot;/&gt;&lt;property id=&quot;20307&quot; value=&quot;287&quot;/&gt;&lt;/object&gt;&lt;object type=&quot;3&quot; unique_id=&quot;10012&quot;&gt;&lt;property id=&quot;20148&quot; value=&quot;5&quot;/&gt;&lt;property id=&quot;20300&quot; value=&quot;Slide 10 - &amp;quot;Example Line Graph with Data Values&amp;quot;&quot;/&gt;&lt;property id=&quot;20307&quot; value=&quot;292&quot;/&gt;&lt;/object&gt;&lt;object type=&quot;3&quot; unique_id=&quot;10013&quot;&gt;&lt;property id=&quot;20148&quot; value=&quot;5&quot;/&gt;&lt;property id=&quot;20300&quot; value=&quot;Slide 11 - &amp;quot;Example Line Graph with Color &amp;#x0D;&amp;#x0A;Data Values&amp;quot;&quot;/&gt;&lt;property id=&quot;20307&quot; value=&quot;309&quot;/&gt;&lt;/object&gt;&lt;object type=&quot;3&quot; unique_id=&quot;10014&quot;&gt;&lt;property id=&quot;20148&quot; value=&quot;5&quot;/&gt;&lt;property id=&quot;20300&quot; value=&quot;Slide 12 - &amp;quot;Example Schematic&amp;quot;&quot;/&gt;&lt;property id=&quot;20307&quot; value=&quot;262&quot;/&gt;&lt;/object&gt;&lt;object type=&quot;3&quot; unique_id=&quot;10015&quot;&gt;&lt;property id=&quot;20148&quot; value=&quot;5&quot;/&gt;&lt;property id=&quot;20300&quot; value=&quot;Slide 13 - &amp;quot;Example Schematic Continued&amp;quot;&quot;/&gt;&lt;property id=&quot;20307&quot; value=&quot;263&quot;/&gt;&lt;/object&gt;&lt;object type=&quot;3&quot; unique_id=&quot;10016&quot;&gt;&lt;property id=&quot;20148&quot; value=&quot;5&quot;/&gt;&lt;property id=&quot;20300&quot; value=&quot;Slide 14 - &amp;quot;Example Tables&amp;quot;&quot;/&gt;&lt;property id=&quot;20307&quot; value=&quot;311&quot;/&gt;&lt;/object&gt;&lt;object type=&quot;3&quot; unique_id=&quot;10017&quot;&gt;&lt;property id=&quot;20148&quot; value=&quot;5&quot;/&gt;&lt;property id=&quot;20300&quot; value=&quot;Slide 15 - &amp;quot;Example Tables Continued&amp;quot;&quot;/&gt;&lt;property id=&quot;20307&quot; value=&quot;312&quot;/&gt;&lt;/object&gt;&lt;object type=&quot;3&quot; unique_id=&quot;10018&quot;&gt;&lt;property id=&quot;20148&quot; value=&quot;5&quot;/&gt;&lt;property id=&quot;20300&quot; value=&quot;Slide 16 - &amp;quot;Example Tables Continued&amp;quot;&quot;/&gt;&lt;property id=&quot;20307&quot; value=&quot;313&quot;/&gt;&lt;/object&gt;&lt;object type=&quot;3&quot; unique_id=&quot;10019&quot;&gt;&lt;property id=&quot;20148&quot; value=&quot;5&quot;/&gt;&lt;property id=&quot;20300&quot; value=&quot;Slide 17 - &amp;quot;Example Tables Continued&amp;quot;&quot;/&gt;&lt;property id=&quot;20307&quot; value=&quot;314&quot;/&gt;&lt;/object&gt;&lt;object type=&quot;3&quot; unique_id=&quot;10020&quot;&gt;&lt;property id=&quot;20148&quot; value=&quot;5&quot;/&gt;&lt;property id=&quot;20300&quot; value=&quot;Slide 21 - &amp;quot;Additional Formatting Notes&amp;quot;&quot;/&gt;&lt;property id=&quot;20307&quot; value=&quot;270&quot;/&gt;&lt;/object&gt;&lt;object type=&quot;3&quot; unique_id=&quot;10021&quot;&gt;&lt;property id=&quot;20148&quot; value=&quot;5&quot;/&gt;&lt;property id=&quot;20300&quot; value=&quot;Slide 22 - &amp;quot;“Polish Stage” Notes&amp;quot;&quot;/&gt;&lt;property id=&quot;20307&quot; value=&quot;272&quot;/&gt;&lt;/object&gt;&lt;object type=&quot;3&quot; unique_id=&quot;10022&quot;&gt;&lt;property id=&quot;20148&quot; value=&quot;5&quot;/&gt;&lt;property id=&quot;20300&quot; value=&quot;Slide 23 - &amp;quot;For Black and White Print Slides&amp;quot;&quot;/&gt;&lt;property id=&quot;20307&quot; value=&quot;290&quot;/&gt;&lt;/object&gt;&lt;object type=&quot;3&quot; unique_id=&quot;10023&quot;&gt;&lt;property id=&quot;20148&quot; value=&quot;5&quot;/&gt;&lt;property id=&quot;20300&quot; value=&quot;Slide 24 - &amp;quot;For Black and White Print Slides&amp;quot;&quot;/&gt;&lt;property id=&quot;20307&quot; value=&quot;291&quot;/&gt;&lt;/object&gt;&lt;object type=&quot;3&quot; unique_id=&quot;10024&quot;&gt;&lt;property id=&quot;20148&quot; value=&quot;5&quot;/&gt;&lt;property id=&quot;20300&quot; value=&quot;Slide 25 - &amp;quot;CME Slides for Designer and Editorial Reference…&amp;quot;&quot;/&gt;&lt;property id=&quot;20307&quot; value=&quot;273&quot;/&gt;&lt;/object&gt;&lt;object type=&quot;3&quot; unique_id=&quot;10025&quot;&gt;&lt;property id=&quot;20148&quot; value=&quot;5&quot;/&gt;&lt;property id=&quot;20300&quot; value=&quot;Slide 26 - &amp;quot;About These Slides&amp;quot;&quot;/&gt;&lt;property id=&quot;20307&quot; value=&quot;308&quot;/&gt;&lt;/object&gt;&lt;object type=&quot;3&quot; unique_id=&quot;10026&quot;&gt;&lt;property id=&quot;20148&quot; value=&quot;5&quot;/&gt;&lt;property id=&quot;20300&quot; value=&quot;Slide 27 - &amp;quot;Faculty&amp;quot;&quot;/&gt;&lt;property id=&quot;20307&quot; value=&quot;294&quot;/&gt;&lt;/object&gt;&lt;object type=&quot;3&quot; unique_id=&quot;10027&quot;&gt;&lt;property id=&quot;20148&quot; value=&quot;5&quot;/&gt;&lt;property id=&quot;20300&quot; value=&quot;Slide 28 - &amp;quot;Disclosure of Conflicts of Interest&amp;quot;&quot;/&gt;&lt;property id=&quot;20307&quot; value=&quot;295&quot;/&gt;&lt;/object&gt;&lt;object type=&quot;3&quot; unique_id=&quot;10028&quot;&gt;&lt;property id=&quot;20148&quot; value=&quot;5&quot;/&gt;&lt;property id=&quot;20300&quot; value=&quot;Slide 29 - &amp;quot;Disclosures&amp;quot;&quot;/&gt;&lt;property id=&quot;20307&quot; value=&quot;296&quot;/&gt;&lt;/object&gt;&lt;object type=&quot;3&quot; unique_id=&quot;10029&quot;&gt;&lt;property id=&quot;20148&quot; value=&quot;5&quot;/&gt;&lt;property id=&quot;20300&quot; value=&quot;Slide 30 - &amp;quot;Disclosure of Unlabeled Use&amp;quot;&quot;/&gt;&lt;property id=&quot;20307&quot; value=&quot;297&quot;/&gt;&lt;/object&gt;&lt;object type=&quot;3&quot; unique_id=&quot;10030&quot;&gt;&lt;property id=&quot;20148&quot; value=&quot;5&quot;/&gt;&lt;property id=&quot;20300&quot; value=&quot;Slide 31&quot;/&gt;&lt;property id=&quot;20307&quot; value=&quot;298&quot;/&gt;&lt;/object&gt;&lt;object type=&quot;3&quot; unique_id=&quot;10031&quot;&gt;&lt;property id=&quot;20148&quot; value=&quot;5&quot;/&gt;&lt;property id=&quot;20300&quot; value=&quot;Slide 32 - &amp;quot;Physician Continuing Medical Education&amp;quot;&quot;/&gt;&lt;property id=&quot;20307&quot; value=&quot;299&quot;/&gt;&lt;/object&gt;&lt;object type=&quot;3&quot; unique_id=&quot;10032&quot;&gt;&lt;property id=&quot;20148&quot; value=&quot;5&quot;/&gt;&lt;property id=&quot;20300&quot; value=&quot;Slide 33 - &amp;quot;Pharmacist Continuing Education&amp;quot;&quot;/&gt;&lt;property id=&quot;20307&quot; value=&quot;300&quot;/&gt;&lt;/object&gt;&lt;object type=&quot;3&quot; unique_id=&quot;10033&quot;&gt;&lt;property id=&quot;20148&quot; value=&quot;5&quot;/&gt;&lt;property id=&quot;20300&quot; value=&quot;Slide 34 - &amp;quot;Nursing Continuing Education&amp;quot;&quot;/&gt;&lt;property id=&quot;20307&quot; value=&quot;301&quot;/&gt;&lt;/object&gt;&lt;object type=&quot;3&quot; unique_id=&quot;10034&quot;&gt;&lt;property id=&quot;20148&quot; value=&quot;5&quot;/&gt;&lt;property id=&quot;20300&quot; value=&quot;Slide 35 - &amp;quot;Please review the following important &amp;#x0D;&amp;#x0A;CME information in your handout&amp;quot;&quot;/&gt;&lt;property id=&quot;20307&quot; value=&quot;310&quot;/&gt;&lt;/object&gt;&lt;object type=&quot;3&quot; unique_id=&quot;10036&quot;&gt;&lt;property id=&quot;20148&quot; value=&quot;5&quot;/&gt;&lt;property id=&quot;20300&quot; value=&quot;Slide 37 - &amp;quot;Instructions for Credit&amp;quot;&quot;/&gt;&lt;property id=&quot;20307&quot; value=&quot;303&quot;/&gt;&lt;/object&gt;&lt;object type=&quot;3&quot; unique_id=&quot;10037&quot;&gt;&lt;property id=&quot;20148&quot; value=&quot;5&quot;/&gt;&lt;property id=&quot;20300&quot; value=&quot;Slide 38 - &amp;quot;Now Take the Test . . .&amp;quot;&quot;/&gt;&lt;property id=&quot;20307&quot; value=&quot;304&quot;/&gt;&lt;/object&gt;&lt;object type=&quot;3&quot; unique_id=&quot;10040&quot;&gt;&lt;property id=&quot;20148&quot; value=&quot;5&quot;/&gt;&lt;property id=&quot;20300&quot; value=&quot;Slide 39 - &amp;quot;General Information&amp;quot;&quot;/&gt;&lt;property id=&quot;20307&quot; value=&quot;315&quot;/&gt;&lt;/object&gt;&lt;object type=&quot;3&quot; unique_id=&quot;10041&quot;&gt;&lt;property id=&quot;20148&quot; value=&quot;5&quot;/&gt;&lt;property id=&quot;20300&quot; value=&quot;Slide 40 - &amp;quot;Please review the slide notes &amp;#x0D;&amp;#x0A;for analysis of each study &amp;#x0D;&amp;#x0A;by expert faculty &amp;lt;Insert Name, MD&amp;gt;, &amp;#x0D;&amp;#x0A;and &amp;lt;Insert Name,&quot;/&gt;&lt;property id=&quot;20307&quot; value=&quot;316&quot;/&gt;&lt;/object&gt;&lt;object type=&quot;3&quot; unique_id=&quot;10042&quot;&gt;&lt;property id=&quot;20148&quot; value=&quot;5&quot;/&gt;&lt;property id=&quot;20300&quot; value=&quot;Slide 41 - &amp;quot;Promo Slide Reference&amp;#x0D;&amp;#x0A;(Placed as the last slide in a slideset, &amp;#x0D;&amp;#x0A;if requested)&amp;quot;&quot;/&gt;&lt;property id=&quot;20307&quot; value=&quot;307&quot;/&gt;&lt;/object&gt;&lt;object type=&quot;3&quot; unique_id=&quot;12121&quot;&gt;&lt;property id=&quot;20148&quot; value=&quot;5&quot;/&gt;&lt;property id=&quot;20300&quot; value=&quot;Slide 36 - &amp;quot;Disclaimer&amp;quot;&quot;/&gt;&lt;property id=&quot;20307&quot; value=&quot;317&quot;/&gt;&lt;/object&gt;&lt;object type=&quot;3&quot; unique_id=&quot;12122&quot;&gt;&lt;property id=&quot;20148&quot; value=&quot;5&quot;/&gt;&lt;property id=&quot;20300&quot; value=&quot;Slide 1 - &amp;quot;Title of the program and will possibly take &amp;#x0D;&amp;#x0A;up three lines. It is presented in Arial-39-Bold-White.&amp;quot;&quot;/&gt;&lt;property id=&quot;20307&quot; value=&quot;321&quot;/&gt;&lt;/object&gt;&lt;object type=&quot;3&quot; unique_id=&quot;12123&quot;&gt;&lt;property id=&quot;20148&quot; value=&quot;5&quot;/&gt;&lt;property id=&quot;20300&quot; value=&quot;Slide 2 - &amp;quot;Title of the program and will possibly take up three lines. It is presented in Arial-39-Bold-White.&amp;quot;&quot;/&gt;&lt;property id=&quot;20307&quot; value=&quot;322&quot;/&gt;&lt;/object&gt;&lt;object type=&quot;3&quot; unique_id=&quot;12124&quot;&gt;&lt;property id=&quot;20148&quot; value=&quot;5&quot;/&gt;&lt;property id=&quot;20300&quot; value=&quot;Slide 18 - &amp;quot;Outcomes Analysis: What Did You Learn?&amp;quot;&quot;/&gt;&lt;property id=&quot;20307&quot; value=&quot;324&quot;/&gt;&lt;/object&gt;&lt;object type=&quot;3&quot; unique_id=&quot;12125&quot;&gt;&lt;property id=&quot;20148&quot; value=&quot;5&quot;/&gt;&lt;property id=&quot;20300&quot; value=&quot;Slide 19 - &amp;quot;Outcomes Questions&amp;quot;&quot;/&gt;&lt;property id=&quot;20307&quot; value=&quot;320&quot;/&gt;&lt;/object&gt;&lt;object type=&quot;3&quot; unique_id=&quot;12126&quot;&gt;&lt;property id=&quot;20148&quot; value=&quot;5&quot;/&gt;&lt;property id=&quot;20300&quot; value=&quot;Slide 20 - &amp;quot;How many patients with XXX do you provide care for in a typical week?&amp;quot;&quot;/&gt;&lt;property id=&quot;20307&quot; value=&quot;323&quot;/&gt;&lt;/object&gt;&lt;object type=&quot;3&quot; unique_id=&quot;12127&quot;&gt;&lt;property id=&quot;20148&quot; value=&quot;5&quot;/&gt;&lt;property id=&quot;20300&quot; value=&quot;Slide 42 - &amp;quot;Go Online for More CCO &amp;#x0D;&amp;#x0A;Coverage of XXXXXXXXXXXX!&amp;quot;&quot;/&gt;&lt;property id=&quot;20307&quot; value=&quot;318&quot;/&gt;&lt;/object&gt;&lt;/object&gt;&lt;/object&gt;&lt;/database&gt;"/>
</p:tagLst>
</file>

<file path=ppt/theme/theme1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</a:ln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</a:ln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</a:ln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>
          <a:noFill/>
        </a:ln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4cbe69-32bd-412a-b004-9152f949605e">56M7VY3CDVN5-1202926594-6</_dlc_DocId>
    <_dlc_DocIdUrl xmlns="d54cbe69-32bd-412a-b004-9152f949605e">
      <Url>https://intranet.clinicaloptions.com/mews/oncology/B-Cell_Local_Live_Series-TU_2018_(PRP2690)/Slides_with_pre_post_surveys/_layouts/15/DocIdRedir.aspx?ID=56M7VY3CDVN5-1202926594-6</Url>
      <Description>56M7VY3CDVN5-1202926594-6</Description>
    </_dlc_DocIdUrl>
    <Document_x0020_Category xmlns="a61715b3-c0e5-4e66-80be-cd9564781f30">Slides - Downloadable</Document_x0020_Category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AFF1558117C449B3AC843D59677B8" ma:contentTypeVersion="1" ma:contentTypeDescription="Create a new document." ma:contentTypeScope="" ma:versionID="348b26bbc2a1dd2da8187d1bd4c4c474">
  <xsd:schema xmlns:xsd="http://www.w3.org/2001/XMLSchema" xmlns:xs="http://www.w3.org/2001/XMLSchema" xmlns:p="http://schemas.microsoft.com/office/2006/metadata/properties" xmlns:ns2="d54cbe69-32bd-412a-b004-9152f949605e" xmlns:ns3="a61715b3-c0e5-4e66-80be-cd9564781f30" targetNamespace="http://schemas.microsoft.com/office/2006/metadata/properties" ma:root="true" ma:fieldsID="74a556bc65445dd99aefb0f653fa2a64" ns2:_="" ns3:_="">
    <xsd:import namespace="d54cbe69-32bd-412a-b004-9152f949605e"/>
    <xsd:import namespace="a61715b3-c0e5-4e66-80be-cd9564781f3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cbe69-32bd-412a-b004-9152f94960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715b3-c0e5-4e66-80be-cd9564781f30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11" nillable="true" ma:displayName="Document Category" ma:internalName="Document_x0020_Category">
      <xsd:simpleType>
        <xsd:restriction base="dms:Choice">
          <xsd:enumeration value="Slides - Live"/>
          <xsd:enumeration value="Slides - Downloadable"/>
          <xsd:enumeration value="Slides - Live Print"/>
          <xsd:enumeration value="Permissions"/>
          <xsd:enumeration value="Outcomes - Questions"/>
          <xsd:enumeration value="Slide Des Req - Full Redraw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E151B5-E2EE-4BEC-82C3-105A302A3BE7}">
  <ds:schemaRefs/>
</ds:datastoreItem>
</file>

<file path=customXml/itemProps2.xml><?xml version="1.0" encoding="utf-8"?>
<ds:datastoreItem xmlns:ds="http://schemas.openxmlformats.org/officeDocument/2006/customXml" ds:itemID="{53F9B4C6-46CB-42A9-A900-DA308D2A24D5}">
  <ds:schemaRefs/>
</ds:datastoreItem>
</file>

<file path=customXml/itemProps3.xml><?xml version="1.0" encoding="utf-8"?>
<ds:datastoreItem xmlns:ds="http://schemas.openxmlformats.org/officeDocument/2006/customXml" ds:itemID="{3A18F4D2-3653-4F4F-B917-116198900D9C}">
  <ds:schemaRefs/>
</ds:datastoreItem>
</file>

<file path=customXml/itemProps4.xml><?xml version="1.0" encoding="utf-8"?>
<ds:datastoreItem xmlns:ds="http://schemas.openxmlformats.org/officeDocument/2006/customXml" ds:itemID="{5BA55BC3-5A03-47C2-8EC3-D964C3B5E779}">
  <ds:schemaRefs/>
</ds:datastoreItem>
</file>

<file path=customXml/itemProps5.xml><?xml version="1.0" encoding="utf-8"?>
<ds:datastoreItem xmlns:ds="http://schemas.openxmlformats.org/officeDocument/2006/customXml" ds:itemID="{E1203B0D-8DA6-4F7D-87FD-0008D248A8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4466</Words>
  <Application>Microsoft Office PowerPoint</Application>
  <PresentationFormat>ملء الشاشة</PresentationFormat>
  <Paragraphs>1495</Paragraphs>
  <Slides>29</Slides>
  <Notes>25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15</vt:i4>
      </vt:variant>
      <vt:variant>
        <vt:lpstr>عناوين الشرائح</vt:lpstr>
      </vt:variant>
      <vt:variant>
        <vt:i4>29</vt:i4>
      </vt:variant>
    </vt:vector>
  </HeadingPairs>
  <TitlesOfParts>
    <vt:vector size="55" baseType="lpstr">
      <vt:lpstr>ＭＳ Ｐゴシック</vt:lpstr>
      <vt:lpstr>ＭＳ Ｐゴシック</vt:lpstr>
      <vt:lpstr>Arial</vt:lpstr>
      <vt:lpstr>Calibri</vt:lpstr>
      <vt:lpstr>Calibri Light</vt:lpstr>
      <vt:lpstr>Lucida Grande</vt:lpstr>
      <vt:lpstr>Osaka</vt:lpstr>
      <vt:lpstr>Roboto</vt:lpstr>
      <vt:lpstr>Times</vt:lpstr>
      <vt:lpstr>Times New Roman</vt:lpstr>
      <vt:lpstr>Wingdings</vt:lpstr>
      <vt:lpstr>2017_HTAA_Diabetes</vt:lpstr>
      <vt:lpstr>2022_CCO_Template</vt:lpstr>
      <vt:lpstr>1_2022_CCO_Template</vt:lpstr>
      <vt:lpstr>2_2022_CCO_Template</vt:lpstr>
      <vt:lpstr>3_2022_CCO_Template</vt:lpstr>
      <vt:lpstr>4_2022_CCO_Template</vt:lpstr>
      <vt:lpstr>5_2022_CCO_Template</vt:lpstr>
      <vt:lpstr>2_2017_HTAA_Diabetes</vt:lpstr>
      <vt:lpstr>3_2017_HTAA_Diabetes</vt:lpstr>
      <vt:lpstr>6_2022_CCO_Template</vt:lpstr>
      <vt:lpstr>4_2017_HTAA_Diabetes</vt:lpstr>
      <vt:lpstr>7_2022_CCO_Template</vt:lpstr>
      <vt:lpstr>8_2022_CCO_Template</vt:lpstr>
      <vt:lpstr>نسق Office</vt:lpstr>
      <vt:lpstr>9_2022_CCO_Template</vt:lpstr>
      <vt:lpstr>عرض تقديمي في PowerPoint</vt:lpstr>
      <vt:lpstr>MCL: Prognostic Risk Factors</vt:lpstr>
      <vt:lpstr>MCL: Prognostic Factors for Overall Survival</vt:lpstr>
      <vt:lpstr>عرض تقديمي في PowerPoint</vt:lpstr>
      <vt:lpstr>NORDIC MCL2/MCL3 Studies: TP53 Mutations Associated With Poor Outcomes With Chemoimmunotherapy/ASCT</vt:lpstr>
      <vt:lpstr>MCL: Who Can Undergo Watch and Wait?</vt:lpstr>
      <vt:lpstr>BTK Signaling Pathway</vt:lpstr>
      <vt:lpstr>Covalent vs Noncovalent BTK Inhibitors</vt:lpstr>
      <vt:lpstr>Covalent vs Noncovalent BTK Inhibitors</vt:lpstr>
      <vt:lpstr>Covalent BTK Inhibitors in R/R MCL: Summary </vt:lpstr>
      <vt:lpstr>advances 2023 in MCL</vt:lpstr>
      <vt:lpstr>TRIANGLE: Study Design</vt:lpstr>
      <vt:lpstr>TRIANGLE Trial: Details and Potential Impact</vt:lpstr>
      <vt:lpstr>SHINE: First-line Ibrutinib + Bendamustine/Rituximab Followed by Rituximab Maintenance in Older Patients With MCL</vt:lpstr>
      <vt:lpstr>SHINE:  Conclusions</vt:lpstr>
      <vt:lpstr>NCCN Guidelines: First-line Treatment for Stage II bulky or Stage III/IV MCL</vt:lpstr>
      <vt:lpstr>Guideline-Recommended Regimens for Relapsed/Refractory MCL</vt:lpstr>
      <vt:lpstr>ECHO Trial : Acalabrutinib + BR vs Placebo + BR in Older Patients With Previously Untreated MCL</vt:lpstr>
      <vt:lpstr>ECHO: Baseline Characteristics</vt:lpstr>
      <vt:lpstr>ECHO: Response</vt:lpstr>
      <vt:lpstr>ECHO: Best Overall Response</vt:lpstr>
      <vt:lpstr>ECHO: PFS (Primary Endpoint)</vt:lpstr>
      <vt:lpstr>ECHO: PFS in Patients With Biological Risk Factors</vt:lpstr>
      <vt:lpstr>ECHO: OS Including Crossover</vt:lpstr>
      <vt:lpstr>ECHO: Safety</vt:lpstr>
      <vt:lpstr>ECHO: AEs of Interest and COVID-19–Related Events</vt:lpstr>
      <vt:lpstr>ECHO:  Conclusions</vt:lpstr>
      <vt:lpstr>BTK In Mantle Cell lymphoma 2025</vt:lpstr>
      <vt:lpstr>عرض تقديمي في PowerPoint</vt:lpstr>
    </vt:vector>
  </TitlesOfParts>
  <Company>Preferred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the Use of BTK Inhibitors in B-Cell Malignancies: Insights for the Multidisciplinary Team</dc:title>
  <dc:creator>Preferred User</dc:creator>
  <cp:lastModifiedBy>Samsung</cp:lastModifiedBy>
  <cp:revision>1066</cp:revision>
  <cp:lastPrinted>2018-09-07T20:20:00Z</cp:lastPrinted>
  <dcterms:created xsi:type="dcterms:W3CDTF">2005-05-27T15:08:00Z</dcterms:created>
  <dcterms:modified xsi:type="dcterms:W3CDTF">2025-12-03T20:17:29Z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gs">
    <vt:lpwstr/>
  </property>
  <property fmtid="{D5CDD505-2E9C-101B-9397-08002B2CF9AE}" pid="3" name="display_urn:schemas-microsoft-com:office:office#Editor">
    <vt:lpwstr>Melanie Couton</vt:lpwstr>
  </property>
  <property fmtid="{D5CDD505-2E9C-101B-9397-08002B2CF9AE}" pid="4" name="display_urn:schemas-microsoft-com:office:office#Author">
    <vt:lpwstr>Melanie Couton</vt:lpwstr>
  </property>
  <property fmtid="{D5CDD505-2E9C-101B-9397-08002B2CF9AE}" pid="5" name="_dlc_DocId">
    <vt:lpwstr>56M7VY3CDVN5-387186687-1</vt:lpwstr>
  </property>
  <property fmtid="{D5CDD505-2E9C-101B-9397-08002B2CF9AE}" pid="6" name="_dlc_DocIdItemGuid">
    <vt:lpwstr>b9ca2b57-d0d8-49a6-aa99-066c8bde6fc0</vt:lpwstr>
  </property>
  <property fmtid="{D5CDD505-2E9C-101B-9397-08002B2CF9AE}" pid="7" name="_dlc_DocIdUrl">
    <vt:lpwstr>https://intranet.clinicaloptions.com/mews/oncology/ASH_ALL_Satellite-TU_2016/Template/_layouts/15/DocIdRedir.aspx?ID=56M7VY3CDVN5-387186687-1, 56M7VY3CDVN5-387186687-1</vt:lpwstr>
  </property>
  <property fmtid="{D5CDD505-2E9C-101B-9397-08002B2CF9AE}" pid="8" name="ContentTypeId">
    <vt:lpwstr>0x01010008DAFF1558117C449B3AC843D59677B8</vt:lpwstr>
  </property>
  <property fmtid="{D5CDD505-2E9C-101B-9397-08002B2CF9AE}" pid="9" name="ICV">
    <vt:lpwstr>0396E1A9EC53443F923904520510A1FC_12</vt:lpwstr>
  </property>
  <property fmtid="{D5CDD505-2E9C-101B-9397-08002B2CF9AE}" pid="10" name="KSOProductBuildVer">
    <vt:lpwstr>1033-12.2.0.23155</vt:lpwstr>
  </property>
</Properties>
</file>